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ags/tag1.xml" ContentType="application/vnd.openxmlformats-officedocument.presentationml.tags+xml"/>
  <Override PartName="/ppt/theme/themeOverride3.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2"/>
  </p:notesMasterIdLst>
  <p:sldIdLst>
    <p:sldId id="258" r:id="rId2"/>
    <p:sldId id="464" r:id="rId3"/>
    <p:sldId id="462" r:id="rId4"/>
    <p:sldId id="416" r:id="rId5"/>
    <p:sldId id="417" r:id="rId6"/>
    <p:sldId id="263" r:id="rId7"/>
    <p:sldId id="259" r:id="rId8"/>
    <p:sldId id="288" r:id="rId9"/>
    <p:sldId id="463" r:id="rId10"/>
    <p:sldId id="289" r:id="rId11"/>
    <p:sldId id="290" r:id="rId12"/>
    <p:sldId id="291" r:id="rId13"/>
    <p:sldId id="292" r:id="rId14"/>
    <p:sldId id="293" r:id="rId15"/>
    <p:sldId id="294" r:id="rId16"/>
    <p:sldId id="295" r:id="rId17"/>
    <p:sldId id="296" r:id="rId18"/>
    <p:sldId id="297" r:id="rId19"/>
    <p:sldId id="298" r:id="rId20"/>
    <p:sldId id="299" r:id="rId21"/>
    <p:sldId id="300" r:id="rId22"/>
    <p:sldId id="301" r:id="rId23"/>
    <p:sldId id="302" r:id="rId24"/>
    <p:sldId id="307" r:id="rId25"/>
    <p:sldId id="313" r:id="rId26"/>
    <p:sldId id="314" r:id="rId27"/>
    <p:sldId id="376" r:id="rId28"/>
    <p:sldId id="315" r:id="rId29"/>
    <p:sldId id="316" r:id="rId30"/>
    <p:sldId id="317" r:id="rId31"/>
    <p:sldId id="318" r:id="rId32"/>
    <p:sldId id="319" r:id="rId33"/>
    <p:sldId id="320" r:id="rId34"/>
    <p:sldId id="321" r:id="rId35"/>
    <p:sldId id="322" r:id="rId36"/>
    <p:sldId id="323" r:id="rId37"/>
    <p:sldId id="324" r:id="rId38"/>
    <p:sldId id="325" r:id="rId39"/>
    <p:sldId id="326" r:id="rId40"/>
    <p:sldId id="327" r:id="rId41"/>
    <p:sldId id="328" r:id="rId42"/>
    <p:sldId id="329" r:id="rId43"/>
    <p:sldId id="330" r:id="rId44"/>
    <p:sldId id="331" r:id="rId45"/>
    <p:sldId id="338" r:id="rId46"/>
    <p:sldId id="339" r:id="rId47"/>
    <p:sldId id="340" r:id="rId48"/>
    <p:sldId id="341" r:id="rId49"/>
    <p:sldId id="342" r:id="rId50"/>
    <p:sldId id="343" r:id="rId51"/>
    <p:sldId id="344" r:id="rId52"/>
    <p:sldId id="418" r:id="rId53"/>
    <p:sldId id="345" r:id="rId54"/>
    <p:sldId id="346" r:id="rId55"/>
    <p:sldId id="347" r:id="rId56"/>
    <p:sldId id="348" r:id="rId57"/>
    <p:sldId id="349" r:id="rId58"/>
    <p:sldId id="352" r:id="rId59"/>
    <p:sldId id="353" r:id="rId60"/>
    <p:sldId id="354" r:id="rId61"/>
    <p:sldId id="355" r:id="rId62"/>
    <p:sldId id="356" r:id="rId63"/>
    <p:sldId id="358" r:id="rId64"/>
    <p:sldId id="359" r:id="rId65"/>
    <p:sldId id="369" r:id="rId66"/>
    <p:sldId id="370" r:id="rId67"/>
    <p:sldId id="371" r:id="rId68"/>
    <p:sldId id="372" r:id="rId69"/>
    <p:sldId id="373" r:id="rId70"/>
    <p:sldId id="374" r:id="rId71"/>
    <p:sldId id="360" r:id="rId72"/>
    <p:sldId id="361" r:id="rId73"/>
    <p:sldId id="362" r:id="rId74"/>
    <p:sldId id="363" r:id="rId75"/>
    <p:sldId id="364" r:id="rId76"/>
    <p:sldId id="365" r:id="rId77"/>
    <p:sldId id="366" r:id="rId78"/>
    <p:sldId id="367" r:id="rId79"/>
    <p:sldId id="368" r:id="rId80"/>
    <p:sldId id="332" r:id="rId81"/>
    <p:sldId id="333" r:id="rId82"/>
    <p:sldId id="334" r:id="rId83"/>
    <p:sldId id="335" r:id="rId84"/>
    <p:sldId id="413" r:id="rId85"/>
    <p:sldId id="410" r:id="rId86"/>
    <p:sldId id="411" r:id="rId87"/>
    <p:sldId id="412" r:id="rId88"/>
    <p:sldId id="414" r:id="rId89"/>
    <p:sldId id="415" r:id="rId90"/>
    <p:sldId id="465" r:id="rId91"/>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04" userDrawn="1">
          <p15:clr>
            <a:srgbClr val="A4A3A4"/>
          </p15:clr>
        </p15:guide>
        <p15:guide id="2" pos="2136"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Bramley" initials="DB" lastIdx="0" clrIdx="0">
    <p:extLst>
      <p:ext uri="{19B8F6BF-5375-455C-9EA6-DF929625EA0E}">
        <p15:presenceInfo xmlns:p15="http://schemas.microsoft.com/office/powerpoint/2012/main" userId="b296f78776671c1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87" autoAdjust="0"/>
    <p:restoredTop sz="95827" autoAdjust="0"/>
  </p:normalViewPr>
  <p:slideViewPr>
    <p:cSldViewPr snapToGrid="0" showGuides="1">
      <p:cViewPr varScale="1">
        <p:scale>
          <a:sx n="110" d="100"/>
          <a:sy n="110" d="100"/>
        </p:scale>
        <p:origin x="888" y="7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showGuides="1">
      <p:cViewPr varScale="1">
        <p:scale>
          <a:sx n="55" d="100"/>
          <a:sy n="55" d="100"/>
        </p:scale>
        <p:origin x="2880" y="90"/>
      </p:cViewPr>
      <p:guideLst>
        <p:guide orient="horz" pos="2904"/>
        <p:guide pos="2136"/>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97"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92751C-109D-4F4C-8AC7-862151798C58}" type="doc">
      <dgm:prSet loTypeId="urn:microsoft.com/office/officeart/2005/8/layout/radial1" loCatId="" qsTypeId="urn:microsoft.com/office/officeart/2005/8/quickstyle/simple1" qsCatId="simple" csTypeId="urn:microsoft.com/office/officeart/2005/8/colors/accent1_1" csCatId="accent1" phldr="1"/>
      <dgm:spPr/>
      <dgm:t>
        <a:bodyPr/>
        <a:lstStyle/>
        <a:p>
          <a:endParaRPr lang="en-US"/>
        </a:p>
      </dgm:t>
    </dgm:pt>
    <dgm:pt modelId="{0F0F2363-552C-094A-82F6-B9ACCD9CC5BE}">
      <dgm:prSet phldrT="[Text]" custT="1"/>
      <dgm:spPr>
        <a:solidFill>
          <a:schemeClr val="accent5">
            <a:lumMod val="40000"/>
            <a:lumOff val="60000"/>
          </a:schemeClr>
        </a:solidFill>
      </dgm:spPr>
      <dgm:t>
        <a:bodyPr/>
        <a:lstStyle/>
        <a:p>
          <a:r>
            <a:rPr lang="en-US" sz="2200" dirty="0"/>
            <a:t>Mental health and well-being</a:t>
          </a:r>
        </a:p>
      </dgm:t>
    </dgm:pt>
    <dgm:pt modelId="{072C7BF3-1878-A544-9EDC-EB9949A04AC3}" type="parTrans" cxnId="{D9BF6880-8BCB-5B45-8665-7C4D47C27509}">
      <dgm:prSet/>
      <dgm:spPr/>
      <dgm:t>
        <a:bodyPr/>
        <a:lstStyle/>
        <a:p>
          <a:endParaRPr lang="en-US" sz="1500"/>
        </a:p>
      </dgm:t>
    </dgm:pt>
    <dgm:pt modelId="{7E3E460B-DB62-DB47-B10E-7F595808674B}" type="sibTrans" cxnId="{D9BF6880-8BCB-5B45-8665-7C4D47C27509}">
      <dgm:prSet/>
      <dgm:spPr/>
      <dgm:t>
        <a:bodyPr/>
        <a:lstStyle/>
        <a:p>
          <a:endParaRPr lang="en-US" sz="1500"/>
        </a:p>
      </dgm:t>
    </dgm:pt>
    <dgm:pt modelId="{9BF1C847-8108-F042-A1AB-7FF8E7F50729}">
      <dgm:prSet phldrT="[Text]" custT="1"/>
      <dgm:spPr/>
      <dgm:t>
        <a:bodyPr/>
        <a:lstStyle/>
        <a:p>
          <a:pPr>
            <a:buNone/>
          </a:pPr>
          <a:r>
            <a:rPr lang="en-US" sz="1500" dirty="0"/>
            <a:t>Purpose in life</a:t>
          </a:r>
        </a:p>
      </dgm:t>
    </dgm:pt>
    <dgm:pt modelId="{D6CECDB7-B449-DB43-ADC4-B24771325A28}" type="parTrans" cxnId="{B0D3FC2B-71FB-E742-B61F-6D107B9EA856}">
      <dgm:prSet custT="1"/>
      <dgm:spPr/>
      <dgm:t>
        <a:bodyPr/>
        <a:lstStyle/>
        <a:p>
          <a:endParaRPr lang="en-US" sz="1500"/>
        </a:p>
      </dgm:t>
    </dgm:pt>
    <dgm:pt modelId="{B59A685E-8BED-364F-B6AE-FC4DBAE2E772}" type="sibTrans" cxnId="{B0D3FC2B-71FB-E742-B61F-6D107B9EA856}">
      <dgm:prSet/>
      <dgm:spPr/>
      <dgm:t>
        <a:bodyPr/>
        <a:lstStyle/>
        <a:p>
          <a:endParaRPr lang="en-US" sz="1500"/>
        </a:p>
      </dgm:t>
    </dgm:pt>
    <dgm:pt modelId="{0BEE7EFD-9EA7-6C48-B123-78E6454B3B11}">
      <dgm:prSet phldrT="[Text]" custT="1"/>
      <dgm:spPr/>
      <dgm:t>
        <a:bodyPr/>
        <a:lstStyle/>
        <a:p>
          <a:pPr>
            <a:buNone/>
          </a:pPr>
          <a:r>
            <a:rPr lang="en-US" sz="1500" dirty="0"/>
            <a:t>Basic needs</a:t>
          </a:r>
        </a:p>
      </dgm:t>
    </dgm:pt>
    <dgm:pt modelId="{BF78F02F-C0A3-6344-B195-47F751727598}" type="parTrans" cxnId="{17A98D52-D5D6-FD41-B2D8-34245CDF91DF}">
      <dgm:prSet custT="1"/>
      <dgm:spPr/>
      <dgm:t>
        <a:bodyPr/>
        <a:lstStyle/>
        <a:p>
          <a:endParaRPr lang="en-US" sz="1500"/>
        </a:p>
      </dgm:t>
    </dgm:pt>
    <dgm:pt modelId="{C375AC9D-4533-9048-8915-40132F9EDEF8}" type="sibTrans" cxnId="{17A98D52-D5D6-FD41-B2D8-34245CDF91DF}">
      <dgm:prSet/>
      <dgm:spPr/>
      <dgm:t>
        <a:bodyPr/>
        <a:lstStyle/>
        <a:p>
          <a:endParaRPr lang="en-US" sz="1500"/>
        </a:p>
      </dgm:t>
    </dgm:pt>
    <dgm:pt modelId="{FC6BD673-163F-6F42-B604-E1B37F1095E4}">
      <dgm:prSet phldrT="[Text]" custT="1"/>
      <dgm:spPr/>
      <dgm:t>
        <a:bodyPr/>
        <a:lstStyle/>
        <a:p>
          <a:pPr>
            <a:buNone/>
          </a:pPr>
          <a:r>
            <a:rPr lang="en-US" sz="1500" dirty="0"/>
            <a:t>Having control over one’s life</a:t>
          </a:r>
        </a:p>
      </dgm:t>
    </dgm:pt>
    <dgm:pt modelId="{76917D0C-C464-9A40-9105-8B98B641B0A3}" type="parTrans" cxnId="{B65BD9E5-4367-9F4A-A72E-6A9E5A17DC8A}">
      <dgm:prSet custT="1"/>
      <dgm:spPr/>
      <dgm:t>
        <a:bodyPr/>
        <a:lstStyle/>
        <a:p>
          <a:endParaRPr lang="en-US" sz="1500"/>
        </a:p>
      </dgm:t>
    </dgm:pt>
    <dgm:pt modelId="{1EA08D5F-6152-164B-8EBF-F890E5243E9A}" type="sibTrans" cxnId="{B65BD9E5-4367-9F4A-A72E-6A9E5A17DC8A}">
      <dgm:prSet/>
      <dgm:spPr/>
      <dgm:t>
        <a:bodyPr/>
        <a:lstStyle/>
        <a:p>
          <a:endParaRPr lang="en-US" sz="1500"/>
        </a:p>
      </dgm:t>
    </dgm:pt>
    <dgm:pt modelId="{BBD80314-7E15-5040-BCE7-B76841404511}">
      <dgm:prSet phldrT="[Text]" custT="1"/>
      <dgm:spPr/>
      <dgm:t>
        <a:bodyPr/>
        <a:lstStyle/>
        <a:p>
          <a:pPr>
            <a:buNone/>
          </a:pPr>
          <a:r>
            <a:rPr lang="en-US" sz="1500" dirty="0"/>
            <a:t>Attitudes about self</a:t>
          </a:r>
        </a:p>
      </dgm:t>
    </dgm:pt>
    <dgm:pt modelId="{D16449BC-0CA9-4A4A-8A20-316861D92BF0}" type="parTrans" cxnId="{2386586F-B624-6F4F-B434-686C0B299E77}">
      <dgm:prSet custT="1"/>
      <dgm:spPr/>
      <dgm:t>
        <a:bodyPr/>
        <a:lstStyle/>
        <a:p>
          <a:endParaRPr lang="en-US" sz="1500"/>
        </a:p>
      </dgm:t>
    </dgm:pt>
    <dgm:pt modelId="{C72B0E8E-0E31-974A-B8DD-E0CF05C55B1D}" type="sibTrans" cxnId="{2386586F-B624-6F4F-B434-686C0B299E77}">
      <dgm:prSet/>
      <dgm:spPr/>
      <dgm:t>
        <a:bodyPr/>
        <a:lstStyle/>
        <a:p>
          <a:endParaRPr lang="en-US" sz="1500"/>
        </a:p>
      </dgm:t>
    </dgm:pt>
    <dgm:pt modelId="{EA46B4CE-0F1E-C243-8323-A5A70001EF71}">
      <dgm:prSet phldrT="[Text]" custT="1"/>
      <dgm:spPr/>
      <dgm:t>
        <a:bodyPr/>
        <a:lstStyle/>
        <a:p>
          <a:pPr>
            <a:buNone/>
          </a:pPr>
          <a:r>
            <a:rPr lang="en-US" sz="1500" dirty="0"/>
            <a:t>Relationships with others</a:t>
          </a:r>
        </a:p>
      </dgm:t>
    </dgm:pt>
    <dgm:pt modelId="{C0F72A5D-AFAE-8144-B353-48F26ACCA62D}" type="parTrans" cxnId="{1DE5F617-6816-F544-BB6E-23A5FB5452B8}">
      <dgm:prSet custT="1"/>
      <dgm:spPr/>
      <dgm:t>
        <a:bodyPr/>
        <a:lstStyle/>
        <a:p>
          <a:endParaRPr lang="en-US" sz="1500"/>
        </a:p>
      </dgm:t>
    </dgm:pt>
    <dgm:pt modelId="{457CB34C-9D32-B94D-A731-8767AE7237D2}" type="sibTrans" cxnId="{1DE5F617-6816-F544-BB6E-23A5FB5452B8}">
      <dgm:prSet/>
      <dgm:spPr/>
      <dgm:t>
        <a:bodyPr/>
        <a:lstStyle/>
        <a:p>
          <a:endParaRPr lang="en-US" sz="1500"/>
        </a:p>
      </dgm:t>
    </dgm:pt>
    <dgm:pt modelId="{088547D3-DB38-DD4D-9E16-3973EA10F2A6}">
      <dgm:prSet phldrT="[Text]" custT="1"/>
      <dgm:spPr/>
      <dgm:t>
        <a:bodyPr/>
        <a:lstStyle/>
        <a:p>
          <a:pPr>
            <a:buNone/>
          </a:pPr>
          <a:r>
            <a:rPr lang="en-US" sz="1500" dirty="0"/>
            <a:t>Engagement</a:t>
          </a:r>
        </a:p>
      </dgm:t>
    </dgm:pt>
    <dgm:pt modelId="{9837EFA2-263C-754C-8CBD-77D8179E10B1}" type="parTrans" cxnId="{99C9719B-37FE-424B-A343-125FF678F843}">
      <dgm:prSet custT="1"/>
      <dgm:spPr/>
      <dgm:t>
        <a:bodyPr/>
        <a:lstStyle/>
        <a:p>
          <a:endParaRPr lang="en-US" sz="1500"/>
        </a:p>
      </dgm:t>
    </dgm:pt>
    <dgm:pt modelId="{B34B0254-8F32-8640-A24F-C68398F0433D}" type="sibTrans" cxnId="{99C9719B-37FE-424B-A343-125FF678F843}">
      <dgm:prSet/>
      <dgm:spPr/>
      <dgm:t>
        <a:bodyPr/>
        <a:lstStyle/>
        <a:p>
          <a:endParaRPr lang="en-US" sz="1500"/>
        </a:p>
      </dgm:t>
    </dgm:pt>
    <dgm:pt modelId="{4D89ECA5-3736-F249-8085-21F872D046ED}" type="pres">
      <dgm:prSet presAssocID="{2E92751C-109D-4F4C-8AC7-862151798C58}" presName="cycle" presStyleCnt="0">
        <dgm:presLayoutVars>
          <dgm:chMax val="1"/>
          <dgm:dir/>
          <dgm:animLvl val="ctr"/>
          <dgm:resizeHandles val="exact"/>
        </dgm:presLayoutVars>
      </dgm:prSet>
      <dgm:spPr/>
    </dgm:pt>
    <dgm:pt modelId="{5DF830F4-693F-FB4C-A071-F13EFBB34874}" type="pres">
      <dgm:prSet presAssocID="{0F0F2363-552C-094A-82F6-B9ACCD9CC5BE}" presName="centerShape" presStyleLbl="node0" presStyleIdx="0" presStyleCnt="1" custScaleX="160722" custScaleY="130720" custLinFactNeighborX="-1154" custLinFactNeighborY="6673"/>
      <dgm:spPr/>
    </dgm:pt>
    <dgm:pt modelId="{E5CED056-417E-D941-B6BC-825A036D147F}" type="pres">
      <dgm:prSet presAssocID="{D6CECDB7-B449-DB43-ADC4-B24771325A28}" presName="Name9" presStyleLbl="parChTrans1D2" presStyleIdx="0" presStyleCnt="6"/>
      <dgm:spPr/>
    </dgm:pt>
    <dgm:pt modelId="{0AAAE921-5C9D-1949-82B8-FEDA9E13040D}" type="pres">
      <dgm:prSet presAssocID="{D6CECDB7-B449-DB43-ADC4-B24771325A28}" presName="connTx" presStyleLbl="parChTrans1D2" presStyleIdx="0" presStyleCnt="6"/>
      <dgm:spPr/>
    </dgm:pt>
    <dgm:pt modelId="{FAFC0943-E373-9A42-9AB8-F1EDFEA68E83}" type="pres">
      <dgm:prSet presAssocID="{9BF1C847-8108-F042-A1AB-7FF8E7F50729}" presName="node" presStyleLbl="node1" presStyleIdx="0" presStyleCnt="6" custScaleX="118980" custScaleY="68360" custRadScaleRad="114613" custRadScaleInc="-106873">
        <dgm:presLayoutVars>
          <dgm:bulletEnabled val="1"/>
        </dgm:presLayoutVars>
      </dgm:prSet>
      <dgm:spPr/>
    </dgm:pt>
    <dgm:pt modelId="{6336A821-B926-9E4A-A7FA-54629DBEFC7A}" type="pres">
      <dgm:prSet presAssocID="{C0F72A5D-AFAE-8144-B353-48F26ACCA62D}" presName="Name9" presStyleLbl="parChTrans1D2" presStyleIdx="1" presStyleCnt="6"/>
      <dgm:spPr/>
    </dgm:pt>
    <dgm:pt modelId="{53B22C43-299B-B14A-905B-732AECFB2A67}" type="pres">
      <dgm:prSet presAssocID="{C0F72A5D-AFAE-8144-B353-48F26ACCA62D}" presName="connTx" presStyleLbl="parChTrans1D2" presStyleIdx="1" presStyleCnt="6"/>
      <dgm:spPr/>
    </dgm:pt>
    <dgm:pt modelId="{8EB5D3AB-EC7F-024E-831F-66D7252817C5}" type="pres">
      <dgm:prSet presAssocID="{EA46B4CE-0F1E-C243-8323-A5A70001EF71}" presName="node" presStyleLbl="node1" presStyleIdx="1" presStyleCnt="6" custScaleX="150382" custScaleY="84427" custRadScaleRad="126062" custRadScaleInc="-2857">
        <dgm:presLayoutVars>
          <dgm:bulletEnabled val="1"/>
        </dgm:presLayoutVars>
      </dgm:prSet>
      <dgm:spPr/>
    </dgm:pt>
    <dgm:pt modelId="{55A15C48-5694-9340-B052-9E0603452E0D}" type="pres">
      <dgm:prSet presAssocID="{9837EFA2-263C-754C-8CBD-77D8179E10B1}" presName="Name9" presStyleLbl="parChTrans1D2" presStyleIdx="2" presStyleCnt="6"/>
      <dgm:spPr/>
    </dgm:pt>
    <dgm:pt modelId="{A8651E87-B61B-734D-BC9F-13C06914EF01}" type="pres">
      <dgm:prSet presAssocID="{9837EFA2-263C-754C-8CBD-77D8179E10B1}" presName="connTx" presStyleLbl="parChTrans1D2" presStyleIdx="2" presStyleCnt="6"/>
      <dgm:spPr/>
    </dgm:pt>
    <dgm:pt modelId="{156AF676-2E8E-6D43-8CCA-B5874AD88AFC}" type="pres">
      <dgm:prSet presAssocID="{088547D3-DB38-DD4D-9E16-3973EA10F2A6}" presName="node" presStyleLbl="node1" presStyleIdx="2" presStyleCnt="6" custScaleX="141532" custScaleY="75940" custRadScaleRad="169433" custRadScaleInc="-49237">
        <dgm:presLayoutVars>
          <dgm:bulletEnabled val="1"/>
        </dgm:presLayoutVars>
      </dgm:prSet>
      <dgm:spPr/>
    </dgm:pt>
    <dgm:pt modelId="{E581B319-D890-6E4D-9F0F-11BB6D8E591F}" type="pres">
      <dgm:prSet presAssocID="{BF78F02F-C0A3-6344-B195-47F751727598}" presName="Name9" presStyleLbl="parChTrans1D2" presStyleIdx="3" presStyleCnt="6"/>
      <dgm:spPr/>
    </dgm:pt>
    <dgm:pt modelId="{A2E445D7-4008-6245-9146-D99E693DBD29}" type="pres">
      <dgm:prSet presAssocID="{BF78F02F-C0A3-6344-B195-47F751727598}" presName="connTx" presStyleLbl="parChTrans1D2" presStyleIdx="3" presStyleCnt="6"/>
      <dgm:spPr/>
    </dgm:pt>
    <dgm:pt modelId="{91CA2745-294B-0340-9694-D4EE98A8F7DE}" type="pres">
      <dgm:prSet presAssocID="{0BEE7EFD-9EA7-6C48-B123-78E6454B3B11}" presName="node" presStyleLbl="node1" presStyleIdx="3" presStyleCnt="6" custScaleX="90917" custScaleY="47097" custRadScaleRad="103713" custRadScaleInc="61835">
        <dgm:presLayoutVars>
          <dgm:bulletEnabled val="1"/>
        </dgm:presLayoutVars>
      </dgm:prSet>
      <dgm:spPr/>
    </dgm:pt>
    <dgm:pt modelId="{FC083479-C54F-3E4E-A061-AFDEA0EB6FB4}" type="pres">
      <dgm:prSet presAssocID="{76917D0C-C464-9A40-9105-8B98B641B0A3}" presName="Name9" presStyleLbl="parChTrans1D2" presStyleIdx="4" presStyleCnt="6"/>
      <dgm:spPr/>
    </dgm:pt>
    <dgm:pt modelId="{FB5CC992-38C2-FC49-8217-1033AB50D757}" type="pres">
      <dgm:prSet presAssocID="{76917D0C-C464-9A40-9105-8B98B641B0A3}" presName="connTx" presStyleLbl="parChTrans1D2" presStyleIdx="4" presStyleCnt="6"/>
      <dgm:spPr/>
    </dgm:pt>
    <dgm:pt modelId="{09B8F2AE-4239-284E-8EF7-5E8012CA7E70}" type="pres">
      <dgm:prSet presAssocID="{FC6BD673-163F-6F42-B604-E1B37F1095E4}" presName="node" presStyleLbl="node1" presStyleIdx="4" presStyleCnt="6" custScaleX="116766" custScaleY="74142" custRadScaleRad="142340" custRadScaleInc="92195">
        <dgm:presLayoutVars>
          <dgm:bulletEnabled val="1"/>
        </dgm:presLayoutVars>
      </dgm:prSet>
      <dgm:spPr/>
    </dgm:pt>
    <dgm:pt modelId="{F4D8E349-DED6-3048-9F17-31002AF7C751}" type="pres">
      <dgm:prSet presAssocID="{D16449BC-0CA9-4A4A-8A20-316861D92BF0}" presName="Name9" presStyleLbl="parChTrans1D2" presStyleIdx="5" presStyleCnt="6"/>
      <dgm:spPr/>
    </dgm:pt>
    <dgm:pt modelId="{4352A56B-BDE4-1B4B-B191-898486598F03}" type="pres">
      <dgm:prSet presAssocID="{D16449BC-0CA9-4A4A-8A20-316861D92BF0}" presName="connTx" presStyleLbl="parChTrans1D2" presStyleIdx="5" presStyleCnt="6"/>
      <dgm:spPr/>
    </dgm:pt>
    <dgm:pt modelId="{9A84606C-06CA-E644-859C-A71D3BD0CC78}" type="pres">
      <dgm:prSet presAssocID="{BBD80314-7E15-5040-BCE7-B76841404511}" presName="node" presStyleLbl="node1" presStyleIdx="5" presStyleCnt="6" custScaleX="123470" custScaleY="68978" custRadScaleRad="192198" custRadScaleInc="-32200">
        <dgm:presLayoutVars>
          <dgm:bulletEnabled val="1"/>
        </dgm:presLayoutVars>
      </dgm:prSet>
      <dgm:spPr/>
    </dgm:pt>
  </dgm:ptLst>
  <dgm:cxnLst>
    <dgm:cxn modelId="{AE65BE0C-F662-D643-A6E5-4B728962445F}" type="presOf" srcId="{D16449BC-0CA9-4A4A-8A20-316861D92BF0}" destId="{F4D8E349-DED6-3048-9F17-31002AF7C751}" srcOrd="0" destOrd="0" presId="urn:microsoft.com/office/officeart/2005/8/layout/radial1"/>
    <dgm:cxn modelId="{9C66280E-1D1C-6D48-AD38-F2AB5B6360F7}" type="presOf" srcId="{088547D3-DB38-DD4D-9E16-3973EA10F2A6}" destId="{156AF676-2E8E-6D43-8CCA-B5874AD88AFC}" srcOrd="0" destOrd="0" presId="urn:microsoft.com/office/officeart/2005/8/layout/radial1"/>
    <dgm:cxn modelId="{1DE5F617-6816-F544-BB6E-23A5FB5452B8}" srcId="{0F0F2363-552C-094A-82F6-B9ACCD9CC5BE}" destId="{EA46B4CE-0F1E-C243-8323-A5A70001EF71}" srcOrd="1" destOrd="0" parTransId="{C0F72A5D-AFAE-8144-B353-48F26ACCA62D}" sibTransId="{457CB34C-9D32-B94D-A731-8767AE7237D2}"/>
    <dgm:cxn modelId="{F224B025-0F9D-684F-9D98-CECB1B3DD265}" type="presOf" srcId="{C0F72A5D-AFAE-8144-B353-48F26ACCA62D}" destId="{53B22C43-299B-B14A-905B-732AECFB2A67}" srcOrd="1" destOrd="0" presId="urn:microsoft.com/office/officeart/2005/8/layout/radial1"/>
    <dgm:cxn modelId="{B0D3FC2B-71FB-E742-B61F-6D107B9EA856}" srcId="{0F0F2363-552C-094A-82F6-B9ACCD9CC5BE}" destId="{9BF1C847-8108-F042-A1AB-7FF8E7F50729}" srcOrd="0" destOrd="0" parTransId="{D6CECDB7-B449-DB43-ADC4-B24771325A28}" sibTransId="{B59A685E-8BED-364F-B6AE-FC4DBAE2E772}"/>
    <dgm:cxn modelId="{AF0A783D-97BE-8C42-91AC-AC512509FCFF}" type="presOf" srcId="{9837EFA2-263C-754C-8CBD-77D8179E10B1}" destId="{A8651E87-B61B-734D-BC9F-13C06914EF01}" srcOrd="1" destOrd="0" presId="urn:microsoft.com/office/officeart/2005/8/layout/radial1"/>
    <dgm:cxn modelId="{98D7B15E-B889-174A-8E36-2273C2695A5B}" type="presOf" srcId="{76917D0C-C464-9A40-9105-8B98B641B0A3}" destId="{FB5CC992-38C2-FC49-8217-1033AB50D757}" srcOrd="1" destOrd="0" presId="urn:microsoft.com/office/officeart/2005/8/layout/radial1"/>
    <dgm:cxn modelId="{96B4A141-0513-CB4C-8650-7455ED8235EA}" type="presOf" srcId="{0BEE7EFD-9EA7-6C48-B123-78E6454B3B11}" destId="{91CA2745-294B-0340-9694-D4EE98A8F7DE}" srcOrd="0" destOrd="0" presId="urn:microsoft.com/office/officeart/2005/8/layout/radial1"/>
    <dgm:cxn modelId="{63A5A561-70B5-2441-8EB2-E5A956F76169}" type="presOf" srcId="{D6CECDB7-B449-DB43-ADC4-B24771325A28}" destId="{0AAAE921-5C9D-1949-82B8-FEDA9E13040D}" srcOrd="1" destOrd="0" presId="urn:microsoft.com/office/officeart/2005/8/layout/radial1"/>
    <dgm:cxn modelId="{22808B64-C099-4F4A-B269-EEB243289720}" type="presOf" srcId="{0F0F2363-552C-094A-82F6-B9ACCD9CC5BE}" destId="{5DF830F4-693F-FB4C-A071-F13EFBB34874}" srcOrd="0" destOrd="0" presId="urn:microsoft.com/office/officeart/2005/8/layout/radial1"/>
    <dgm:cxn modelId="{D85B4468-FFDC-C043-BB46-6BC83307C0B7}" type="presOf" srcId="{BF78F02F-C0A3-6344-B195-47F751727598}" destId="{A2E445D7-4008-6245-9146-D99E693DBD29}" srcOrd="1" destOrd="0" presId="urn:microsoft.com/office/officeart/2005/8/layout/radial1"/>
    <dgm:cxn modelId="{2386586F-B624-6F4F-B434-686C0B299E77}" srcId="{0F0F2363-552C-094A-82F6-B9ACCD9CC5BE}" destId="{BBD80314-7E15-5040-BCE7-B76841404511}" srcOrd="5" destOrd="0" parTransId="{D16449BC-0CA9-4A4A-8A20-316861D92BF0}" sibTransId="{C72B0E8E-0E31-974A-B8DD-E0CF05C55B1D}"/>
    <dgm:cxn modelId="{63B8D051-1482-FF4B-B84F-0B396D5E5962}" type="presOf" srcId="{EA46B4CE-0F1E-C243-8323-A5A70001EF71}" destId="{8EB5D3AB-EC7F-024E-831F-66D7252817C5}" srcOrd="0" destOrd="0" presId="urn:microsoft.com/office/officeart/2005/8/layout/radial1"/>
    <dgm:cxn modelId="{17A98D52-D5D6-FD41-B2D8-34245CDF91DF}" srcId="{0F0F2363-552C-094A-82F6-B9ACCD9CC5BE}" destId="{0BEE7EFD-9EA7-6C48-B123-78E6454B3B11}" srcOrd="3" destOrd="0" parTransId="{BF78F02F-C0A3-6344-B195-47F751727598}" sibTransId="{C375AC9D-4533-9048-8915-40132F9EDEF8}"/>
    <dgm:cxn modelId="{A2A87F7A-1667-1C42-BB9C-D24B5EFE3767}" type="presOf" srcId="{FC6BD673-163F-6F42-B604-E1B37F1095E4}" destId="{09B8F2AE-4239-284E-8EF7-5E8012CA7E70}" srcOrd="0" destOrd="0" presId="urn:microsoft.com/office/officeart/2005/8/layout/radial1"/>
    <dgm:cxn modelId="{D121DE7B-3B07-EF4E-883F-6C7BE5B02A0A}" type="presOf" srcId="{9BF1C847-8108-F042-A1AB-7FF8E7F50729}" destId="{FAFC0943-E373-9A42-9AB8-F1EDFEA68E83}" srcOrd="0" destOrd="0" presId="urn:microsoft.com/office/officeart/2005/8/layout/radial1"/>
    <dgm:cxn modelId="{D9BF6880-8BCB-5B45-8665-7C4D47C27509}" srcId="{2E92751C-109D-4F4C-8AC7-862151798C58}" destId="{0F0F2363-552C-094A-82F6-B9ACCD9CC5BE}" srcOrd="0" destOrd="0" parTransId="{072C7BF3-1878-A544-9EDC-EB9949A04AC3}" sibTransId="{7E3E460B-DB62-DB47-B10E-7F595808674B}"/>
    <dgm:cxn modelId="{60169488-7901-604B-9736-6F30125B78B7}" type="presOf" srcId="{76917D0C-C464-9A40-9105-8B98B641B0A3}" destId="{FC083479-C54F-3E4E-A061-AFDEA0EB6FB4}" srcOrd="0" destOrd="0" presId="urn:microsoft.com/office/officeart/2005/8/layout/radial1"/>
    <dgm:cxn modelId="{5DCCAD8A-0A7D-7A4E-B307-B89AD9B900F1}" type="presOf" srcId="{D16449BC-0CA9-4A4A-8A20-316861D92BF0}" destId="{4352A56B-BDE4-1B4B-B191-898486598F03}" srcOrd="1" destOrd="0" presId="urn:microsoft.com/office/officeart/2005/8/layout/radial1"/>
    <dgm:cxn modelId="{0CD9AE99-BF9F-1E48-B12F-44614B3F0833}" type="presOf" srcId="{D6CECDB7-B449-DB43-ADC4-B24771325A28}" destId="{E5CED056-417E-D941-B6BC-825A036D147F}" srcOrd="0" destOrd="0" presId="urn:microsoft.com/office/officeart/2005/8/layout/radial1"/>
    <dgm:cxn modelId="{EE6E229B-FCB2-EF43-89E5-703A3FB256F2}" type="presOf" srcId="{BF78F02F-C0A3-6344-B195-47F751727598}" destId="{E581B319-D890-6E4D-9F0F-11BB6D8E591F}" srcOrd="0" destOrd="0" presId="urn:microsoft.com/office/officeart/2005/8/layout/radial1"/>
    <dgm:cxn modelId="{99C9719B-37FE-424B-A343-125FF678F843}" srcId="{0F0F2363-552C-094A-82F6-B9ACCD9CC5BE}" destId="{088547D3-DB38-DD4D-9E16-3973EA10F2A6}" srcOrd="2" destOrd="0" parTransId="{9837EFA2-263C-754C-8CBD-77D8179E10B1}" sibTransId="{B34B0254-8F32-8640-A24F-C68398F0433D}"/>
    <dgm:cxn modelId="{985975B6-B254-A84F-A3C9-EA88BBA6F3EC}" type="presOf" srcId="{C0F72A5D-AFAE-8144-B353-48F26ACCA62D}" destId="{6336A821-B926-9E4A-A7FA-54629DBEFC7A}" srcOrd="0" destOrd="0" presId="urn:microsoft.com/office/officeart/2005/8/layout/radial1"/>
    <dgm:cxn modelId="{7DBB8BBC-4630-774B-AA73-C9F7ED09D7C6}" type="presOf" srcId="{9837EFA2-263C-754C-8CBD-77D8179E10B1}" destId="{55A15C48-5694-9340-B052-9E0603452E0D}" srcOrd="0" destOrd="0" presId="urn:microsoft.com/office/officeart/2005/8/layout/radial1"/>
    <dgm:cxn modelId="{EF1736D5-E8AE-F94A-A521-5F085B689150}" type="presOf" srcId="{2E92751C-109D-4F4C-8AC7-862151798C58}" destId="{4D89ECA5-3736-F249-8085-21F872D046ED}" srcOrd="0" destOrd="0" presId="urn:microsoft.com/office/officeart/2005/8/layout/radial1"/>
    <dgm:cxn modelId="{70BBC9DD-A017-2049-A49A-158EAD8A1AAF}" type="presOf" srcId="{BBD80314-7E15-5040-BCE7-B76841404511}" destId="{9A84606C-06CA-E644-859C-A71D3BD0CC78}" srcOrd="0" destOrd="0" presId="urn:microsoft.com/office/officeart/2005/8/layout/radial1"/>
    <dgm:cxn modelId="{B65BD9E5-4367-9F4A-A72E-6A9E5A17DC8A}" srcId="{0F0F2363-552C-094A-82F6-B9ACCD9CC5BE}" destId="{FC6BD673-163F-6F42-B604-E1B37F1095E4}" srcOrd="4" destOrd="0" parTransId="{76917D0C-C464-9A40-9105-8B98B641B0A3}" sibTransId="{1EA08D5F-6152-164B-8EBF-F890E5243E9A}"/>
    <dgm:cxn modelId="{0C9F8BB0-14F5-E744-9A7E-E1319403776C}" type="presParOf" srcId="{4D89ECA5-3736-F249-8085-21F872D046ED}" destId="{5DF830F4-693F-FB4C-A071-F13EFBB34874}" srcOrd="0" destOrd="0" presId="urn:microsoft.com/office/officeart/2005/8/layout/radial1"/>
    <dgm:cxn modelId="{AD1A3C80-06BC-A749-9A0A-D3AA6A22AF01}" type="presParOf" srcId="{4D89ECA5-3736-F249-8085-21F872D046ED}" destId="{E5CED056-417E-D941-B6BC-825A036D147F}" srcOrd="1" destOrd="0" presId="urn:microsoft.com/office/officeart/2005/8/layout/radial1"/>
    <dgm:cxn modelId="{FD299826-2962-8D43-9DAC-CB7E56328E22}" type="presParOf" srcId="{E5CED056-417E-D941-B6BC-825A036D147F}" destId="{0AAAE921-5C9D-1949-82B8-FEDA9E13040D}" srcOrd="0" destOrd="0" presId="urn:microsoft.com/office/officeart/2005/8/layout/radial1"/>
    <dgm:cxn modelId="{3A245332-C465-EC46-BB84-1D611C7C1782}" type="presParOf" srcId="{4D89ECA5-3736-F249-8085-21F872D046ED}" destId="{FAFC0943-E373-9A42-9AB8-F1EDFEA68E83}" srcOrd="2" destOrd="0" presId="urn:microsoft.com/office/officeart/2005/8/layout/radial1"/>
    <dgm:cxn modelId="{FE4E55DB-8010-C044-BE9E-B046056665BA}" type="presParOf" srcId="{4D89ECA5-3736-F249-8085-21F872D046ED}" destId="{6336A821-B926-9E4A-A7FA-54629DBEFC7A}" srcOrd="3" destOrd="0" presId="urn:microsoft.com/office/officeart/2005/8/layout/radial1"/>
    <dgm:cxn modelId="{8676349C-6B5F-9E45-BF1A-BC6D56FF81C5}" type="presParOf" srcId="{6336A821-B926-9E4A-A7FA-54629DBEFC7A}" destId="{53B22C43-299B-B14A-905B-732AECFB2A67}" srcOrd="0" destOrd="0" presId="urn:microsoft.com/office/officeart/2005/8/layout/radial1"/>
    <dgm:cxn modelId="{B6E60E4F-101D-1243-805B-66457EED2E8D}" type="presParOf" srcId="{4D89ECA5-3736-F249-8085-21F872D046ED}" destId="{8EB5D3AB-EC7F-024E-831F-66D7252817C5}" srcOrd="4" destOrd="0" presId="urn:microsoft.com/office/officeart/2005/8/layout/radial1"/>
    <dgm:cxn modelId="{73BBDA13-F5AE-C447-AB10-50F053320E31}" type="presParOf" srcId="{4D89ECA5-3736-F249-8085-21F872D046ED}" destId="{55A15C48-5694-9340-B052-9E0603452E0D}" srcOrd="5" destOrd="0" presId="urn:microsoft.com/office/officeart/2005/8/layout/radial1"/>
    <dgm:cxn modelId="{8579E78C-BB94-AC46-AB78-534848D1B238}" type="presParOf" srcId="{55A15C48-5694-9340-B052-9E0603452E0D}" destId="{A8651E87-B61B-734D-BC9F-13C06914EF01}" srcOrd="0" destOrd="0" presId="urn:microsoft.com/office/officeart/2005/8/layout/radial1"/>
    <dgm:cxn modelId="{31F733EA-903F-EE46-8BC3-5031ABBB359A}" type="presParOf" srcId="{4D89ECA5-3736-F249-8085-21F872D046ED}" destId="{156AF676-2E8E-6D43-8CCA-B5874AD88AFC}" srcOrd="6" destOrd="0" presId="urn:microsoft.com/office/officeart/2005/8/layout/radial1"/>
    <dgm:cxn modelId="{C3A87226-4440-F240-B95E-CE49D6C7812E}" type="presParOf" srcId="{4D89ECA5-3736-F249-8085-21F872D046ED}" destId="{E581B319-D890-6E4D-9F0F-11BB6D8E591F}" srcOrd="7" destOrd="0" presId="urn:microsoft.com/office/officeart/2005/8/layout/radial1"/>
    <dgm:cxn modelId="{8187E8A4-78F2-864C-B9F4-A73C510F0802}" type="presParOf" srcId="{E581B319-D890-6E4D-9F0F-11BB6D8E591F}" destId="{A2E445D7-4008-6245-9146-D99E693DBD29}" srcOrd="0" destOrd="0" presId="urn:microsoft.com/office/officeart/2005/8/layout/radial1"/>
    <dgm:cxn modelId="{1EFB7BE2-6EC7-3F4B-B1F8-186F158CA299}" type="presParOf" srcId="{4D89ECA5-3736-F249-8085-21F872D046ED}" destId="{91CA2745-294B-0340-9694-D4EE98A8F7DE}" srcOrd="8" destOrd="0" presId="urn:microsoft.com/office/officeart/2005/8/layout/radial1"/>
    <dgm:cxn modelId="{CA684B4A-C4FC-5347-AE13-C985C9A2BD36}" type="presParOf" srcId="{4D89ECA5-3736-F249-8085-21F872D046ED}" destId="{FC083479-C54F-3E4E-A061-AFDEA0EB6FB4}" srcOrd="9" destOrd="0" presId="urn:microsoft.com/office/officeart/2005/8/layout/radial1"/>
    <dgm:cxn modelId="{BCB1A890-573B-B44C-AA43-84BB68231F11}" type="presParOf" srcId="{FC083479-C54F-3E4E-A061-AFDEA0EB6FB4}" destId="{FB5CC992-38C2-FC49-8217-1033AB50D757}" srcOrd="0" destOrd="0" presId="urn:microsoft.com/office/officeart/2005/8/layout/radial1"/>
    <dgm:cxn modelId="{99C344F0-2DA3-FA47-BAC8-4D884633A96E}" type="presParOf" srcId="{4D89ECA5-3736-F249-8085-21F872D046ED}" destId="{09B8F2AE-4239-284E-8EF7-5E8012CA7E70}" srcOrd="10" destOrd="0" presId="urn:microsoft.com/office/officeart/2005/8/layout/radial1"/>
    <dgm:cxn modelId="{EC3A9309-438D-F54C-93B9-0A202029E7B6}" type="presParOf" srcId="{4D89ECA5-3736-F249-8085-21F872D046ED}" destId="{F4D8E349-DED6-3048-9F17-31002AF7C751}" srcOrd="11" destOrd="0" presId="urn:microsoft.com/office/officeart/2005/8/layout/radial1"/>
    <dgm:cxn modelId="{55160244-2BCC-9146-A2A4-0ADD38CEEF03}" type="presParOf" srcId="{F4D8E349-DED6-3048-9F17-31002AF7C751}" destId="{4352A56B-BDE4-1B4B-B191-898486598F03}" srcOrd="0" destOrd="0" presId="urn:microsoft.com/office/officeart/2005/8/layout/radial1"/>
    <dgm:cxn modelId="{AB2A0D3C-3B3D-D94B-88E5-B95D6498284F}" type="presParOf" srcId="{4D89ECA5-3736-F249-8085-21F872D046ED}" destId="{9A84606C-06CA-E644-859C-A71D3BD0CC78}" srcOrd="12"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F830F4-693F-FB4C-A071-F13EFBB34874}">
      <dsp:nvSpPr>
        <dsp:cNvPr id="0" name=""/>
        <dsp:cNvSpPr/>
      </dsp:nvSpPr>
      <dsp:spPr>
        <a:xfrm>
          <a:off x="4588260" y="2072802"/>
          <a:ext cx="2397228" cy="1949737"/>
        </a:xfrm>
        <a:prstGeom prst="ellipse">
          <a:avLst/>
        </a:prstGeom>
        <a:solidFill>
          <a:schemeClr val="accent5">
            <a:lumMod val="40000"/>
            <a:lumOff val="6000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Mental health and well-being</a:t>
          </a:r>
        </a:p>
      </dsp:txBody>
      <dsp:txXfrm>
        <a:off x="4939326" y="2358334"/>
        <a:ext cx="1695096" cy="1378673"/>
      </dsp:txXfrm>
    </dsp:sp>
    <dsp:sp modelId="{E5CED056-417E-D941-B6BC-825A036D147F}">
      <dsp:nvSpPr>
        <dsp:cNvPr id="0" name=""/>
        <dsp:cNvSpPr/>
      </dsp:nvSpPr>
      <dsp:spPr>
        <a:xfrm rot="14525084">
          <a:off x="4679994" y="1760362"/>
          <a:ext cx="861682" cy="22629"/>
        </a:xfrm>
        <a:custGeom>
          <a:avLst/>
          <a:gdLst/>
          <a:ahLst/>
          <a:cxnLst/>
          <a:rect l="0" t="0" r="0" b="0"/>
          <a:pathLst>
            <a:path>
              <a:moveTo>
                <a:pt x="0" y="11314"/>
              </a:moveTo>
              <a:lnTo>
                <a:pt x="861682" y="1131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5089293" y="1750134"/>
        <a:ext cx="43084" cy="43084"/>
      </dsp:txXfrm>
    </dsp:sp>
    <dsp:sp modelId="{FAFC0943-E373-9A42-9AB8-F1EDFEA68E83}">
      <dsp:nvSpPr>
        <dsp:cNvPr id="0" name=""/>
        <dsp:cNvSpPr/>
      </dsp:nvSpPr>
      <dsp:spPr>
        <a:xfrm>
          <a:off x="3763418" y="393448"/>
          <a:ext cx="1774631" cy="101961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Purpose in life</a:t>
          </a:r>
        </a:p>
      </dsp:txBody>
      <dsp:txXfrm>
        <a:off x="4023307" y="542767"/>
        <a:ext cx="1254853" cy="720976"/>
      </dsp:txXfrm>
    </dsp:sp>
    <dsp:sp modelId="{6336A821-B926-9E4A-A7FA-54629DBEFC7A}">
      <dsp:nvSpPr>
        <dsp:cNvPr id="0" name=""/>
        <dsp:cNvSpPr/>
      </dsp:nvSpPr>
      <dsp:spPr>
        <a:xfrm rot="19487260">
          <a:off x="6631504" y="2206233"/>
          <a:ext cx="663214" cy="22629"/>
        </a:xfrm>
        <a:custGeom>
          <a:avLst/>
          <a:gdLst/>
          <a:ahLst/>
          <a:cxnLst/>
          <a:rect l="0" t="0" r="0" b="0"/>
          <a:pathLst>
            <a:path>
              <a:moveTo>
                <a:pt x="0" y="11314"/>
              </a:moveTo>
              <a:lnTo>
                <a:pt x="663214" y="1131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6946531" y="2200967"/>
        <a:ext cx="33160" cy="33160"/>
      </dsp:txXfrm>
    </dsp:sp>
    <dsp:sp modelId="{8EB5D3AB-EC7F-024E-831F-66D7252817C5}">
      <dsp:nvSpPr>
        <dsp:cNvPr id="0" name=""/>
        <dsp:cNvSpPr/>
      </dsp:nvSpPr>
      <dsp:spPr>
        <a:xfrm>
          <a:off x="6810722" y="903971"/>
          <a:ext cx="2243003" cy="1259260"/>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Relationships with others</a:t>
          </a:r>
        </a:p>
      </dsp:txBody>
      <dsp:txXfrm>
        <a:off x="7139202" y="1088385"/>
        <a:ext cx="1586043" cy="890432"/>
      </dsp:txXfrm>
    </dsp:sp>
    <dsp:sp modelId="{55A15C48-5694-9340-B052-9E0603452E0D}">
      <dsp:nvSpPr>
        <dsp:cNvPr id="0" name=""/>
        <dsp:cNvSpPr/>
      </dsp:nvSpPr>
      <dsp:spPr>
        <a:xfrm rot="638664">
          <a:off x="6945486" y="3354903"/>
          <a:ext cx="1072533" cy="22629"/>
        </a:xfrm>
        <a:custGeom>
          <a:avLst/>
          <a:gdLst/>
          <a:ahLst/>
          <a:cxnLst/>
          <a:rect l="0" t="0" r="0" b="0"/>
          <a:pathLst>
            <a:path>
              <a:moveTo>
                <a:pt x="0" y="11314"/>
              </a:moveTo>
              <a:lnTo>
                <a:pt x="1072533" y="1131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454939" y="3339404"/>
        <a:ext cx="53626" cy="53626"/>
      </dsp:txXfrm>
    </dsp:sp>
    <dsp:sp modelId="{156AF676-2E8E-6D43-8CCA-B5874AD88AFC}">
      <dsp:nvSpPr>
        <dsp:cNvPr id="0" name=""/>
        <dsp:cNvSpPr/>
      </dsp:nvSpPr>
      <dsp:spPr>
        <a:xfrm>
          <a:off x="7949446" y="3086161"/>
          <a:ext cx="2111002" cy="1132673"/>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Engagement</a:t>
          </a:r>
        </a:p>
      </dsp:txBody>
      <dsp:txXfrm>
        <a:off x="8258595" y="3252037"/>
        <a:ext cx="1492704" cy="800921"/>
      </dsp:txXfrm>
    </dsp:sp>
    <dsp:sp modelId="{E581B319-D890-6E4D-9F0F-11BB6D8E591F}">
      <dsp:nvSpPr>
        <dsp:cNvPr id="0" name=""/>
        <dsp:cNvSpPr/>
      </dsp:nvSpPr>
      <dsp:spPr>
        <a:xfrm rot="6591335">
          <a:off x="5186411" y="4156145"/>
          <a:ext cx="392174" cy="22629"/>
        </a:xfrm>
        <a:custGeom>
          <a:avLst/>
          <a:gdLst/>
          <a:ahLst/>
          <a:cxnLst/>
          <a:rect l="0" t="0" r="0" b="0"/>
          <a:pathLst>
            <a:path>
              <a:moveTo>
                <a:pt x="0" y="11314"/>
              </a:moveTo>
              <a:lnTo>
                <a:pt x="392174" y="1131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5372694" y="4157655"/>
        <a:ext cx="19608" cy="19608"/>
      </dsp:txXfrm>
    </dsp:sp>
    <dsp:sp modelId="{91CA2745-294B-0340-9694-D4EE98A8F7DE}">
      <dsp:nvSpPr>
        <dsp:cNvPr id="0" name=""/>
        <dsp:cNvSpPr/>
      </dsp:nvSpPr>
      <dsp:spPr>
        <a:xfrm>
          <a:off x="4513192" y="4345901"/>
          <a:ext cx="1356061" cy="702469"/>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Basic needs</a:t>
          </a:r>
        </a:p>
      </dsp:txBody>
      <dsp:txXfrm>
        <a:off x="4711783" y="4448775"/>
        <a:ext cx="958879" cy="496721"/>
      </dsp:txXfrm>
    </dsp:sp>
    <dsp:sp modelId="{FC083479-C54F-3E4E-A061-AFDEA0EB6FB4}">
      <dsp:nvSpPr>
        <dsp:cNvPr id="0" name=""/>
        <dsp:cNvSpPr/>
      </dsp:nvSpPr>
      <dsp:spPr>
        <a:xfrm rot="10984853">
          <a:off x="3938326" y="2954434"/>
          <a:ext cx="653022" cy="22629"/>
        </a:xfrm>
        <a:custGeom>
          <a:avLst/>
          <a:gdLst/>
          <a:ahLst/>
          <a:cxnLst/>
          <a:rect l="0" t="0" r="0" b="0"/>
          <a:pathLst>
            <a:path>
              <a:moveTo>
                <a:pt x="0" y="11314"/>
              </a:moveTo>
              <a:lnTo>
                <a:pt x="653022" y="1131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4248512" y="2949423"/>
        <a:ext cx="32651" cy="32651"/>
      </dsp:txXfrm>
    </dsp:sp>
    <dsp:sp modelId="{09B8F2AE-4239-284E-8EF7-5E8012CA7E70}">
      <dsp:nvSpPr>
        <dsp:cNvPr id="0" name=""/>
        <dsp:cNvSpPr/>
      </dsp:nvSpPr>
      <dsp:spPr>
        <a:xfrm>
          <a:off x="2200301" y="2348570"/>
          <a:ext cx="1741608" cy="1105855"/>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Having control over one’s life</a:t>
          </a:r>
        </a:p>
      </dsp:txBody>
      <dsp:txXfrm>
        <a:off x="2455354" y="2510519"/>
        <a:ext cx="1231502" cy="781957"/>
      </dsp:txXfrm>
    </dsp:sp>
    <dsp:sp modelId="{F4D8E349-DED6-3048-9F17-31002AF7C751}">
      <dsp:nvSpPr>
        <dsp:cNvPr id="0" name=""/>
        <dsp:cNvSpPr/>
      </dsp:nvSpPr>
      <dsp:spPr>
        <a:xfrm rot="12255184">
          <a:off x="2968718" y="2183735"/>
          <a:ext cx="1851358" cy="22629"/>
        </a:xfrm>
        <a:custGeom>
          <a:avLst/>
          <a:gdLst/>
          <a:ahLst/>
          <a:cxnLst/>
          <a:rect l="0" t="0" r="0" b="0"/>
          <a:pathLst>
            <a:path>
              <a:moveTo>
                <a:pt x="0" y="11314"/>
              </a:moveTo>
              <a:lnTo>
                <a:pt x="1851358" y="1131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3848114" y="2148766"/>
        <a:ext cx="92567" cy="92567"/>
      </dsp:txXfrm>
    </dsp:sp>
    <dsp:sp modelId="{9A84606C-06CA-E644-859C-A71D3BD0CC78}">
      <dsp:nvSpPr>
        <dsp:cNvPr id="0" name=""/>
        <dsp:cNvSpPr/>
      </dsp:nvSpPr>
      <dsp:spPr>
        <a:xfrm>
          <a:off x="1412853" y="977469"/>
          <a:ext cx="1841601" cy="1028832"/>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Attitudes about self</a:t>
          </a:r>
        </a:p>
      </dsp:txBody>
      <dsp:txXfrm>
        <a:off x="1682549" y="1128138"/>
        <a:ext cx="1302209" cy="727494"/>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emf"/></Relationships>
</file>

<file path=ppt/media/image1.png>
</file>

<file path=ppt/media/image10.png>
</file>

<file path=ppt/media/image2.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C50D95-1969-4D7F-A47F-FC84636C819E}" type="datetimeFigureOut">
              <a:rPr lang="en-CH" smtClean="0"/>
              <a:t>11/04/2019</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F7DB96-B4E3-48F2-8E35-A4648E993116}" type="slidenum">
              <a:rPr lang="en-CH" smtClean="0"/>
              <a:t>‹#›</a:t>
            </a:fld>
            <a:endParaRPr lang="en-CH"/>
          </a:p>
        </p:txBody>
      </p:sp>
    </p:spTree>
    <p:extLst>
      <p:ext uri="{BB962C8B-B14F-4D97-AF65-F5344CB8AC3E}">
        <p14:creationId xmlns:p14="http://schemas.microsoft.com/office/powerpoint/2010/main" val="7425283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_ENREF_2"/><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mhe-sme.org/wp-content/uploads/2018/09/A-short-guide-to-Psychiatric-Diagnosis-FINAL.pdf" TargetMode="External"/><Relationship Id="rId2" Type="http://schemas.openxmlformats.org/officeDocument/2006/relationships/slide" Target="../slides/slide16.xml"/><Relationship Id="rId1" Type="http://schemas.openxmlformats.org/officeDocument/2006/relationships/notesMaster" Target="../notesMasters/notesMaster1.xml"/><Relationship Id="rId5" Type="http://schemas.openxmlformats.org/officeDocument/2006/relationships/hyperlink" Target="https://www1.bps.org.uk/system/files/Public%20files/rep03_understanding_psychosis.pdf" TargetMode="External"/><Relationship Id="rId4" Type="http://schemas.openxmlformats.org/officeDocument/2006/relationships/hyperlink" Target="https://www.bps.org.uk/system/files/user-files/Division%20of%20Clinical%20Psychology/public/DCP%20Diagnosis.pdf"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_ENREF_3"/><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_ENREF_4"/></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_ENREF_6"/><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_ENREF_8"/><Relationship Id="rId2" Type="http://schemas.openxmlformats.org/officeDocument/2006/relationships/slide" Target="../slides/slide39.xml"/><Relationship Id="rId1" Type="http://schemas.openxmlformats.org/officeDocument/2006/relationships/notesMaster" Target="../notesMasters/notesMaster1.xml"/><Relationship Id="rId5" Type="http://schemas.openxmlformats.org/officeDocument/2006/relationships/hyperlink" Target="#_ENREF_10"/><Relationship Id="rId4" Type="http://schemas.openxmlformats.org/officeDocument/2006/relationships/hyperlink" Target="#_ENREF_9"/></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_ENREF_11"/><Relationship Id="rId2" Type="http://schemas.openxmlformats.org/officeDocument/2006/relationships/slide" Target="../slides/slide40.xml"/><Relationship Id="rId1" Type="http://schemas.openxmlformats.org/officeDocument/2006/relationships/notesMaster" Target="../notesMasters/notesMaster1.xml"/><Relationship Id="rId4" Type="http://schemas.openxmlformats.org/officeDocument/2006/relationships/hyperlink" Target="#_ENREF_12"/></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3" Type="http://schemas.openxmlformats.org/officeDocument/2006/relationships/hyperlink" Target="#_ENREF_13"/><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_ENREF_16"/><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3" Type="http://schemas.openxmlformats.org/officeDocument/2006/relationships/hyperlink" Target="#_ENREF_17"/><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3" Type="http://schemas.openxmlformats.org/officeDocument/2006/relationships/hyperlink" Target="#_ENREF_18"/><Relationship Id="rId2" Type="http://schemas.openxmlformats.org/officeDocument/2006/relationships/slide" Target="../slides/slide70.xml"/><Relationship Id="rId1" Type="http://schemas.openxmlformats.org/officeDocument/2006/relationships/notesMaster" Target="../notesMasters/notesMaster1.xml"/><Relationship Id="rId6" Type="http://schemas.openxmlformats.org/officeDocument/2006/relationships/hyperlink" Target="#_ENREF_21"/><Relationship Id="rId5" Type="http://schemas.openxmlformats.org/officeDocument/2006/relationships/hyperlink" Target="#_ENREF_20"/><Relationship Id="rId4" Type="http://schemas.openxmlformats.org/officeDocument/2006/relationships/hyperlink" Target="#_ENREF_19"/></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3" Type="http://schemas.openxmlformats.org/officeDocument/2006/relationships/hyperlink" Target="http://www.mhe-sme.org/" TargetMode="External"/><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3" Type="http://schemas.openxmlformats.org/officeDocument/2006/relationships/hyperlink" Target="http://www.equass.be/" TargetMode="External"/><Relationship Id="rId2" Type="http://schemas.openxmlformats.org/officeDocument/2006/relationships/slide" Target="../slides/slide89.xml"/><Relationship Id="rId1" Type="http://schemas.openxmlformats.org/officeDocument/2006/relationships/notesMaster" Target="../notesMasters/notesMaster1.xml"/><Relationship Id="rId4" Type="http://schemas.openxmlformats.org/officeDocument/2006/relationships/hyperlink" Target="http://www.mhe-sme.org/"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F7DB96-B4E3-48F2-8E35-A4648E993116}" type="slidenum">
              <a:rPr lang="en-CH" smtClean="0"/>
              <a:t>1</a:t>
            </a:fld>
            <a:endParaRPr lang="en-CH"/>
          </a:p>
        </p:txBody>
      </p:sp>
    </p:spTree>
    <p:extLst>
      <p:ext uri="{BB962C8B-B14F-4D97-AF65-F5344CB8AC3E}">
        <p14:creationId xmlns:p14="http://schemas.microsoft.com/office/powerpoint/2010/main" val="14669564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GB" b="1" dirty="0">
                <a:latin typeface="Calibri" panose="020F0502020204030204" pitchFamily="34" charset="0"/>
                <a:ea typeface="SimSun" panose="02010600030101010101" pitchFamily="2" charset="-122"/>
                <a:cs typeface="Arial" panose="020B0604020202020204" pitchFamily="34" charset="0"/>
              </a:rPr>
              <a:t>Presentation: What does mental health mean? (25 mi</a:t>
            </a:r>
            <a:r>
              <a:rPr lang="en-GB" b="1" strike="sngStrike" dirty="0">
                <a:latin typeface="Calibri" panose="020F0502020204030204" pitchFamily="34" charset="0"/>
                <a:ea typeface="SimSun" panose="02010600030101010101" pitchFamily="2" charset="-122"/>
                <a:cs typeface="Arial" panose="020B0604020202020204" pitchFamily="34" charset="0"/>
              </a:rPr>
              <a:t>n.)</a:t>
            </a:r>
          </a:p>
          <a:p>
            <a:pPr>
              <a:lnSpc>
                <a:spcPct val="115000"/>
              </a:lnSpc>
              <a:spcAft>
                <a:spcPts val="1000"/>
              </a:spcAft>
            </a:pPr>
            <a:r>
              <a:rPr lang="en-US" dirty="0">
                <a:latin typeface="Calibri" panose="020F0502020204030204" pitchFamily="34" charset="0"/>
                <a:ea typeface="Times New Roman" panose="02020603050405020304" pitchFamily="18" charset="0"/>
                <a:cs typeface="Times New Roman" panose="02020603050405020304" pitchFamily="18" charset="0"/>
              </a:rPr>
              <a:t>Defining mental health and well-being is not easy.</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pPr>
            <a:r>
              <a:rPr lang="en-US" dirty="0">
                <a:latin typeface="Calibri" panose="020F0502020204030204" pitchFamily="34" charset="0"/>
                <a:ea typeface="Times New Roman" panose="02020603050405020304" pitchFamily="18" charset="0"/>
                <a:cs typeface="Times New Roman" panose="02020603050405020304" pitchFamily="18" charset="0"/>
              </a:rPr>
              <a:t>The answer to the question “What is mental health?” is fundamentally personal and subjective. People should be able to define what mental health means for themselves. For instance, it may be: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a sense of internal well-being</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feeling in line with one’s own beliefs and values</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feeling at peace with oneself</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feeling positive and optimistic about life.</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10</a:t>
            </a:fld>
            <a:endParaRPr lang="en-CH"/>
          </a:p>
        </p:txBody>
      </p:sp>
    </p:spTree>
    <p:extLst>
      <p:ext uri="{BB962C8B-B14F-4D97-AF65-F5344CB8AC3E}">
        <p14:creationId xmlns:p14="http://schemas.microsoft.com/office/powerpoint/2010/main" val="853712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799" y="4400550"/>
            <a:ext cx="5626865" cy="3600450"/>
          </a:xfrm>
        </p:spPr>
        <p:txBody>
          <a:bodyPr/>
          <a:lstStyle/>
          <a:p>
            <a:pPr algn="just">
              <a:lnSpc>
                <a:spcPct val="115000"/>
              </a:lnSpc>
            </a:pPr>
            <a:r>
              <a:rPr lang="en-US" dirty="0">
                <a:latin typeface="Calibri" panose="020F0502020204030204" pitchFamily="34" charset="0"/>
                <a:ea typeface="Times New Roman" panose="02020603050405020304" pitchFamily="18" charset="0"/>
                <a:cs typeface="Times New Roman" panose="02020603050405020304" pitchFamily="18" charset="0"/>
              </a:rPr>
              <a:t>Misunderstandings to be avoided include: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Mental health is equivalent to the absence of a mental health condition or disability.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Mental health can be objectively defined.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There are specific standards or criteria to determine what good mental health is.</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11</a:t>
            </a:fld>
            <a:endParaRPr lang="en-CH"/>
          </a:p>
        </p:txBody>
      </p:sp>
    </p:spTree>
    <p:extLst>
      <p:ext uri="{BB962C8B-B14F-4D97-AF65-F5344CB8AC3E}">
        <p14:creationId xmlns:p14="http://schemas.microsoft.com/office/powerpoint/2010/main" val="7178701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5486400" cy="3086100"/>
          </a:xfrm>
        </p:spPr>
      </p:sp>
      <p:sp>
        <p:nvSpPr>
          <p:cNvPr id="3" name="Notes Placeholder 2"/>
          <p:cNvSpPr>
            <a:spLocks noGrp="1"/>
          </p:cNvSpPr>
          <p:nvPr>
            <p:ph type="body" idx="1"/>
          </p:nvPr>
        </p:nvSpPr>
        <p:spPr>
          <a:xfrm>
            <a:off x="685800" y="3784731"/>
            <a:ext cx="5486400" cy="4900482"/>
          </a:xfrm>
        </p:spPr>
        <p:txBody>
          <a:bodyPr/>
          <a:lstStyle/>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Trying to impose a definition or standards of good mental health that would apply to everybody can be problematic. </a:t>
            </a: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It may be used to impose beliefs, values and social norms on others and/or to single out people who do not conform to certain dominant beliefs, values and social norms of society. </a:t>
            </a: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This can lead to exclusion, discrimination and, also, to medicalization of some </a:t>
            </a:r>
            <a:r>
              <a:rPr lang="en-US" dirty="0" err="1">
                <a:latin typeface="Calibri" panose="020F0502020204030204" pitchFamily="34" charset="0"/>
                <a:ea typeface="Times New Roman" panose="02020603050405020304" pitchFamily="18" charset="0"/>
                <a:cs typeface="Times New Roman" panose="02020603050405020304" pitchFamily="18" charset="0"/>
              </a:rPr>
              <a:t>behaviours</a:t>
            </a:r>
            <a:r>
              <a:rPr lang="en-US" dirty="0">
                <a:latin typeface="Calibri" panose="020F0502020204030204" pitchFamily="34" charset="0"/>
                <a:ea typeface="Times New Roman" panose="02020603050405020304" pitchFamily="18" charset="0"/>
                <a:cs typeface="Times New Roman" panose="02020603050405020304" pitchFamily="18" charset="0"/>
              </a:rPr>
              <a:t> that are considered to be “abnormal” in some societies or contexts.</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Such beliefs, values and norms may include, for example, that people with good mental health should be able to work, should be able to get married and have a family, should be able to deal with high pressure and should be able to perform in a competitive work environment. </a:t>
            </a: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These types of standard are often linked to social expectations regarding gender or social roles. Examples may include the belief that men are more assertive and women more emotional. </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12</a:t>
            </a:fld>
            <a:endParaRPr lang="en-CH"/>
          </a:p>
        </p:txBody>
      </p:sp>
    </p:spTree>
    <p:extLst>
      <p:ext uri="{BB962C8B-B14F-4D97-AF65-F5344CB8AC3E}">
        <p14:creationId xmlns:p14="http://schemas.microsoft.com/office/powerpoint/2010/main" val="40727175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GB" b="1" dirty="0">
                <a:latin typeface="Calibri" panose="020F0502020204030204" pitchFamily="34" charset="0"/>
                <a:ea typeface="SimSun" panose="02010600030101010101" pitchFamily="2" charset="-122"/>
                <a:cs typeface="Arial" panose="020B0604020202020204" pitchFamily="34" charset="0"/>
              </a:rPr>
              <a:t>Mental health and diagnosis </a:t>
            </a:r>
            <a:r>
              <a:rPr lang="en-GB" b="1" i="1" dirty="0">
                <a:latin typeface="Calibri" panose="020F0502020204030204" pitchFamily="34" charset="0"/>
                <a:ea typeface="SimSun" panose="02010600030101010101" pitchFamily="2" charset="-122"/>
                <a:cs typeface="Arial" panose="020B0604020202020204" pitchFamily="34" charset="0"/>
              </a:rPr>
              <a:t>(</a:t>
            </a:r>
            <a:r>
              <a:rPr lang="en-GB" b="1" i="1" dirty="0">
                <a:latin typeface="Calibri" panose="020F0502020204030204" pitchFamily="34" charset="0"/>
                <a:ea typeface="SimSun" panose="02010600030101010101" pitchFamily="2" charset="-122"/>
                <a:cs typeface="Arial" panose="020B0604020202020204" pitchFamily="34" charset="0"/>
                <a:hlinkClick r:id="rId3" action="ppaction://hlinkfile" tooltip=", 2016 #330"/>
              </a:rPr>
              <a:t>2</a:t>
            </a:r>
            <a:r>
              <a:rPr lang="en-GB" b="1" i="1" dirty="0">
                <a:latin typeface="Calibri" panose="020F0502020204030204" pitchFamily="34" charset="0"/>
                <a:ea typeface="SimSun" panose="02010600030101010101" pitchFamily="2" charset="-122"/>
                <a:cs typeface="Arial" panose="020B0604020202020204" pitchFamily="34" charset="0"/>
              </a:rPr>
              <a:t>) </a:t>
            </a:r>
            <a:r>
              <a:rPr lang="en-GB" dirty="0">
                <a:latin typeface="Calibri" panose="020F0502020204030204" pitchFamily="34" charset="0"/>
                <a:ea typeface="SimSun" panose="02010600030101010101" pitchFamily="2" charset="-122"/>
                <a:cs typeface="Arial" panose="020B0604020202020204" pitchFamily="34" charset="0"/>
              </a:rPr>
              <a:t>This is referred to in different ways by different groups and individuals – e.g. mental health diagnosis, psychiatric diagnosis or diagnosis of a mental disorder. </a:t>
            </a:r>
          </a:p>
          <a:p>
            <a:pPr marL="171450" indent="-171450">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As a medical term it is used to describe patterns of experiences and behaviours that may cause distress and/or be seen as difficult to understand. It includes labels such as depression, anxiety disorder, schizophrenia, psychosis and so on. </a:t>
            </a:r>
          </a:p>
          <a:p>
            <a:pPr marL="171450" indent="-171450">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It implies that what people experience are symptoms of a medical condition or illness.</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13</a:t>
            </a:fld>
            <a:endParaRPr lang="en-CH"/>
          </a:p>
        </p:txBody>
      </p:sp>
    </p:spTree>
    <p:extLst>
      <p:ext uri="{BB962C8B-B14F-4D97-AF65-F5344CB8AC3E}">
        <p14:creationId xmlns:p14="http://schemas.microsoft.com/office/powerpoint/2010/main" val="15589557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40675" y="4400549"/>
            <a:ext cx="5731525" cy="4284663"/>
          </a:xfrm>
        </p:spPr>
        <p:txBody>
          <a:bodyPr/>
          <a:lstStyle/>
          <a:p>
            <a:pPr>
              <a:lnSpc>
                <a:spcPct val="115000"/>
              </a:lnSpc>
              <a:spcAft>
                <a:spcPts val="1000"/>
              </a:spcAft>
            </a:pPr>
            <a:r>
              <a:rPr lang="en-GB" dirty="0">
                <a:latin typeface="Calibri" panose="020F0502020204030204" pitchFamily="34" charset="0"/>
                <a:ea typeface="SimSun" panose="02010600030101010101" pitchFamily="2" charset="-122"/>
                <a:cs typeface="Arial" panose="020B0604020202020204" pitchFamily="34" charset="0"/>
              </a:rPr>
              <a:t>People may have very different views about being diagnosed:</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SzPts val="800"/>
              <a:buFont typeface="Calibri" panose="020F0502020204030204" pitchFamily="34" charset="0"/>
              <a:buChar char="●"/>
            </a:pPr>
            <a:r>
              <a:rPr lang="en-GB" dirty="0">
                <a:latin typeface="Calibri" panose="020F0502020204030204" pitchFamily="34" charset="0"/>
                <a:ea typeface="SimSun" panose="02010600030101010101" pitchFamily="2" charset="-122"/>
                <a:cs typeface="Times New Roman" panose="02020603050405020304" pitchFamily="18" charset="0"/>
              </a:rPr>
              <a:t>Some people may find it useful because it provides an explanation to their problems, makes them feel that they do not need to feel guilty or blamed for their difficulties and/or it makes them feel less alone.</a:t>
            </a:r>
            <a:endParaRPr lang="en-US" dirty="0">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nSpc>
                <a:spcPct val="115000"/>
              </a:lnSpc>
              <a:spcBef>
                <a:spcPts val="0"/>
              </a:spcBef>
              <a:spcAft>
                <a:spcPts val="0"/>
              </a:spcAft>
              <a:buSzPts val="800"/>
              <a:buFont typeface="Calibri" panose="020F0502020204030204" pitchFamily="34" charset="0"/>
              <a:buChar char="●"/>
            </a:pPr>
            <a:r>
              <a:rPr lang="en-US" dirty="0"/>
              <a:t>Others find diagnoses stigmatizing because they imply that there is something wrong with the brain.  Commonly held beliefs are that mental health conditions are caused by a chemical imbalance or that genetic factors are major determinants, but there is no evidence to support this. </a:t>
            </a:r>
            <a:endParaRPr lang="en-GB" dirty="0"/>
          </a:p>
          <a:p>
            <a:pPr marL="342900" marR="0" lvl="0" indent="-342900">
              <a:lnSpc>
                <a:spcPct val="115000"/>
              </a:lnSpc>
              <a:spcBef>
                <a:spcPts val="0"/>
              </a:spcBef>
              <a:spcAft>
                <a:spcPts val="0"/>
              </a:spcAft>
              <a:buSzPts val="800"/>
              <a:buFont typeface="Calibri" panose="020F0502020204030204" pitchFamily="34" charset="0"/>
              <a:buChar char="●"/>
            </a:pPr>
            <a:r>
              <a:rPr lang="en-US" dirty="0"/>
              <a:t>Diagnoses are based on a judgement about what is “normal” </a:t>
            </a:r>
            <a:r>
              <a:rPr lang="en-US" dirty="0" err="1"/>
              <a:t>behaviour</a:t>
            </a:r>
            <a:r>
              <a:rPr lang="en-US" dirty="0"/>
              <a:t>. However, views about what is “normal” </a:t>
            </a:r>
            <a:r>
              <a:rPr lang="en-US" dirty="0" err="1"/>
              <a:t>behaviour</a:t>
            </a:r>
            <a:r>
              <a:rPr lang="en-US" dirty="0"/>
              <a:t> differ among people, groups and cultures. What is considered as “normal” may also vary greatly depending on what is expected from people on the basis of their gender or social class. Sometimes people receive a psychiatric diagnosis because their </a:t>
            </a:r>
            <a:r>
              <a:rPr lang="en-US" dirty="0" err="1"/>
              <a:t>behaviour</a:t>
            </a:r>
            <a:r>
              <a:rPr lang="en-US" dirty="0"/>
              <a:t> is not accepted in their society or culture. </a:t>
            </a:r>
            <a:endParaRPr lang="en-GB" dirty="0"/>
          </a:p>
          <a:p>
            <a:pPr marL="342900" marR="0" lvl="0" indent="-342900">
              <a:lnSpc>
                <a:spcPct val="115000"/>
              </a:lnSpc>
              <a:spcBef>
                <a:spcPts val="0"/>
              </a:spcBef>
              <a:spcAft>
                <a:spcPts val="1000"/>
              </a:spcAft>
              <a:buSzPts val="800"/>
              <a:buFont typeface="Calibri" panose="020F0502020204030204" pitchFamily="34" charset="0"/>
              <a:buChar char="●"/>
            </a:pPr>
            <a:r>
              <a:rPr lang="en-GB" dirty="0">
                <a:latin typeface="Calibri" panose="020F0502020204030204" pitchFamily="34" charset="0"/>
                <a:ea typeface="SimSun" panose="02010600030101010101" pitchFamily="2" charset="-122"/>
                <a:cs typeface="Times New Roman" panose="02020603050405020304" pitchFamily="18" charset="0"/>
              </a:rPr>
              <a:t>People may also find that the diagnosis they are given has a more negative impact on their life and well-being than does their actual distress or experiences because diagnosis brings prejudice and discrimination and stands in the way of living the life they want. </a:t>
            </a:r>
            <a:endParaRPr lang="en-CH" dirty="0">
              <a:latin typeface="Calibri" panose="020F0502020204030204" pitchFamily="34" charset="0"/>
              <a:ea typeface="SimSun" panose="02010600030101010101" pitchFamily="2" charset="-122"/>
              <a:cs typeface="Times New Roman" panose="02020603050405020304" pitchFamily="18"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14</a:t>
            </a:fld>
            <a:endParaRPr lang="en-CH"/>
          </a:p>
        </p:txBody>
      </p:sp>
    </p:spTree>
    <p:extLst>
      <p:ext uri="{BB962C8B-B14F-4D97-AF65-F5344CB8AC3E}">
        <p14:creationId xmlns:p14="http://schemas.microsoft.com/office/powerpoint/2010/main" val="18630747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GB" dirty="0">
                <a:latin typeface="Calibri" panose="020F0502020204030204" pitchFamily="34" charset="0"/>
                <a:ea typeface="SimSun" panose="02010600030101010101" pitchFamily="2" charset="-122"/>
                <a:cs typeface="Arial" panose="020B0604020202020204" pitchFamily="34" charset="0"/>
              </a:rPr>
              <a:t>People may choose alternative ways of thinking about their experience: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SzPts val="800"/>
              <a:buFont typeface="Calibri" panose="020F0502020204030204" pitchFamily="34" charset="0"/>
              <a:buChar char="●"/>
            </a:pPr>
            <a:r>
              <a:rPr lang="en-GB" dirty="0">
                <a:latin typeface="Calibri" panose="020F0502020204030204" pitchFamily="34" charset="0"/>
                <a:ea typeface="SimSun" panose="02010600030101010101" pitchFamily="2" charset="-122"/>
                <a:cs typeface="Times New Roman" panose="02020603050405020304" pitchFamily="18" charset="0"/>
              </a:rPr>
              <a:t>For many people, what they experience may be the result of one or more traumatic events that have occurred in their lives and their distress or unusual experiences are natural responses or ways to cope with these events.</a:t>
            </a:r>
            <a:endParaRPr lang="en-CH" dirty="0">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nSpc>
                <a:spcPct val="115000"/>
              </a:lnSpc>
              <a:spcBef>
                <a:spcPts val="0"/>
              </a:spcBef>
              <a:spcAft>
                <a:spcPts val="0"/>
              </a:spcAft>
              <a:buSzPts val="800"/>
              <a:buFont typeface="Calibri" panose="020F0502020204030204" pitchFamily="34" charset="0"/>
              <a:buChar char="●"/>
            </a:pPr>
            <a:r>
              <a:rPr lang="en-GB" dirty="0">
                <a:latin typeface="Calibri" panose="020F0502020204030204" pitchFamily="34" charset="0"/>
                <a:ea typeface="SimSun" panose="02010600030101010101" pitchFamily="2" charset="-122"/>
                <a:cs typeface="Times New Roman" panose="02020603050405020304" pitchFamily="18" charset="0"/>
              </a:rPr>
              <a:t>People may also explain their distress as coming from, or being caused by, a difficult context or overwhelming events (poverty, unemployment, challenges in relationships, exclusion, discrimination).</a:t>
            </a:r>
            <a:endParaRPr lang="en-CH" dirty="0">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nSpc>
                <a:spcPct val="115000"/>
              </a:lnSpc>
              <a:spcBef>
                <a:spcPts val="0"/>
              </a:spcBef>
              <a:spcAft>
                <a:spcPts val="1000"/>
              </a:spcAft>
              <a:buSzPts val="800"/>
              <a:buFont typeface="Calibri" panose="020F0502020204030204" pitchFamily="34" charset="0"/>
              <a:buChar char="●"/>
            </a:pPr>
            <a:r>
              <a:rPr lang="en-GB" dirty="0">
                <a:latin typeface="Calibri" panose="020F0502020204030204" pitchFamily="34" charset="0"/>
                <a:ea typeface="SimSun" panose="02010600030101010101" pitchFamily="2" charset="-122"/>
                <a:cs typeface="Times New Roman" panose="02020603050405020304" pitchFamily="18" charset="0"/>
              </a:rPr>
              <a:t>Others find spiritual, cultural or other meanings for their experience.</a:t>
            </a:r>
            <a:endParaRPr lang="en-CH" dirty="0">
              <a:latin typeface="Calibri" panose="020F0502020204030204" pitchFamily="34" charset="0"/>
              <a:ea typeface="SimSun" panose="02010600030101010101" pitchFamily="2" charset="-122"/>
              <a:cs typeface="Times New Roman" panose="02020603050405020304" pitchFamily="18"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15</a:t>
            </a:fld>
            <a:endParaRPr lang="en-CH"/>
          </a:p>
        </p:txBody>
      </p:sp>
    </p:spTree>
    <p:extLst>
      <p:ext uri="{BB962C8B-B14F-4D97-AF65-F5344CB8AC3E}">
        <p14:creationId xmlns:p14="http://schemas.microsoft.com/office/powerpoint/2010/main" val="5799665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70000" y="180975"/>
            <a:ext cx="3421063" cy="1925638"/>
          </a:xfrm>
        </p:spPr>
      </p:sp>
      <p:sp>
        <p:nvSpPr>
          <p:cNvPr id="3" name="Notes Placeholder 2"/>
          <p:cNvSpPr>
            <a:spLocks noGrp="1"/>
          </p:cNvSpPr>
          <p:nvPr>
            <p:ph type="body" idx="1"/>
          </p:nvPr>
        </p:nvSpPr>
        <p:spPr>
          <a:xfrm>
            <a:off x="264405" y="2258457"/>
            <a:ext cx="6191479" cy="6544019"/>
          </a:xfrm>
        </p:spPr>
        <p:txBody>
          <a:bodyPr/>
          <a:lstStyle/>
          <a:p>
            <a:pPr marL="171450" indent="-171450">
              <a:lnSpc>
                <a:spcPct val="115000"/>
              </a:lnSpc>
              <a:spcAft>
                <a:spcPts val="6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These alternative ways of thinking may be useful to people, helping them to overcome difficult situations or experiences and being a key component in their recovery. </a:t>
            </a:r>
          </a:p>
          <a:p>
            <a:pPr marL="628650" lvl="1" indent="-171450">
              <a:lnSpc>
                <a:spcPct val="115000"/>
              </a:lnSpc>
              <a:spcAft>
                <a:spcPts val="6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Consequently, these views should not be rejected or disregarded. </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spcAft>
                <a:spcPts val="6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Despite this, people’s refusal to accept a diagnosis related to their mental health is attributed to a “lack of insight” by many mental health and other professionals.</a:t>
            </a:r>
            <a:endParaRPr lang="en-CH" dirty="0">
              <a:latin typeface="Calibri" panose="020F0502020204030204" pitchFamily="34" charset="0"/>
              <a:ea typeface="SimSun" panose="02010600030101010101" pitchFamily="2" charset="-122"/>
              <a:cs typeface="Arial" panose="020B0604020202020204" pitchFamily="34" charset="0"/>
            </a:endParaRPr>
          </a:p>
          <a:p>
            <a:pPr marL="171450" lvl="0" indent="-171450">
              <a:spcAft>
                <a:spcPts val="6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It is very important to understand that people have the right to define their difficulties, distress or other experiences in ways that makes sense to them. </a:t>
            </a:r>
          </a:p>
          <a:p>
            <a:pPr marL="171450" indent="-171450">
              <a:spcAft>
                <a:spcPts val="6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People who experience distress should be able to access the support they want to reach the state of mental health and well-being to which they aspire. </a:t>
            </a:r>
          </a:p>
          <a:p>
            <a:pPr marL="628650" lvl="1" indent="-171450">
              <a:spcAft>
                <a:spcPts val="6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People should retain their right to receive support and accommodation, no matter how they understand or define their distress or experiences. </a:t>
            </a:r>
          </a:p>
          <a:p>
            <a:pPr marL="628650" lvl="1" indent="-171450">
              <a:spcAft>
                <a:spcPts val="6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In other words, a diagnosis should not be a prerequisite to receive care, support or accommodation. </a:t>
            </a:r>
          </a:p>
          <a:p>
            <a:pPr marL="628650" lvl="1" indent="-171450">
              <a:spcAft>
                <a:spcPts val="6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Useful support may come from professionals or services but may also come from personal relationships, peer support and activities that may include relaxation, yoga and sport.</a:t>
            </a:r>
          </a:p>
          <a:p>
            <a:pPr>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For more information on this topic, participants may find the following publications useful:</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A short guide to psychiatric diagnosis. Mental Health Europe, 2018  </a:t>
            </a: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hlinkClick r:id="rId3">
                  <a:extLst>
                    <a:ext uri="{A12FA001-AC4F-418D-AE19-62706E023703}">
                      <ahyp:hlinkClr xmlns:ahyp="http://schemas.microsoft.com/office/drawing/2018/hyperlinkcolor" xmlns="" val="tx"/>
                    </a:ext>
                  </a:extLst>
                </a:hlinkClick>
              </a:rPr>
              <a:t>https://mhe-sme.org/wp-content/uploads/2018/09/A-short-guide-to-Psychiatric-Diagnosis-FINAL.pdf</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(accessed 1 November 2018).</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Understanding psychiatric diagnosis in adult mental health. The British Psychological Society  </a:t>
            </a: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hlinkClick r:id="rId4">
                  <a:extLst>
                    <a:ext uri="{A12FA001-AC4F-418D-AE19-62706E023703}">
                      <ahyp:hlinkClr xmlns:ahyp="http://schemas.microsoft.com/office/drawing/2018/hyperlinkcolor" xmlns="" val="tx"/>
                    </a:ext>
                  </a:extLst>
                </a:hlinkClick>
              </a:rPr>
              <a:t>https://www.bps.org.uk/system/files/user-files/Division%20of%20Clinical%20Psychology/public/DCP%20Diagnosis.pdf</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(accessed 4 July 2017).</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Understanding psychosis and schizophrenia. The British Psychological Society, 2014 </a:t>
            </a: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hlinkClick r:id="rId5">
                  <a:extLst>
                    <a:ext uri="{A12FA001-AC4F-418D-AE19-62706E023703}">
                      <ahyp:hlinkClr xmlns:ahyp="http://schemas.microsoft.com/office/drawing/2018/hyperlinkcolor" xmlns="" val="tx"/>
                    </a:ext>
                  </a:extLst>
                </a:hlinkClick>
              </a:rPr>
              <a:t>https://www1.bps.org.uk/system/files/Public%20files/rep03_understanding_psychosis.pdf</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(accessed 8 July 2018).</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16</a:t>
            </a:fld>
            <a:endParaRPr lang="en-CH"/>
          </a:p>
        </p:txBody>
      </p:sp>
    </p:spTree>
    <p:extLst>
      <p:ext uri="{BB962C8B-B14F-4D97-AF65-F5344CB8AC3E}">
        <p14:creationId xmlns:p14="http://schemas.microsoft.com/office/powerpoint/2010/main" val="1792940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9638" y="628650"/>
            <a:ext cx="5038725" cy="2833688"/>
          </a:xfrm>
        </p:spPr>
      </p:sp>
      <p:sp>
        <p:nvSpPr>
          <p:cNvPr id="3" name="Notes Placeholder 2"/>
          <p:cNvSpPr>
            <a:spLocks noGrp="1"/>
          </p:cNvSpPr>
          <p:nvPr>
            <p:ph type="body" idx="1"/>
          </p:nvPr>
        </p:nvSpPr>
        <p:spPr>
          <a:xfrm>
            <a:off x="685800" y="3598863"/>
            <a:ext cx="5486400" cy="4617720"/>
          </a:xfrm>
        </p:spPr>
        <p:txBody>
          <a:bodyPr/>
          <a:lstStyle/>
          <a:p>
            <a:pPr algn="just">
              <a:lnSpc>
                <a:spcPct val="115000"/>
              </a:lnSpc>
              <a:spcAft>
                <a:spcPts val="600"/>
              </a:spcAft>
            </a:pPr>
            <a:r>
              <a:rPr lang="en-GB" b="1" dirty="0">
                <a:latin typeface="Calibri" panose="020F0502020204030204" pitchFamily="34" charset="0"/>
                <a:ea typeface="SimSun" panose="02010600030101010101" pitchFamily="2" charset="-122"/>
                <a:cs typeface="Arial" panose="020B0604020202020204" pitchFamily="34" charset="0"/>
              </a:rPr>
              <a:t>The inter-relationship between mental health and physical health</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Ask participants:</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600"/>
              </a:spcAft>
              <a:buFont typeface="Arial" panose="020B0604020202020204" pitchFamily="34" charset="0"/>
              <a:buChar char="•"/>
            </a:pPr>
            <a:r>
              <a:rPr lang="en-GB" b="1" dirty="0">
                <a:latin typeface="Calibri" panose="020F0502020204030204" pitchFamily="34" charset="0"/>
                <a:ea typeface="SimSun" panose="02010600030101010101" pitchFamily="2" charset="-122"/>
                <a:cs typeface="Arial" panose="020B0604020202020204" pitchFamily="34" charset="0"/>
              </a:rPr>
              <a:t>How might living with a physical disability or condition have an impact on mental health and well-being?</a:t>
            </a:r>
            <a:endParaRPr lang="en-CH" b="1"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Ask participants to list negative impacts or challenges as well as potential positive impacts. If they feel comfortable enough, participants can provide examples from they own experience.</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Examples of negative impacts or challenges may include: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having to deal with pain</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feeling isolated / feeling different</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100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discrimination.</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Examples of positive impacts may include: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experience in overcoming challenges</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developed resilience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being part of the disability movement</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100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positive impact of support networks.</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17</a:t>
            </a:fld>
            <a:endParaRPr lang="en-CH"/>
          </a:p>
        </p:txBody>
      </p:sp>
    </p:spTree>
    <p:extLst>
      <p:ext uri="{BB962C8B-B14F-4D97-AF65-F5344CB8AC3E}">
        <p14:creationId xmlns:p14="http://schemas.microsoft.com/office/powerpoint/2010/main" val="22143559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5486400" cy="3086100"/>
          </a:xfrm>
        </p:spPr>
      </p:sp>
      <p:sp>
        <p:nvSpPr>
          <p:cNvPr id="3" name="Notes Placeholder 2"/>
          <p:cNvSpPr>
            <a:spLocks noGrp="1"/>
          </p:cNvSpPr>
          <p:nvPr>
            <p:ph type="body" idx="1"/>
          </p:nvPr>
        </p:nvSpPr>
        <p:spPr>
          <a:xfrm>
            <a:off x="685800" y="3754749"/>
            <a:ext cx="5486400" cy="4930463"/>
          </a:xfrm>
        </p:spPr>
        <p:txBody>
          <a:bodyPr/>
          <a:lstStyle/>
          <a:p>
            <a:pPr marL="171450"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While people with physical disabilities or conditions may face mental health challenges in the same way as everyone else, they nevertheless often find it more difficult to access support for this. </a:t>
            </a:r>
          </a:p>
          <a:p>
            <a:pPr marL="171450"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This may, for example, be because service providers assume that a person’s distress is caused by their physical disability and fail to acknowledge the same stresses, strains and challenges that affect everyone’s lives. </a:t>
            </a:r>
          </a:p>
          <a:p>
            <a:pPr marL="628650" lvl="1"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Yet stresses related to work, relationships, life events and so on also affect persons with physical disabilities. </a:t>
            </a:r>
          </a:p>
          <a:p>
            <a:pPr marL="171450"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In other cases service providers may acknowledge the mental health challenges a person with a physical disability is facing but may not believe that they have the skills to support this person.</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It is very important that mental health and social services give the same attention and support to the needs of people with physical disabilities or conditions as they do to the needs of others.</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18</a:t>
            </a:fld>
            <a:endParaRPr lang="en-CH"/>
          </a:p>
        </p:txBody>
      </p:sp>
    </p:spTree>
    <p:extLst>
      <p:ext uri="{BB962C8B-B14F-4D97-AF65-F5344CB8AC3E}">
        <p14:creationId xmlns:p14="http://schemas.microsoft.com/office/powerpoint/2010/main" val="31215774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789113" y="215900"/>
            <a:ext cx="3279775" cy="1844675"/>
          </a:xfrm>
        </p:spPr>
      </p:sp>
      <p:sp>
        <p:nvSpPr>
          <p:cNvPr id="3" name="Notes Placeholder 2"/>
          <p:cNvSpPr>
            <a:spLocks noGrp="1"/>
          </p:cNvSpPr>
          <p:nvPr>
            <p:ph type="body" idx="1"/>
          </p:nvPr>
        </p:nvSpPr>
        <p:spPr>
          <a:xfrm>
            <a:off x="394059" y="2223650"/>
            <a:ext cx="6069881" cy="6704450"/>
          </a:xfrm>
        </p:spPr>
        <p:txBody>
          <a:bodyPr/>
          <a:lstStyle/>
          <a:p>
            <a:pPr>
              <a:lnSpc>
                <a:spcPct val="115000"/>
              </a:lnSpc>
              <a:spcAft>
                <a:spcPts val="400"/>
              </a:spcAft>
            </a:pPr>
            <a:r>
              <a:rPr lang="en-GB" b="1" i="1" dirty="0">
                <a:latin typeface="Calibri" panose="020F0502020204030204" pitchFamily="34" charset="0"/>
                <a:ea typeface="SimSun" panose="02010600030101010101" pitchFamily="2" charset="-122"/>
                <a:cs typeface="Arial" panose="020B0604020202020204" pitchFamily="34" charset="0"/>
              </a:rPr>
              <a:t>Exercise 1.1: What helps you to enjoy mental health and well-being? (30 min.)</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3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This exercise is designed to allow participants to explore the elements contributing to their mental health and well-being. As a starting point, this is a good place for the group to brainstorm and share their understanding of the key contributors and determinants of mental well-being.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300"/>
              </a:spcAft>
              <a:buFont typeface="Symbol" panose="05050102010706020507" pitchFamily="18" charset="2"/>
              <a:buChar char=""/>
            </a:pPr>
            <a:r>
              <a:rPr lang="en-GB" b="1" dirty="0">
                <a:latin typeface="Calibri" panose="020F0502020204030204" pitchFamily="34" charset="0"/>
                <a:ea typeface="SimSun" panose="02010600030101010101" pitchFamily="2" charset="-122"/>
                <a:cs typeface="Arial" panose="020B0604020202020204" pitchFamily="34" charset="0"/>
              </a:rPr>
              <a:t>What helps you to feel mentally and emotionally well?</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3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Ask participants to split into small groups of 5 persons. Give participants 5–10 minutes to discuss within their group.</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3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After the small group discussion, regroup to enable all participants to contribute their ideas in plenary (i.e. full group discussion) using a spider diagram. Use the flipchart to create a spider diagram (see Figure 1 below), with “mental health and well-being” in the centre and with determinants and elements contributing to mental health and well-being as “legs” branching off. Add each “leg” as participants share their ideas during the discussion. Feel free to add related ideas as bullet points under each leg, and guide participants towards making connections between each category. </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3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One potential way to categorize the key contributors and determinants of mental health and well-being is shown in the figure: attitude about self, relationships with others, purpose in life, overcoming challenges, and physical health. </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3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Note that the spider diagram in Figure 1 is only an example and is not comprehensive. Participants will come up with their own ideas and lists.</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3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It is also important to note that this exercise is about determining what mental health and well-being means </a:t>
            </a:r>
            <a:r>
              <a:rPr lang="en-GB" b="1" i="1" dirty="0">
                <a:solidFill>
                  <a:srgbClr val="4F81BD"/>
                </a:solidFill>
                <a:latin typeface="Calibri" panose="020F0502020204030204" pitchFamily="34" charset="0"/>
                <a:ea typeface="SimSun" panose="02010600030101010101" pitchFamily="2" charset="-122"/>
                <a:cs typeface="Arial" panose="020B0604020202020204" pitchFamily="34" charset="0"/>
              </a:rPr>
              <a:t>for participants</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They should understand that their answers or responses will be unique and are neither correct nor incorrect. Some people may, for instance, grant high importance to physical health (exercise, eating properly, etc.) for well-being, while others may not. </a:t>
            </a:r>
          </a:p>
          <a:p>
            <a:pPr algn="just">
              <a:lnSpc>
                <a:spcPct val="115000"/>
              </a:lnSpc>
              <a:spcAft>
                <a:spcPts val="3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Participants should not feel that all the elements of the spider diagram below need to be achieved for good mental health and well-being.</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Figure 1. Example of a spider diagram of elements of mental health</a:t>
            </a:r>
          </a:p>
          <a:p>
            <a:pPr>
              <a:lnSpc>
                <a:spcPct val="115000"/>
              </a:lnSpc>
              <a:spcAft>
                <a:spcPts val="1000"/>
              </a:spcAft>
            </a:pPr>
            <a:endParaRPr lang="en-GB"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endParaRPr lang="en-GB"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endParaRPr lang="en-GB"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endParaRPr lang="en-GB"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19</a:t>
            </a:fld>
            <a:endParaRPr lang="en-CH" dirty="0"/>
          </a:p>
        </p:txBody>
      </p:sp>
    </p:spTree>
    <p:extLst>
      <p:ext uri="{BB962C8B-B14F-4D97-AF65-F5344CB8AC3E}">
        <p14:creationId xmlns:p14="http://schemas.microsoft.com/office/powerpoint/2010/main" val="90612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4F7DB96-B4E3-48F2-8E35-A4648E993116}" type="slidenum">
              <a:rPr lang="en-CH" smtClean="0"/>
              <a:t>2</a:t>
            </a:fld>
            <a:endParaRPr lang="en-CH"/>
          </a:p>
        </p:txBody>
      </p:sp>
    </p:spTree>
    <p:extLst>
      <p:ext uri="{BB962C8B-B14F-4D97-AF65-F5344CB8AC3E}">
        <p14:creationId xmlns:p14="http://schemas.microsoft.com/office/powerpoint/2010/main" val="3527806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481263" y="127000"/>
            <a:ext cx="1625600" cy="915988"/>
          </a:xfrm>
        </p:spPr>
      </p:sp>
      <p:sp>
        <p:nvSpPr>
          <p:cNvPr id="3" name="Notes Placeholder 2"/>
          <p:cNvSpPr>
            <a:spLocks noGrp="1"/>
          </p:cNvSpPr>
          <p:nvPr>
            <p:ph type="body" idx="1"/>
          </p:nvPr>
        </p:nvSpPr>
        <p:spPr>
          <a:xfrm>
            <a:off x="305408" y="1042988"/>
            <a:ext cx="6305254" cy="8101012"/>
          </a:xfrm>
        </p:spPr>
        <p:txBody>
          <a:bodyPr numCol="2"/>
          <a:lstStyle/>
          <a:p>
            <a:pPr lvl="0">
              <a:lnSpc>
                <a:spcPct val="115000"/>
              </a:lnSpc>
              <a:spcAft>
                <a:spcPts val="300"/>
              </a:spcAft>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Here are some possible responses that participants may    give:</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lvl="0">
              <a:lnSpc>
                <a:spcPct val="115000"/>
              </a:lnSpc>
            </a:pPr>
            <a:r>
              <a:rPr lang="en-GB" sz="1050" b="1" dirty="0">
                <a:solidFill>
                  <a:srgbClr val="4F81BD"/>
                </a:solidFill>
                <a:latin typeface="Calibri" panose="020F0502020204030204" pitchFamily="34" charset="0"/>
                <a:ea typeface="SimSun" panose="02010600030101010101" pitchFamily="2" charset="-122"/>
                <a:cs typeface="Arial" panose="020B0604020202020204" pitchFamily="34" charset="0"/>
              </a:rPr>
              <a:t>Attitude about self</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positive self-esteem/having confidence/being happy with who I am/feeling like I matter.</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Feeling empowered to speak my opinion.</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self-respect.</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Feeling empowered to reach my full potential.</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spcAft>
                <a:spcPts val="30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Not suffering. </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lvl="0">
              <a:lnSpc>
                <a:spcPct val="115000"/>
              </a:lnSpc>
            </a:pPr>
            <a:endParaRPr lang="en-GB" sz="1050" b="1"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lvl="0">
              <a:lnSpc>
                <a:spcPct val="115000"/>
              </a:lnSpc>
            </a:pPr>
            <a:r>
              <a:rPr lang="en-GB" sz="1050" b="1" dirty="0">
                <a:solidFill>
                  <a:srgbClr val="4F81BD"/>
                </a:solidFill>
                <a:latin typeface="Calibri" panose="020F0502020204030204" pitchFamily="34" charset="0"/>
                <a:ea typeface="SimSun" panose="02010600030101010101" pitchFamily="2" charset="-122"/>
                <a:cs typeface="Arial" panose="020B0604020202020204" pitchFamily="34" charset="0"/>
              </a:rPr>
              <a:t>Purpose in life</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hope about life and the future.</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the desire to live a fulfilling life.</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a sense of purpose.</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Being able to set and achieve goals in life.</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a positive outlook.</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the ability to enjoy life.</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spcAft>
                <a:spcPts val="30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Experiencing growth. </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lvl="0">
              <a:lnSpc>
                <a:spcPct val="115000"/>
              </a:lnSpc>
            </a:pPr>
            <a:endParaRPr lang="en-GB" sz="1050" b="1"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lvl="0">
              <a:lnSpc>
                <a:spcPct val="115000"/>
              </a:lnSpc>
            </a:pPr>
            <a:r>
              <a:rPr lang="en-GB" sz="1050" b="1" dirty="0">
                <a:solidFill>
                  <a:srgbClr val="4F81BD"/>
                </a:solidFill>
                <a:latin typeface="Calibri" panose="020F0502020204030204" pitchFamily="34" charset="0"/>
                <a:ea typeface="SimSun" panose="02010600030101010101" pitchFamily="2" charset="-122"/>
                <a:cs typeface="Arial" panose="020B0604020202020204" pitchFamily="34" charset="0"/>
              </a:rPr>
              <a:t>Relationships with others</a:t>
            </a:r>
            <a:endParaRPr lang="en-US" sz="1050" b="1"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Not being bullied or discriminated against, not subject to violence.</a:t>
            </a: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a sense of belonging.</a:t>
            </a:r>
            <a:endParaRPr lang="en-US"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Feeling respected as an individual in my own right.</a:t>
            </a:r>
            <a:endParaRPr lang="en-US"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Emotional attachment to family and friends.</a:t>
            </a:r>
            <a:endParaRPr lang="en-US"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a community.</a:t>
            </a:r>
            <a:endParaRPr lang="en-US"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Being comfortable with other people.</a:t>
            </a:r>
            <a:endParaRPr lang="en-US"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Being able to like and trust other people.</a:t>
            </a:r>
            <a:endParaRPr lang="en-US"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Being able to express my views and being listened to by others.</a:t>
            </a:r>
            <a:endParaRPr lang="en-US"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a network of people that I can trust and that is supportive.</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lvl="0">
              <a:lnSpc>
                <a:spcPct val="115000"/>
              </a:lnSpc>
              <a:buSzPts val="800"/>
              <a:tabLst>
                <a:tab pos="457200" algn="l"/>
              </a:tabLst>
            </a:pPr>
            <a:endParaRPr lang="en-GB" sz="1050" b="1" dirty="0">
              <a:solidFill>
                <a:srgbClr val="4F81BD"/>
              </a:solidFill>
              <a:latin typeface="Calibri" panose="020F0502020204030204" pitchFamily="34" charset="0"/>
              <a:ea typeface="SimSun" panose="02010600030101010101" pitchFamily="2" charset="-122"/>
              <a:cs typeface="Times New Roman" panose="02020603050405020304" pitchFamily="18" charset="0"/>
            </a:endParaRPr>
          </a:p>
          <a:p>
            <a:pPr lvl="0">
              <a:lnSpc>
                <a:spcPct val="115000"/>
              </a:lnSpc>
              <a:buSzPts val="800"/>
              <a:tabLst>
                <a:tab pos="457200" algn="l"/>
              </a:tabLst>
            </a:pPr>
            <a:r>
              <a:rPr lang="en-GB" sz="1050" b="1" dirty="0">
                <a:solidFill>
                  <a:srgbClr val="4F81BD"/>
                </a:solidFill>
                <a:latin typeface="Calibri" panose="020F0502020204030204" pitchFamily="34" charset="0"/>
                <a:ea typeface="SimSun" panose="02010600030101010101" pitchFamily="2" charset="-122"/>
                <a:cs typeface="Times New Roman" panose="02020603050405020304" pitchFamily="18" charset="0"/>
              </a:rPr>
              <a:t>Basic needs</a:t>
            </a: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Food and clean water</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Shelter</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Clothing</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Health care</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Financial security</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Education </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Sanitation</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spcAft>
                <a:spcPts val="30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Personal security.</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342900" lvl="0" indent="-342900">
              <a:lnSpc>
                <a:spcPct val="115000"/>
              </a:lnSpc>
              <a:buFont typeface="Symbol" panose="05050102010706020507" pitchFamily="18" charset="2"/>
              <a:buChar char=""/>
            </a:pPr>
            <a:endParaRPr lang="en-GB" sz="1050" b="1"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342900" lvl="0" indent="-342900">
              <a:lnSpc>
                <a:spcPct val="115000"/>
              </a:lnSpc>
              <a:buFont typeface="Symbol" panose="05050102010706020507" pitchFamily="18" charset="2"/>
              <a:buChar char=""/>
            </a:pPr>
            <a:endParaRPr lang="en-GB" sz="1050" b="1"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lvl="0">
              <a:lnSpc>
                <a:spcPct val="115000"/>
              </a:lnSpc>
            </a:pPr>
            <a:r>
              <a:rPr lang="en-GB" sz="1050" b="1" dirty="0">
                <a:solidFill>
                  <a:srgbClr val="4F81BD"/>
                </a:solidFill>
                <a:latin typeface="Calibri" panose="020F0502020204030204" pitchFamily="34" charset="0"/>
                <a:ea typeface="SimSun" panose="02010600030101010101" pitchFamily="2" charset="-122"/>
                <a:cs typeface="Arial" panose="020B0604020202020204" pitchFamily="34" charset="0"/>
              </a:rPr>
              <a:t>Engagement </a:t>
            </a:r>
            <a:endParaRPr lang="en-US" sz="1050" b="1"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Engaging in activities that are personally rewarding.</a:t>
            </a:r>
            <a:endParaRPr lang="en-US"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Obtaining satisfaction from work or other activities.</a:t>
            </a:r>
            <a:endParaRPr lang="en-US"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access to spiritual, cultural or leisure activities of my choosing.</a:t>
            </a:r>
            <a:endParaRPr lang="en-US"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a role and being respected in the community.</a:t>
            </a:r>
            <a:endParaRPr lang="en-US"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Feeling welcomed and participating in community matters.</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lvl="0">
              <a:lnSpc>
                <a:spcPct val="115000"/>
              </a:lnSpc>
            </a:pPr>
            <a:endParaRPr lang="en-GB" sz="1050" b="1"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lvl="0">
              <a:lnSpc>
                <a:spcPct val="115000"/>
              </a:lnSpc>
            </a:pPr>
            <a:r>
              <a:rPr lang="en-GB" sz="1050" b="1" dirty="0">
                <a:solidFill>
                  <a:srgbClr val="4F81BD"/>
                </a:solidFill>
                <a:latin typeface="Calibri" panose="020F0502020204030204" pitchFamily="34" charset="0"/>
                <a:ea typeface="SimSun" panose="02010600030101010101" pitchFamily="2" charset="-122"/>
                <a:cs typeface="Arial" panose="020B0604020202020204" pitchFamily="34" charset="0"/>
              </a:rPr>
              <a:t>Overcoming challenges </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Confidence to make decisions.</a:t>
            </a:r>
            <a:endParaRPr lang="en-CH"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resilience.</a:t>
            </a:r>
            <a:endParaRPr lang="en-CH"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Being able to cope with frustration.</a:t>
            </a:r>
            <a:endParaRPr lang="en-CH"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Coping with changes in environment and in life.</a:t>
            </a:r>
            <a:endParaRPr lang="en-CH"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a work–family life balance.</a:t>
            </a:r>
            <a:endParaRPr lang="en-CH"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Being able to focus and manage activities.</a:t>
            </a:r>
            <a:endParaRPr lang="en-CH"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Overcoming barriers to fulfil aspirations.</a:t>
            </a:r>
            <a:endParaRPr lang="en-CH"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914400" lvl="0"/>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 </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lvl="0">
              <a:lnSpc>
                <a:spcPct val="115000"/>
              </a:lnSpc>
            </a:pPr>
            <a:r>
              <a:rPr lang="en-GB" sz="1050" b="1" dirty="0">
                <a:solidFill>
                  <a:srgbClr val="4F81BD"/>
                </a:solidFill>
                <a:latin typeface="Calibri" panose="020F0502020204030204" pitchFamily="34" charset="0"/>
                <a:ea typeface="SimSun" panose="02010600030101010101" pitchFamily="2" charset="-122"/>
                <a:cs typeface="Arial" panose="020B0604020202020204" pitchFamily="34" charset="0"/>
              </a:rPr>
              <a:t>Having control over one’s life</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171450" lvl="1"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Autonomy.</a:t>
            </a:r>
            <a:endParaRPr lang="en-CH"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171450" lvl="1"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Being able to shape one’s life and recovery.</a:t>
            </a:r>
            <a:endParaRPr lang="en-CH"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171450" lvl="1"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a say in community decisions.</a:t>
            </a:r>
            <a:endParaRPr lang="en-CH"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171450" lvl="1" indent="-171450">
              <a:lnSpc>
                <a:spcPct val="115000"/>
              </a:lnSpc>
              <a:buFont typeface="Arial" panose="020B0604020202020204" pitchFamily="34" charset="0"/>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Feeling that one’s wishes are listened to and respected.</a:t>
            </a:r>
            <a:endParaRPr lang="en-CH"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lvl="0" algn="just">
              <a:lnSpc>
                <a:spcPct val="115000"/>
              </a:lnSpc>
              <a:spcAft>
                <a:spcPts val="300"/>
              </a:spcAft>
            </a:pPr>
            <a:endPar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lvl="0" algn="just">
              <a:lnSpc>
                <a:spcPct val="115000"/>
              </a:lnSpc>
              <a:spcAft>
                <a:spcPts val="300"/>
              </a:spcAft>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Control and choice are strongly linked to the right to legal capacity (article 12 of the Convention on the Rights of Persons with Disabilities, or CRPD) </a:t>
            </a:r>
            <a:r>
              <a:rPr lang="en-GB" sz="1050" i="1" dirty="0">
                <a:solidFill>
                  <a:srgbClr val="4F81BD"/>
                </a:solidFill>
                <a:latin typeface="Calibri" panose="020F0502020204030204" pitchFamily="34" charset="0"/>
                <a:ea typeface="SimSun" panose="02010600030101010101" pitchFamily="2" charset="-122"/>
                <a:cs typeface="Arial" panose="020B0604020202020204" pitchFamily="34" charset="0"/>
              </a:rPr>
              <a:t>(</a:t>
            </a:r>
            <a:r>
              <a:rPr lang="en-GB" sz="1050" i="1" dirty="0">
                <a:solidFill>
                  <a:srgbClr val="4F81BD"/>
                </a:solidFill>
                <a:latin typeface="Calibri" panose="020F0502020204030204" pitchFamily="34" charset="0"/>
                <a:ea typeface="SimSun" panose="02010600030101010101" pitchFamily="2" charset="-122"/>
                <a:cs typeface="Arial" panose="020B0604020202020204" pitchFamily="34" charset="0"/>
                <a:hlinkClick r:id="rId3" action="ppaction://hlinkfile" tooltip=", 2007 #59">
                  <a:extLst>
                    <a:ext uri="{A12FA001-AC4F-418D-AE19-62706E023703}">
                      <ahyp:hlinkClr xmlns:ahyp="http://schemas.microsoft.com/office/drawing/2018/hyperlinkcolor" xmlns="" val="tx"/>
                    </a:ext>
                  </a:extLst>
                </a:hlinkClick>
              </a:rPr>
              <a:t>3</a:t>
            </a:r>
            <a:r>
              <a:rPr lang="en-GB" sz="1050" i="1" dirty="0">
                <a:solidFill>
                  <a:srgbClr val="4F81BD"/>
                </a:solidFill>
                <a:latin typeface="Calibri" panose="020F0502020204030204" pitchFamily="34" charset="0"/>
                <a:ea typeface="SimSun" panose="02010600030101010101" pitchFamily="2" charset="-122"/>
                <a:cs typeface="Arial" panose="020B0604020202020204" pitchFamily="34" charset="0"/>
              </a:rPr>
              <a:t>)</a:t>
            </a: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 This topic is developed in the module on </a:t>
            </a:r>
            <a:r>
              <a:rPr lang="en-GB" sz="1050" i="1" dirty="0">
                <a:solidFill>
                  <a:srgbClr val="4F81BD"/>
                </a:solidFill>
                <a:latin typeface="Calibri" panose="020F0502020204030204" pitchFamily="34" charset="0"/>
                <a:ea typeface="SimSun" panose="02010600030101010101" pitchFamily="2" charset="-122"/>
                <a:cs typeface="Arial" panose="020B0604020202020204" pitchFamily="34" charset="0"/>
              </a:rPr>
              <a:t>Legal capacity and the right to decide </a:t>
            </a: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and the module on </a:t>
            </a:r>
            <a:r>
              <a:rPr lang="en-GB" sz="1050" i="1" dirty="0">
                <a:solidFill>
                  <a:srgbClr val="4F81BD"/>
                </a:solidFill>
                <a:latin typeface="Calibri" panose="020F0502020204030204" pitchFamily="34" charset="0"/>
                <a:ea typeface="SimSun" panose="02010600030101010101" pitchFamily="2" charset="-122"/>
                <a:cs typeface="Arial" panose="020B0604020202020204" pitchFamily="34" charset="0"/>
              </a:rPr>
              <a:t>Supported decision-making and advance planning</a:t>
            </a: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 </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lvl="0" algn="just">
              <a:lnSpc>
                <a:spcPct val="115000"/>
              </a:lnSpc>
              <a:spcAft>
                <a:spcPts val="1000"/>
              </a:spcAft>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It is important to note that mental health and other practitioners often focus on addressing just a few limited elements that affect mental health but miss out other key elements which positively affect mental health and well-being – e.g. balance, goals and achievement, and work – despite the fact that they consider these positive elements important for their own mental health and well-being </a:t>
            </a:r>
            <a:r>
              <a:rPr lang="en-GB" sz="1050" i="1" dirty="0">
                <a:solidFill>
                  <a:srgbClr val="4F81BD"/>
                </a:solidFill>
                <a:latin typeface="Calibri" panose="020F0502020204030204" pitchFamily="34" charset="0"/>
                <a:ea typeface="SimSun" panose="02010600030101010101" pitchFamily="2" charset="-122"/>
                <a:cs typeface="Arial" panose="020B0604020202020204" pitchFamily="34" charset="0"/>
              </a:rPr>
              <a:t>(</a:t>
            </a:r>
            <a:r>
              <a:rPr lang="en-GB" sz="1050" i="1" dirty="0">
                <a:solidFill>
                  <a:srgbClr val="4F81BD"/>
                </a:solidFill>
                <a:latin typeface="Calibri" panose="020F0502020204030204" pitchFamily="34" charset="0"/>
                <a:ea typeface="SimSun" panose="02010600030101010101" pitchFamily="2" charset="-122"/>
                <a:cs typeface="Arial" panose="020B0604020202020204" pitchFamily="34" charset="0"/>
                <a:hlinkClick r:id="rId4" action="ppaction://hlinkfile" tooltip="Schrank B, 2015 #393">
                  <a:extLst>
                    <a:ext uri="{A12FA001-AC4F-418D-AE19-62706E023703}">
                      <ahyp:hlinkClr xmlns:ahyp="http://schemas.microsoft.com/office/drawing/2018/hyperlinkcolor" xmlns="" val="tx"/>
                    </a:ext>
                  </a:extLst>
                </a:hlinkClick>
              </a:rPr>
              <a:t>4</a:t>
            </a:r>
            <a:r>
              <a:rPr lang="en-GB" sz="1050" i="1" dirty="0">
                <a:solidFill>
                  <a:srgbClr val="4F81BD"/>
                </a:solidFill>
                <a:latin typeface="Calibri" panose="020F0502020204030204" pitchFamily="34" charset="0"/>
                <a:ea typeface="SimSun" panose="02010600030101010101" pitchFamily="2" charset="-122"/>
                <a:cs typeface="Arial" panose="020B0604020202020204" pitchFamily="34" charset="0"/>
              </a:rPr>
              <a:t>).</a:t>
            </a:r>
            <a:endParaRPr lang="en-CH" sz="1050" dirty="0">
              <a:solidFill>
                <a:prstClr val="black"/>
              </a:solidFill>
              <a:latin typeface="Calibri" panose="020F0502020204030204" pitchFamily="34" charset="0"/>
              <a:ea typeface="SimSun" panose="02010600030101010101" pitchFamily="2" charset="-122"/>
              <a:cs typeface="Arial" panose="020B0604020202020204" pitchFamily="34" charset="0"/>
            </a:endParaRPr>
          </a:p>
          <a:p>
            <a:endParaRPr lang="en-CH" sz="1050" dirty="0"/>
          </a:p>
        </p:txBody>
      </p:sp>
      <p:sp>
        <p:nvSpPr>
          <p:cNvPr id="4" name="Slide Number Placeholder 3"/>
          <p:cNvSpPr>
            <a:spLocks noGrp="1"/>
          </p:cNvSpPr>
          <p:nvPr>
            <p:ph type="sldNum" sz="quarter" idx="5"/>
          </p:nvPr>
        </p:nvSpPr>
        <p:spPr/>
        <p:txBody>
          <a:bodyPr/>
          <a:lstStyle/>
          <a:p>
            <a:fld id="{F4F7DB96-B4E3-48F2-8E35-A4648E993116}" type="slidenum">
              <a:rPr lang="en-CH" smtClean="0"/>
              <a:t>20</a:t>
            </a:fld>
            <a:endParaRPr lang="en-CH"/>
          </a:p>
        </p:txBody>
      </p:sp>
    </p:spTree>
    <p:extLst>
      <p:ext uri="{BB962C8B-B14F-4D97-AF65-F5344CB8AC3E}">
        <p14:creationId xmlns:p14="http://schemas.microsoft.com/office/powerpoint/2010/main" val="24390131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1000"/>
              </a:spcAft>
            </a:pPr>
            <a:r>
              <a:rPr lang="en-GB" b="1" i="1" dirty="0">
                <a:latin typeface="Calibri" panose="020F0502020204030204" pitchFamily="34" charset="0"/>
                <a:ea typeface="SimSun" panose="02010600030101010101" pitchFamily="2" charset="-122"/>
                <a:cs typeface="Arial" panose="020B0604020202020204" pitchFamily="34" charset="0"/>
              </a:rPr>
              <a:t>Presentation: Protecting and promoting mental health and well-being (25 min.)</a:t>
            </a:r>
            <a:endParaRPr lang="en-CH" dirty="0">
              <a:latin typeface="Calibri" panose="020F0502020204030204" pitchFamily="34" charset="0"/>
              <a:ea typeface="SimSun" panose="02010600030101010101" pitchFamily="2" charset="-122"/>
              <a:cs typeface="Arial" panose="020B0604020202020204" pitchFamily="34" charset="0"/>
            </a:endParaRPr>
          </a:p>
          <a:p>
            <a:pPr>
              <a:spcAft>
                <a:spcPts val="1000"/>
              </a:spcAft>
            </a:pPr>
            <a:r>
              <a:rPr lang="en-US" b="1" dirty="0">
                <a:latin typeface="Calibri" panose="020F0502020204030204" pitchFamily="34" charset="0"/>
                <a:ea typeface="Times New Roman" panose="02020603050405020304" pitchFamily="18" charset="0"/>
                <a:cs typeface="Times New Roman" panose="02020603050405020304" pitchFamily="18" charset="0"/>
              </a:rPr>
              <a:t>What can negatively affect mental health and well-being?</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endPar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At the beginning of this presentation, ask participants the following question:</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US" b="1" dirty="0">
                <a:latin typeface="Calibri" panose="020F0502020204030204" pitchFamily="34" charset="0"/>
                <a:ea typeface="Times New Roman" panose="02020603050405020304" pitchFamily="18" charset="0"/>
                <a:cs typeface="Times New Roman" panose="02020603050405020304" pitchFamily="18" charset="0"/>
              </a:rPr>
              <a:t>What </a:t>
            </a:r>
            <a:r>
              <a:rPr lang="en-GB" b="1" dirty="0">
                <a:latin typeface="Calibri" panose="020F0502020204030204" pitchFamily="34" charset="0"/>
                <a:ea typeface="Times New Roman" panose="02020603050405020304" pitchFamily="18" charset="0"/>
                <a:cs typeface="Times New Roman" panose="02020603050405020304" pitchFamily="18" charset="0"/>
              </a:rPr>
              <a:t>are so</a:t>
            </a:r>
            <a:r>
              <a:rPr lang="en-US" b="1" dirty="0">
                <a:latin typeface="Calibri" panose="020F0502020204030204" pitchFamily="34" charset="0"/>
                <a:ea typeface="Times New Roman" panose="02020603050405020304" pitchFamily="18" charset="0"/>
                <a:cs typeface="Times New Roman" panose="02020603050405020304" pitchFamily="18" charset="0"/>
              </a:rPr>
              <a:t>m</a:t>
            </a:r>
            <a:r>
              <a:rPr lang="en-GB" b="1" dirty="0">
                <a:latin typeface="Calibri" panose="020F0502020204030204" pitchFamily="34" charset="0"/>
                <a:ea typeface="Times New Roman" panose="02020603050405020304" pitchFamily="18" charset="0"/>
                <a:cs typeface="Times New Roman" panose="02020603050405020304" pitchFamily="18" charset="0"/>
              </a:rPr>
              <a:t>e factors that</a:t>
            </a:r>
            <a:r>
              <a:rPr lang="en-US" b="1" dirty="0">
                <a:latin typeface="Calibri" panose="020F0502020204030204" pitchFamily="34" charset="0"/>
                <a:ea typeface="Times New Roman" panose="02020603050405020304" pitchFamily="18" charset="0"/>
                <a:cs typeface="Times New Roman" panose="02020603050405020304" pitchFamily="18" charset="0"/>
              </a:rPr>
              <a:t> can negatively impact, or act as a barrier to, mental health and well-being?</a:t>
            </a:r>
            <a:endParaRPr lang="en-CH" b="1"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Allow participants some time to come up with their ideas about this question.</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21</a:t>
            </a:fld>
            <a:endParaRPr lang="en-CH"/>
          </a:p>
        </p:txBody>
      </p:sp>
    </p:spTree>
    <p:extLst>
      <p:ext uri="{BB962C8B-B14F-4D97-AF65-F5344CB8AC3E}">
        <p14:creationId xmlns:p14="http://schemas.microsoft.com/office/powerpoint/2010/main" val="2031796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15000"/>
              </a:lnSpc>
              <a:spcAft>
                <a:spcPts val="1000"/>
              </a:spcAft>
            </a:pPr>
            <a:r>
              <a:rPr lang="en-US"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Mental health and well-being are influenced by many factors, both within our control and beyond it. It is very important to note that social factors are crucial to mental health and well-being.</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22</a:t>
            </a:fld>
            <a:endParaRPr lang="en-CH"/>
          </a:p>
        </p:txBody>
      </p:sp>
    </p:spTree>
    <p:extLst>
      <p:ext uri="{BB962C8B-B14F-4D97-AF65-F5344CB8AC3E}">
        <p14:creationId xmlns:p14="http://schemas.microsoft.com/office/powerpoint/2010/main" val="8651720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22488" y="187325"/>
            <a:ext cx="2613025" cy="1470025"/>
          </a:xfrm>
        </p:spPr>
      </p:sp>
      <p:sp>
        <p:nvSpPr>
          <p:cNvPr id="3" name="Notes Placeholder 2"/>
          <p:cNvSpPr>
            <a:spLocks noGrp="1"/>
          </p:cNvSpPr>
          <p:nvPr>
            <p:ph type="body" idx="1"/>
          </p:nvPr>
        </p:nvSpPr>
        <p:spPr>
          <a:xfrm>
            <a:off x="366311" y="1804805"/>
            <a:ext cx="6125378" cy="7151869"/>
          </a:xfrm>
        </p:spPr>
        <p:txBody>
          <a:bodyPr/>
          <a:lstStyle/>
          <a:p>
            <a:pPr>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Then show participants the following list of factors:</a:t>
            </a:r>
            <a:endParaRPr lang="en-US"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marL="342900" lvl="0" indent="-342900">
              <a:spcAft>
                <a:spcPts val="0"/>
              </a:spcAft>
              <a:buFont typeface="Arial" panose="020B0604020202020204" pitchFamily="34" charset="0"/>
              <a:buChar char="•"/>
              <a:tabLst>
                <a:tab pos="457200" algn="l"/>
              </a:tabLst>
            </a:pPr>
            <a:r>
              <a:rPr lang="en-GB" b="1" dirty="0">
                <a:solidFill>
                  <a:srgbClr val="000000"/>
                </a:solidFill>
                <a:latin typeface="Calibri" panose="020F0502020204030204" pitchFamily="34" charset="0"/>
                <a:ea typeface="SimSun" panose="02010600030101010101" pitchFamily="2" charset="-122"/>
                <a:cs typeface="Arial" panose="020B0604020202020204" pitchFamily="34" charset="0"/>
              </a:rPr>
              <a:t>Poverty:</a:t>
            </a: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  Not having enough income to provide for basic necessities is detrimental to mental health and well-being as it gives rise to a wide range of social and psychosocial problems (stress, anxiety, anger, substance abuse, etc.). </a:t>
            </a:r>
            <a:endParaRPr lang="en-GB" dirty="0">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spcAft>
                <a:spcPts val="0"/>
              </a:spcAft>
              <a:buFont typeface="Arial" panose="020B0604020202020204" pitchFamily="34" charset="0"/>
              <a:buChar char="•"/>
              <a:tabLst>
                <a:tab pos="914400" algn="l"/>
              </a:tabLst>
            </a:pP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Poverty also prevents access to nutritious food, specialized support, proper accommodation, and services and treatment for illness and can have a serious impact on health.</a:t>
            </a:r>
            <a:endParaRPr lang="en-GB" dirty="0">
              <a:latin typeface="Times New Roman" panose="02020603050405020304" pitchFamily="18" charset="0"/>
              <a:ea typeface="Times New Roman" panose="02020603050405020304" pitchFamily="18" charset="0"/>
              <a:cs typeface="Times New Roman" panose="02020603050405020304" pitchFamily="18" charset="0"/>
            </a:endParaRPr>
          </a:p>
          <a:p>
            <a:pPr marL="914400">
              <a:spcAft>
                <a:spcPts val="0"/>
              </a:spcAft>
            </a:pPr>
            <a:r>
              <a:rPr lang="en-GB" dirty="0">
                <a:latin typeface="Times New Roman" panose="02020603050405020304" pitchFamily="18" charset="0"/>
                <a:ea typeface="Times New Roman" panose="02020603050405020304" pitchFamily="18" charset="0"/>
              </a:rPr>
              <a:t> </a:t>
            </a:r>
          </a:p>
          <a:p>
            <a:pPr marL="342900" lvl="0" indent="-342900">
              <a:spcAft>
                <a:spcPts val="1000"/>
              </a:spcAft>
              <a:buFont typeface="Arial" panose="020B0604020202020204" pitchFamily="34" charset="0"/>
              <a:buChar char="•"/>
              <a:tabLst>
                <a:tab pos="457200" algn="l"/>
              </a:tabLst>
            </a:pPr>
            <a:r>
              <a:rPr lang="en-GB" b="1" dirty="0">
                <a:solidFill>
                  <a:srgbClr val="000000"/>
                </a:solidFill>
                <a:latin typeface="Calibri" panose="020F0502020204030204" pitchFamily="34" charset="0"/>
                <a:ea typeface="SimSun" panose="02010600030101010101" pitchFamily="2" charset="-122"/>
                <a:cs typeface="Arial" panose="020B0604020202020204" pitchFamily="34" charset="0"/>
              </a:rPr>
              <a:t>Inequality:  </a:t>
            </a: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Disparities and inequalities between different groups of people in society may affect some people’s mental health and well-being negatively when they feel they have fewer resources and opportunities and less security than others. </a:t>
            </a:r>
            <a:endParaRPr lang="en-GB" dirty="0">
              <a:latin typeface="Times New Roman" panose="02020603050405020304" pitchFamily="18" charset="0"/>
              <a:ea typeface="Times New Roman" panose="02020603050405020304" pitchFamily="18" charset="0"/>
              <a:cs typeface="Times New Roman" panose="02020603050405020304" pitchFamily="18" charset="0"/>
            </a:endParaRPr>
          </a:p>
          <a:p>
            <a:pPr marL="800100" lvl="1" indent="-342900">
              <a:buFont typeface="Arial" panose="020B0604020202020204" pitchFamily="34" charset="0"/>
              <a:buChar char="•"/>
              <a:tabLst>
                <a:tab pos="685800" algn="l"/>
              </a:tabLst>
            </a:pP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If a person or group experiences disadvantage or barriers to participation compared with another person or group (e.g. if they receive unequal wages for equal work or poorer quality of health care) this can detrimentally affect their mental health and well-being. </a:t>
            </a:r>
            <a:endParaRPr lang="en-GB" dirty="0">
              <a:latin typeface="Times New Roman" panose="02020603050405020304" pitchFamily="18" charset="0"/>
              <a:ea typeface="Times New Roman" panose="02020603050405020304" pitchFamily="18" charset="0"/>
              <a:cs typeface="Times New Roman" panose="02020603050405020304" pitchFamily="18" charset="0"/>
            </a:endParaRPr>
          </a:p>
          <a:p>
            <a:pPr marL="457200">
              <a:spcAft>
                <a:spcPts val="1000"/>
              </a:spcAft>
            </a:pPr>
            <a:r>
              <a:rPr lang="en-GB" b="1" dirty="0">
                <a:solidFill>
                  <a:srgbClr val="000000"/>
                </a:solidFill>
                <a:latin typeface="Calibri" panose="020F0502020204030204" pitchFamily="34" charset="0"/>
                <a:ea typeface="SimSun" panose="02010600030101010101" pitchFamily="2" charset="-122"/>
                <a:cs typeface="Arial" panose="020B0604020202020204" pitchFamily="34" charset="0"/>
              </a:rPr>
              <a:t> </a:t>
            </a:r>
            <a:endParaRPr lang="en-GB" dirty="0">
              <a:latin typeface="Times New Roman" panose="02020603050405020304" pitchFamily="18" charset="0"/>
              <a:ea typeface="Times New Roman" panose="02020603050405020304" pitchFamily="18" charset="0"/>
            </a:endParaRPr>
          </a:p>
          <a:p>
            <a:pPr marL="342900" lvl="0" indent="-342900">
              <a:spcAft>
                <a:spcPts val="1000"/>
              </a:spcAft>
              <a:buFont typeface="Arial" panose="020B0604020202020204" pitchFamily="34" charset="0"/>
              <a:buChar char="•"/>
              <a:tabLst>
                <a:tab pos="457200" algn="l"/>
              </a:tabLst>
            </a:pPr>
            <a:r>
              <a:rPr lang="en-GB" b="1" dirty="0">
                <a:solidFill>
                  <a:srgbClr val="000000"/>
                </a:solidFill>
                <a:latin typeface="Calibri" panose="020F0502020204030204" pitchFamily="34" charset="0"/>
                <a:ea typeface="SimSun" panose="02010600030101010101" pitchFamily="2" charset="-122"/>
                <a:cs typeface="Arial" panose="020B0604020202020204" pitchFamily="34" charset="0"/>
              </a:rPr>
              <a:t>Social isolation and loneliness: </a:t>
            </a: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People living in communities that are not inclusive experience a sense of marginalization and exclusion that negatively affects mental health and well-being.</a:t>
            </a:r>
            <a:r>
              <a:rPr lang="en-GB" b="1" dirty="0">
                <a:solidFill>
                  <a:srgbClr val="000000"/>
                </a:solidFill>
                <a:latin typeface="Calibri" panose="020F0502020204030204" pitchFamily="34" charset="0"/>
                <a:ea typeface="SimSun" panose="02010600030101010101" pitchFamily="2" charset="-122"/>
                <a:cs typeface="Arial" panose="020B0604020202020204" pitchFamily="34" charset="0"/>
              </a:rPr>
              <a:t> </a:t>
            </a:r>
            <a:endParaRPr lang="en-GB" dirty="0">
              <a:latin typeface="Times New Roman" panose="02020603050405020304" pitchFamily="18" charset="0"/>
              <a:ea typeface="Times New Roman" panose="02020603050405020304" pitchFamily="18" charset="0"/>
              <a:cs typeface="Times New Roman" panose="02020603050405020304" pitchFamily="18" charset="0"/>
            </a:endParaRPr>
          </a:p>
          <a:p>
            <a:pPr marL="800100" lvl="1" indent="-342900">
              <a:buFont typeface="Arial" panose="020B0604020202020204" pitchFamily="34" charset="0"/>
              <a:buChar char="•"/>
              <a:tabLst>
                <a:tab pos="685800" algn="l"/>
              </a:tabLst>
            </a:pP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In addition, if persons do not have access to a supportive network of family and friends, their mental health and well-being is also likely to be negatively affected. Isolation has been found to be an important risk factor for mortality (5).</a:t>
            </a:r>
            <a:endParaRPr lang="en-GB" dirty="0">
              <a:latin typeface="Times New Roman" panose="02020603050405020304" pitchFamily="18" charset="0"/>
              <a:ea typeface="Times New Roman" panose="02020603050405020304" pitchFamily="18" charset="0"/>
              <a:cs typeface="Times New Roman" panose="02020603050405020304" pitchFamily="18" charset="0"/>
            </a:endParaRPr>
          </a:p>
          <a:p>
            <a:pPr marL="685800">
              <a:spcAft>
                <a:spcPts val="0"/>
              </a:spcAft>
            </a:pP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 </a:t>
            </a:r>
            <a:endParaRPr lang="en-GB" dirty="0">
              <a:latin typeface="Times New Roman" panose="02020603050405020304" pitchFamily="18" charset="0"/>
              <a:ea typeface="Times New Roman" panose="02020603050405020304" pitchFamily="18" charset="0"/>
            </a:endParaRPr>
          </a:p>
          <a:p>
            <a:pPr marL="342900" lvl="0" indent="-342900">
              <a:spcAft>
                <a:spcPts val="1000"/>
              </a:spcAft>
              <a:buFont typeface="Arial" panose="020B0604020202020204" pitchFamily="34" charset="0"/>
              <a:buChar char="•"/>
              <a:tabLst>
                <a:tab pos="457200" algn="l"/>
              </a:tabLst>
            </a:pPr>
            <a:r>
              <a:rPr lang="en-GB" b="1" dirty="0">
                <a:solidFill>
                  <a:srgbClr val="000000"/>
                </a:solidFill>
                <a:latin typeface="Calibri" panose="020F0502020204030204" pitchFamily="34" charset="0"/>
                <a:ea typeface="SimSun" panose="02010600030101010101" pitchFamily="2" charset="-122"/>
                <a:cs typeface="Arial" panose="020B0604020202020204" pitchFamily="34" charset="0"/>
              </a:rPr>
              <a:t>Low levels of education: </a:t>
            </a: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A low educational level reduces opportunities for full and active participation in society, for accessing services and supports, and for employment.</a:t>
            </a:r>
            <a:endParaRPr lang="en-GB" dirty="0">
              <a:solidFill>
                <a:schemeClr val="tx1"/>
              </a:solidFill>
              <a:latin typeface="Times New Roman" panose="02020603050405020304" pitchFamily="18" charset="0"/>
              <a:ea typeface="SimSun" panose="02010600030101010101" pitchFamily="2" charset="-122"/>
              <a:cs typeface="Times New Roman" panose="02020603050405020304" pitchFamily="18" charset="0"/>
            </a:endParaRPr>
          </a:p>
          <a:p>
            <a:pPr marL="342900" lvl="0" indent="-342900">
              <a:spcAft>
                <a:spcPts val="1000"/>
              </a:spcAft>
              <a:buFont typeface="Arial" panose="020B0604020202020204" pitchFamily="34" charset="0"/>
              <a:buChar char="•"/>
              <a:tabLst>
                <a:tab pos="457200" algn="l"/>
              </a:tabLst>
            </a:pPr>
            <a:r>
              <a:rPr lang="en-GB" b="1" dirty="0">
                <a:solidFill>
                  <a:srgbClr val="000000"/>
                </a:solidFill>
                <a:latin typeface="Calibri" panose="020F0502020204030204" pitchFamily="34" charset="0"/>
                <a:ea typeface="SimSun" panose="02010600030101010101" pitchFamily="2" charset="-122"/>
                <a:cs typeface="Arial" panose="020B0604020202020204" pitchFamily="34" charset="0"/>
              </a:rPr>
              <a:t>Rapid social change: </a:t>
            </a: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Rapid social changes (e.g. related to economics, politics, religion, family, education, science, technology etc.) can influence societal values, beliefs and behaviours, and can affect our well-being and the way we live. </a:t>
            </a:r>
            <a:endParaRPr lang="en-GB" dirty="0">
              <a:latin typeface="Times New Roman" panose="02020603050405020304" pitchFamily="18" charset="0"/>
              <a:ea typeface="Times New Roman" panose="02020603050405020304" pitchFamily="18" charset="0"/>
              <a:cs typeface="Times New Roman" panose="02020603050405020304" pitchFamily="18" charset="0"/>
            </a:endParaRPr>
          </a:p>
          <a:p>
            <a:pPr marL="800100" lvl="1" indent="-342900">
              <a:buFont typeface="Arial" panose="020B0604020202020204" pitchFamily="34" charset="0"/>
              <a:buChar char="•"/>
              <a:tabLst>
                <a:tab pos="685800" algn="l"/>
              </a:tabLst>
            </a:pP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In addition, certain events in one’s life (e.g. loss of family member, loss of job and income, starting a new job, becoming a parent) can produce strong feelings and emotions which can put a strain on a person’s mental health and well-being. </a:t>
            </a:r>
            <a:endParaRPr lang="en-GB" dirty="0">
              <a:latin typeface="Times New Roman" panose="02020603050405020304" pitchFamily="18" charset="0"/>
              <a:ea typeface="Times New Roman" panose="02020603050405020304" pitchFamily="18" charset="0"/>
              <a:cs typeface="Times New Roman" panose="02020603050405020304" pitchFamily="18" charset="0"/>
            </a:endParaRPr>
          </a:p>
          <a:p>
            <a:r>
              <a:rPr lang="en-GB" dirty="0">
                <a:latin typeface="Times New Roman" panose="02020603050405020304" pitchFamily="18" charset="0"/>
                <a:ea typeface="Times New Roman" panose="02020603050405020304" pitchFamily="18" charset="0"/>
              </a:rPr>
              <a:t> </a:t>
            </a: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23</a:t>
            </a:fld>
            <a:endParaRPr lang="en-CH"/>
          </a:p>
        </p:txBody>
      </p:sp>
    </p:spTree>
    <p:extLst>
      <p:ext uri="{BB962C8B-B14F-4D97-AF65-F5344CB8AC3E}">
        <p14:creationId xmlns:p14="http://schemas.microsoft.com/office/powerpoint/2010/main" val="8359583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08200" y="217488"/>
            <a:ext cx="2641600" cy="1485900"/>
          </a:xfrm>
        </p:spPr>
      </p:sp>
      <p:sp>
        <p:nvSpPr>
          <p:cNvPr id="3" name="Notes Placeholder 2"/>
          <p:cNvSpPr>
            <a:spLocks noGrp="1"/>
          </p:cNvSpPr>
          <p:nvPr>
            <p:ph type="body" idx="1"/>
          </p:nvPr>
        </p:nvSpPr>
        <p:spPr>
          <a:xfrm>
            <a:off x="350405" y="1703388"/>
            <a:ext cx="6157190" cy="7223124"/>
          </a:xfrm>
        </p:spPr>
        <p:txBody>
          <a:bodyPr/>
          <a:lstStyle/>
          <a:p>
            <a:pPr marL="171450" marR="0" lvl="1" indent="-171450">
              <a:lnSpc>
                <a:spcPct val="115000"/>
              </a:lnSpc>
              <a:spcBef>
                <a:spcPts val="0"/>
              </a:spcBef>
              <a:spcAft>
                <a:spcPts val="1000"/>
              </a:spcAft>
              <a:buFont typeface="Arial" panose="020B0604020202020204" pitchFamily="34" charset="0"/>
              <a:buChar char="•"/>
            </a:pPr>
            <a:r>
              <a:rPr lang="en-GB" b="1" dirty="0">
                <a:latin typeface="Calibri" panose="020F0502020204030204" pitchFamily="34" charset="0"/>
                <a:ea typeface="SimSun" panose="02010600030101010101" pitchFamily="2" charset="-122"/>
                <a:cs typeface="Arial" panose="020B0604020202020204" pitchFamily="34" charset="0"/>
              </a:rPr>
              <a:t>Emergencies</a:t>
            </a:r>
            <a:r>
              <a:rPr lang="en-GB" dirty="0">
                <a:latin typeface="Calibri" panose="020F0502020204030204" pitchFamily="34" charset="0"/>
                <a:ea typeface="SimSun" panose="02010600030101010101" pitchFamily="2" charset="-122"/>
                <a:cs typeface="Arial" panose="020B0604020202020204" pitchFamily="34" charset="0"/>
              </a:rPr>
              <a:t>: During and after emergencies people often face difficult situations (family separation, overcrowding, lack of safety, lack of food and other resources, lack of privacy, detention in refugee camps and other settings) which negatively impact on mental health and well-being and can have long-lasting effects.</a:t>
            </a:r>
          </a:p>
          <a:p>
            <a:pPr marL="171450" marR="0" lvl="1" indent="-171450">
              <a:lnSpc>
                <a:spcPct val="115000"/>
              </a:lnSpc>
              <a:spcBef>
                <a:spcPts val="0"/>
              </a:spcBef>
              <a:spcAft>
                <a:spcPts val="1000"/>
              </a:spcAft>
              <a:buFont typeface="Arial" panose="020B0604020202020204" pitchFamily="34" charset="0"/>
              <a:buChar char="•"/>
            </a:pPr>
            <a:r>
              <a:rPr lang="en-GB" b="1" dirty="0">
                <a:latin typeface="Calibri" panose="020F0502020204030204" pitchFamily="34" charset="0"/>
                <a:ea typeface="SimSun" panose="02010600030101010101" pitchFamily="2" charset="-122"/>
                <a:cs typeface="Arial" panose="020B0604020202020204" pitchFamily="34" charset="0"/>
              </a:rPr>
              <a:t>Stressful work conditions</a:t>
            </a:r>
            <a:r>
              <a:rPr lang="en-GB" dirty="0">
                <a:latin typeface="Calibri" panose="020F0502020204030204" pitchFamily="34" charset="0"/>
                <a:ea typeface="SimSun" panose="02010600030101010101" pitchFamily="2" charset="-122"/>
                <a:cs typeface="Arial" panose="020B0604020202020204" pitchFamily="34" charset="0"/>
              </a:rPr>
              <a:t>: Excessive demands, lack of support and encouragement, safety concerns and health hazards in the work environment can make a person feel vulnerable, undervalued and unable to cope.</a:t>
            </a:r>
          </a:p>
          <a:p>
            <a:pPr marL="171450" marR="0" lvl="1" indent="-171450">
              <a:lnSpc>
                <a:spcPct val="115000"/>
              </a:lnSpc>
              <a:spcBef>
                <a:spcPts val="0"/>
              </a:spcBef>
              <a:spcAft>
                <a:spcPts val="1000"/>
              </a:spcAft>
              <a:buFont typeface="Arial" panose="020B0604020202020204" pitchFamily="34" charset="0"/>
              <a:buChar char="•"/>
            </a:pPr>
            <a:r>
              <a:rPr lang="en-GB" b="1" dirty="0">
                <a:latin typeface="Calibri" panose="020F0502020204030204" pitchFamily="34" charset="0"/>
                <a:ea typeface="SimSun" panose="02010600030101010101" pitchFamily="2" charset="-122"/>
                <a:cs typeface="Arial" panose="020B0604020202020204" pitchFamily="34" charset="0"/>
              </a:rPr>
              <a:t>Discrimination and other human rights violations</a:t>
            </a:r>
            <a:r>
              <a:rPr lang="en-GB" dirty="0">
                <a:latin typeface="Calibri" panose="020F0502020204030204" pitchFamily="34" charset="0"/>
                <a:ea typeface="SimSun" panose="02010600030101010101" pitchFamily="2" charset="-122"/>
                <a:cs typeface="Arial" panose="020B0604020202020204" pitchFamily="34" charset="0"/>
              </a:rPr>
              <a:t>: Being discriminated against on the basis of social factors – including gender, age, disability, migrant status and other factors – and denied one’s rights has a negative impact on a person’s feelings of self-worth, confidence, control over their life and hope for the future. </a:t>
            </a:r>
          </a:p>
          <a:p>
            <a:pPr marL="171450" marR="0" lvl="1" indent="-171450">
              <a:lnSpc>
                <a:spcPct val="115000"/>
              </a:lnSpc>
              <a:spcBef>
                <a:spcPts val="0"/>
              </a:spcBef>
              <a:spcAft>
                <a:spcPts val="1000"/>
              </a:spcAft>
              <a:buFont typeface="Arial" panose="020B0604020202020204" pitchFamily="34" charset="0"/>
              <a:buChar char="•"/>
            </a:pPr>
            <a:r>
              <a:rPr lang="en-GB" b="1" dirty="0">
                <a:latin typeface="Calibri" panose="020F0502020204030204" pitchFamily="34" charset="0"/>
                <a:ea typeface="SimSun" panose="02010600030101010101" pitchFamily="2" charset="-122"/>
                <a:cs typeface="Arial" panose="020B0604020202020204" pitchFamily="34" charset="0"/>
              </a:rPr>
              <a:t>Violence and abuse</a:t>
            </a:r>
            <a:r>
              <a:rPr lang="en-GB" dirty="0">
                <a:latin typeface="Calibri" panose="020F0502020204030204" pitchFamily="34" charset="0"/>
                <a:ea typeface="SimSun" panose="02010600030101010101" pitchFamily="2" charset="-122"/>
                <a:cs typeface="Arial" panose="020B0604020202020204" pitchFamily="34" charset="0"/>
              </a:rPr>
              <a:t>: In addition to the serious impact on physical health, there are many important negative psychological impacts of violence and abuse – including trauma, fear, loneliness, anger, depression, anxiety, suicidal thoughts, withdrawal and loss of trust in the community. </a:t>
            </a:r>
          </a:p>
          <a:p>
            <a:pPr marL="628650" lvl="2" indent="-171450">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Gender-based violence is also highly prevalent, with many women, girls, transgender and other persons being subject to physical, sexual and emotional abuse which have serious impacts on mental health and well-being.</a:t>
            </a:r>
          </a:p>
          <a:p>
            <a:pPr marL="171450" marR="0" lvl="1" indent="-171450">
              <a:lnSpc>
                <a:spcPct val="115000"/>
              </a:lnSpc>
              <a:spcBef>
                <a:spcPts val="0"/>
              </a:spcBef>
              <a:spcAft>
                <a:spcPts val="1000"/>
              </a:spcAft>
              <a:buFont typeface="Arial" panose="020B0604020202020204" pitchFamily="34" charset="0"/>
              <a:buChar char="•"/>
            </a:pPr>
            <a:r>
              <a:rPr lang="en-GB" b="1" dirty="0">
                <a:latin typeface="Calibri" panose="020F0502020204030204" pitchFamily="34" charset="0"/>
                <a:ea typeface="SimSun" panose="02010600030101010101" pitchFamily="2" charset="-122"/>
                <a:cs typeface="Arial" panose="020B0604020202020204" pitchFamily="34" charset="0"/>
              </a:rPr>
              <a:t>Physical health conditions: </a:t>
            </a:r>
            <a:r>
              <a:rPr lang="en-GB" dirty="0">
                <a:latin typeface="Calibri" panose="020F0502020204030204" pitchFamily="34" charset="0"/>
                <a:ea typeface="SimSun" panose="02010600030101010101" pitchFamily="2" charset="-122"/>
                <a:cs typeface="Arial" panose="020B0604020202020204" pitchFamily="34" charset="0"/>
              </a:rPr>
              <a:t>Physical health conditions and illnesses can present everyday barriers and challenges. </a:t>
            </a:r>
          </a:p>
          <a:p>
            <a:pPr marL="628650" lvl="2" indent="-171450">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If a person (or someone close to the person) has a chronic physical illness, they may have more barriers to overcome and adjustments to make to live a fulfilling life. </a:t>
            </a:r>
          </a:p>
          <a:p>
            <a:pPr marL="171450" marR="0" lvl="1" indent="-171450">
              <a:lnSpc>
                <a:spcPct val="115000"/>
              </a:lnSpc>
              <a:spcBef>
                <a:spcPts val="0"/>
              </a:spcBef>
              <a:spcAft>
                <a:spcPts val="1000"/>
              </a:spcAft>
              <a:buFont typeface="Arial" panose="020B0604020202020204" pitchFamily="34" charset="0"/>
              <a:buChar char="•"/>
            </a:pPr>
            <a:r>
              <a:rPr lang="en-GB" b="1" dirty="0">
                <a:latin typeface="Calibri" panose="020F0502020204030204" pitchFamily="34" charset="0"/>
                <a:ea typeface="SimSun" panose="02010600030101010101" pitchFamily="2" charset="-122"/>
                <a:cs typeface="Arial" panose="020B0604020202020204" pitchFamily="34" charset="0"/>
              </a:rPr>
              <a:t>Inexistent or inadequate services or support: </a:t>
            </a:r>
          </a:p>
          <a:p>
            <a:pPr marL="171450" marR="0" lvl="1" indent="-171450">
              <a:lnSpc>
                <a:spcPct val="115000"/>
              </a:lnSpc>
              <a:spcBef>
                <a:spcPts val="0"/>
              </a:spcBef>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Without</a:t>
            </a:r>
            <a:r>
              <a:rPr lang="en-GB" b="1" dirty="0">
                <a:latin typeface="Calibri" panose="020F0502020204030204" pitchFamily="34" charset="0"/>
                <a:ea typeface="SimSun" panose="02010600030101010101" pitchFamily="2" charset="-122"/>
                <a:cs typeface="Arial" panose="020B0604020202020204" pitchFamily="34" charset="0"/>
              </a:rPr>
              <a:t> </a:t>
            </a:r>
            <a:r>
              <a:rPr lang="en-GB" dirty="0">
                <a:latin typeface="Calibri" panose="020F0502020204030204" pitchFamily="34" charset="0"/>
                <a:ea typeface="SimSun" panose="02010600030101010101" pitchFamily="2" charset="-122"/>
                <a:cs typeface="Arial" panose="020B0604020202020204" pitchFamily="34" charset="0"/>
              </a:rPr>
              <a:t>access to adequate health or social services and support people may be unable to address these factors. </a:t>
            </a:r>
          </a:p>
          <a:p>
            <a:pPr marL="171450" marR="0" lvl="1" indent="-171450">
              <a:lnSpc>
                <a:spcPct val="115000"/>
              </a:lnSpc>
              <a:spcBef>
                <a:spcPts val="0"/>
              </a:spcBef>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Inadequate services may worsen these problems and cause further human rights violations which in turn has a negative impact on mental health and well-being.</a:t>
            </a:r>
            <a:endParaRPr lang="en-CH" dirty="0">
              <a:latin typeface="Calibri" panose="020F0502020204030204" pitchFamily="34" charset="0"/>
              <a:ea typeface="SimSun" panose="02010600030101010101" pitchFamily="2" charset="-122"/>
              <a:cs typeface="Arial" panose="020B0604020202020204" pitchFamily="34" charset="0"/>
            </a:endParaRPr>
          </a:p>
          <a:p>
            <a:pPr marL="171450" marR="0" lvl="1" indent="-171450">
              <a:lnSpc>
                <a:spcPct val="115000"/>
              </a:lnSpc>
              <a:spcBef>
                <a:spcPts val="0"/>
              </a:spcBef>
              <a:spcAft>
                <a:spcPts val="1000"/>
              </a:spcAft>
              <a:buFont typeface="Arial" panose="020B0604020202020204" pitchFamily="34" charset="0"/>
              <a:buChar char="•"/>
            </a:pPr>
            <a:endParaRPr lang="en-CH" dirty="0">
              <a:latin typeface="Calibri" panose="020F0502020204030204" pitchFamily="34" charset="0"/>
              <a:ea typeface="SimSun" panose="02010600030101010101" pitchFamily="2" charset="-122"/>
              <a:cs typeface="Arial" panose="020B0604020202020204" pitchFamily="34" charset="0"/>
            </a:endParaRPr>
          </a:p>
          <a:p>
            <a:pPr marL="171450" marR="0" lvl="1" indent="-171450">
              <a:lnSpc>
                <a:spcPct val="115000"/>
              </a:lnSpc>
              <a:spcBef>
                <a:spcPts val="0"/>
              </a:spcBef>
              <a:spcAft>
                <a:spcPts val="1000"/>
              </a:spcAft>
              <a:buFont typeface="Arial" panose="020B0604020202020204" pitchFamily="34" charset="0"/>
              <a:buChar char="•"/>
            </a:pPr>
            <a:endParaRPr lang="en-CH" dirty="0">
              <a:latin typeface="Calibri" panose="020F0502020204030204" pitchFamily="34" charset="0"/>
              <a:ea typeface="SimSun" panose="02010600030101010101" pitchFamily="2" charset="-122"/>
              <a:cs typeface="Arial" panose="020B0604020202020204" pitchFamily="34" charset="0"/>
            </a:endParaRPr>
          </a:p>
          <a:p>
            <a:pPr marL="171450" marR="0" lvl="1" indent="-171450">
              <a:lnSpc>
                <a:spcPct val="115000"/>
              </a:lnSpc>
              <a:spcBef>
                <a:spcPts val="0"/>
              </a:spcBef>
              <a:spcAft>
                <a:spcPts val="1000"/>
              </a:spcAft>
              <a:buFont typeface="Arial" panose="020B0604020202020204" pitchFamily="34" charset="0"/>
              <a:buChar char="•"/>
            </a:pPr>
            <a:endParaRPr lang="en-CH" dirty="0">
              <a:latin typeface="Calibri" panose="020F0502020204030204" pitchFamily="34" charset="0"/>
              <a:ea typeface="SimSun" panose="02010600030101010101" pitchFamily="2" charset="-122"/>
              <a:cs typeface="Arial" panose="020B0604020202020204" pitchFamily="34" charset="0"/>
            </a:endParaRPr>
          </a:p>
          <a:p>
            <a:pPr marL="171450" marR="0" lvl="1" indent="-171450">
              <a:lnSpc>
                <a:spcPct val="115000"/>
              </a:lnSpc>
              <a:spcBef>
                <a:spcPts val="0"/>
              </a:spcBef>
              <a:spcAft>
                <a:spcPts val="1000"/>
              </a:spcAft>
              <a:buFont typeface="Arial" panose="020B0604020202020204" pitchFamily="34" charset="0"/>
              <a:buChar char="•"/>
            </a:pPr>
            <a:endParaRPr lang="en-CH" dirty="0">
              <a:latin typeface="Calibri" panose="020F0502020204030204" pitchFamily="34" charset="0"/>
              <a:ea typeface="SimSun" panose="02010600030101010101" pitchFamily="2" charset="-122"/>
              <a:cs typeface="Arial" panose="020B0604020202020204" pitchFamily="34" charset="0"/>
            </a:endParaRPr>
          </a:p>
          <a:p>
            <a:pPr marL="171450" marR="0" lvl="1" indent="-171450">
              <a:lnSpc>
                <a:spcPct val="115000"/>
              </a:lnSpc>
              <a:spcBef>
                <a:spcPts val="0"/>
              </a:spcBef>
              <a:spcAft>
                <a:spcPts val="1000"/>
              </a:spcAft>
              <a:buFont typeface="Arial" panose="020B0604020202020204" pitchFamily="34" charset="0"/>
              <a:buChar char="•"/>
            </a:pP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24</a:t>
            </a:fld>
            <a:endParaRPr lang="en-CH"/>
          </a:p>
        </p:txBody>
      </p:sp>
    </p:spTree>
    <p:extLst>
      <p:ext uri="{BB962C8B-B14F-4D97-AF65-F5344CB8AC3E}">
        <p14:creationId xmlns:p14="http://schemas.microsoft.com/office/powerpoint/2010/main" val="13325380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SimSun" panose="02010600030101010101" pitchFamily="2" charset="-122"/>
                <a:cs typeface="Arial" panose="020B0604020202020204" pitchFamily="34" charset="0"/>
              </a:rPr>
              <a:t>These factors can interact to affect mental health and well-being differently in different groups of people. </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We should also remember, in relation to people with psychosocial, intellectual or cognitive disabilities, that it is often the stigma, negative attitudes, discrimination and other human rights violations that they face which have the most negative impact on their lives. </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Human rights instruments aim to protect people from the factors described above. Many instruments specifically protect the right to health. </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25</a:t>
            </a:fld>
            <a:endParaRPr lang="en-CH"/>
          </a:p>
        </p:txBody>
      </p:sp>
    </p:spTree>
    <p:extLst>
      <p:ext uri="{BB962C8B-B14F-4D97-AF65-F5344CB8AC3E}">
        <p14:creationId xmlns:p14="http://schemas.microsoft.com/office/powerpoint/2010/main" val="36240633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11263" y="58738"/>
            <a:ext cx="4397375" cy="2473325"/>
          </a:xfrm>
        </p:spPr>
      </p:sp>
      <p:sp>
        <p:nvSpPr>
          <p:cNvPr id="3" name="Notes Placeholder 2"/>
          <p:cNvSpPr>
            <a:spLocks noGrp="1"/>
          </p:cNvSpPr>
          <p:nvPr>
            <p:ph type="body" idx="1"/>
          </p:nvPr>
        </p:nvSpPr>
        <p:spPr>
          <a:xfrm>
            <a:off x="584410" y="2532063"/>
            <a:ext cx="5689180" cy="6280830"/>
          </a:xfrm>
        </p:spPr>
        <p:txBody>
          <a:bodyPr/>
          <a:lstStyle/>
          <a:p>
            <a:pPr algn="just">
              <a:lnSpc>
                <a:spcPct val="115000"/>
              </a:lnSpc>
              <a:spcAft>
                <a:spcPts val="600"/>
              </a:spcAft>
            </a:pPr>
            <a:r>
              <a:rPr lang="en-GB" sz="1150" b="1" dirty="0">
                <a:latin typeface="Calibri" panose="020F0502020204030204" pitchFamily="34" charset="0"/>
                <a:ea typeface="SimSun" panose="02010600030101010101" pitchFamily="2" charset="-122"/>
                <a:cs typeface="Arial" panose="020B0604020202020204" pitchFamily="34" charset="0"/>
              </a:rPr>
              <a:t>The right to health as a human right</a:t>
            </a:r>
            <a:endParaRPr lang="en-CH" sz="1150"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600"/>
              </a:spcAft>
              <a:buFont typeface="Arial" panose="020B0604020202020204" pitchFamily="34" charset="0"/>
              <a:buChar char="•"/>
            </a:pPr>
            <a:r>
              <a:rPr lang="en-GB" sz="1150" dirty="0">
                <a:latin typeface="Calibri" panose="020F0502020204030204" pitchFamily="34" charset="0"/>
                <a:ea typeface="SimSun" panose="02010600030101010101" pitchFamily="2" charset="-122"/>
                <a:cs typeface="Arial" panose="020B0604020202020204" pitchFamily="34" charset="0"/>
              </a:rPr>
              <a:t>The right to health has been enshrined in international and regional human rights instruments and treaties as well as national constitutions all over the world.</a:t>
            </a:r>
            <a:endParaRPr lang="en-CH" sz="1150"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600"/>
              </a:spcAft>
              <a:buFont typeface="Arial" panose="020B0604020202020204" pitchFamily="34" charset="0"/>
              <a:buChar char="•"/>
            </a:pPr>
            <a:r>
              <a:rPr lang="en-GB" sz="1150" dirty="0">
                <a:latin typeface="Calibri" panose="020F0502020204030204" pitchFamily="34" charset="0"/>
                <a:ea typeface="SimSun" panose="02010600030101010101" pitchFamily="2" charset="-122"/>
                <a:cs typeface="Arial" panose="020B0604020202020204" pitchFamily="34" charset="0"/>
              </a:rPr>
              <a:t>The right to health, including its essential elements, was first articulated in WHO’s Constitution in 1946. </a:t>
            </a:r>
          </a:p>
          <a:p>
            <a:pPr marL="628650" lvl="1" indent="-171450" algn="just">
              <a:lnSpc>
                <a:spcPct val="115000"/>
              </a:lnSpc>
              <a:spcAft>
                <a:spcPts val="600"/>
              </a:spcAft>
              <a:buFont typeface="Arial" panose="020B0604020202020204" pitchFamily="34" charset="0"/>
              <a:buChar char="•"/>
            </a:pPr>
            <a:r>
              <a:rPr lang="en-GB" sz="1150" dirty="0">
                <a:latin typeface="Calibri" panose="020F0502020204030204" pitchFamily="34" charset="0"/>
                <a:ea typeface="SimSun" panose="02010600030101010101" pitchFamily="2" charset="-122"/>
                <a:cs typeface="Arial" panose="020B0604020202020204" pitchFamily="34" charset="0"/>
              </a:rPr>
              <a:t>The WHO Constitution states that “</a:t>
            </a:r>
            <a:r>
              <a:rPr lang="en-GB" sz="1150" i="1" dirty="0">
                <a:latin typeface="Calibri" panose="020F0502020204030204" pitchFamily="34" charset="0"/>
                <a:ea typeface="SimSun" panose="02010600030101010101" pitchFamily="2" charset="-122"/>
                <a:cs typeface="Arial" panose="020B0604020202020204" pitchFamily="34" charset="0"/>
              </a:rPr>
              <a:t>Health is a state of complete physical, mental and social well-being and not merely the absence of disease or infirmity</a:t>
            </a:r>
            <a:r>
              <a:rPr lang="en-GB" sz="1150" dirty="0">
                <a:latin typeface="Calibri" panose="020F0502020204030204" pitchFamily="34" charset="0"/>
                <a:ea typeface="SimSun" panose="02010600030101010101" pitchFamily="2" charset="-122"/>
                <a:cs typeface="Arial" panose="020B0604020202020204" pitchFamily="34" charset="0"/>
              </a:rPr>
              <a:t>” and that “</a:t>
            </a:r>
            <a:r>
              <a:rPr lang="en-GB" sz="1150" i="1" dirty="0">
                <a:latin typeface="Calibri" panose="020F0502020204030204" pitchFamily="34" charset="0"/>
                <a:ea typeface="SimSun" panose="02010600030101010101" pitchFamily="2" charset="-122"/>
                <a:cs typeface="Arial" panose="020B0604020202020204" pitchFamily="34" charset="0"/>
              </a:rPr>
              <a:t>The enjoyment of the highest attainable standard of health is one of the fundamental rights of every human being without distinction of race, religion, political belief, economic or social condition.</a:t>
            </a:r>
            <a:r>
              <a:rPr lang="en-GB" sz="1150" dirty="0">
                <a:latin typeface="Calibri" panose="020F0502020204030204" pitchFamily="34" charset="0"/>
                <a:ea typeface="SimSun" panose="02010600030101010101" pitchFamily="2" charset="-122"/>
                <a:cs typeface="Arial" panose="020B0604020202020204" pitchFamily="34" charset="0"/>
              </a:rPr>
              <a:t>” </a:t>
            </a:r>
            <a:r>
              <a:rPr lang="en-GB" sz="1150" i="1" dirty="0">
                <a:latin typeface="Calibri" panose="020F0502020204030204" pitchFamily="34" charset="0"/>
                <a:ea typeface="SimSun" panose="02010600030101010101" pitchFamily="2" charset="-122"/>
                <a:cs typeface="Arial" panose="020B0604020202020204" pitchFamily="34" charset="0"/>
              </a:rPr>
              <a:t>(</a:t>
            </a:r>
            <a:r>
              <a:rPr lang="en-GB" sz="1150" i="1" dirty="0">
                <a:latin typeface="Calibri" panose="020F0502020204030204" pitchFamily="34" charset="0"/>
                <a:ea typeface="SimSun" panose="02010600030101010101" pitchFamily="2" charset="-122"/>
                <a:cs typeface="Arial" panose="020B0604020202020204" pitchFamily="34" charset="0"/>
                <a:hlinkClick r:id="rId3" action="ppaction://hlinkfile" tooltip=", 1946 #65"/>
              </a:rPr>
              <a:t>6</a:t>
            </a:r>
            <a:r>
              <a:rPr lang="en-GB" sz="1150" i="1" dirty="0">
                <a:latin typeface="Calibri" panose="020F0502020204030204" pitchFamily="34" charset="0"/>
                <a:ea typeface="SimSun" panose="02010600030101010101" pitchFamily="2" charset="-122"/>
                <a:cs typeface="Arial" panose="020B0604020202020204" pitchFamily="34" charset="0"/>
              </a:rPr>
              <a:t>)</a:t>
            </a:r>
            <a:endParaRPr lang="en-CH" sz="1150"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600"/>
              </a:spcAft>
              <a:buFont typeface="Arial" panose="020B0604020202020204" pitchFamily="34" charset="0"/>
              <a:buChar char="•"/>
            </a:pPr>
            <a:r>
              <a:rPr lang="en-GB" sz="1150" dirty="0">
                <a:latin typeface="Calibri" panose="020F0502020204030204" pitchFamily="34" charset="0"/>
                <a:ea typeface="SimSun" panose="02010600030101010101" pitchFamily="2" charset="-122"/>
                <a:cs typeface="Arial" panose="020B0604020202020204" pitchFamily="34" charset="0"/>
              </a:rPr>
              <a:t>The right to health is also included in other United Nations instruments and treaties, such as the Universal Declaration of Human Rights (UDHR, 1948) and article 12 of the International Covenant on Economic, Social and Cultural Rights (ICESCR, 1966). </a:t>
            </a:r>
          </a:p>
          <a:p>
            <a:pPr marL="171450" indent="-171450" algn="just">
              <a:lnSpc>
                <a:spcPct val="115000"/>
              </a:lnSpc>
              <a:spcAft>
                <a:spcPts val="600"/>
              </a:spcAft>
              <a:buFont typeface="Arial" panose="020B0604020202020204" pitchFamily="34" charset="0"/>
              <a:buChar char="•"/>
            </a:pPr>
            <a:r>
              <a:rPr lang="en-GB" sz="1150" dirty="0">
                <a:latin typeface="Calibri" panose="020F0502020204030204" pitchFamily="34" charset="0"/>
                <a:ea typeface="SimSun" panose="02010600030101010101" pitchFamily="2" charset="-122"/>
                <a:cs typeface="Arial" panose="020B0604020202020204" pitchFamily="34" charset="0"/>
              </a:rPr>
              <a:t>The right to health is also included in article 25 of the CRPD. This article outlines the implications of the right to health for people with disabilities. </a:t>
            </a:r>
          </a:p>
          <a:p>
            <a:pPr marL="628650" lvl="1" indent="-171450" algn="just">
              <a:lnSpc>
                <a:spcPct val="115000"/>
              </a:lnSpc>
              <a:spcAft>
                <a:spcPts val="600"/>
              </a:spcAft>
              <a:buFont typeface="Arial" panose="020B0604020202020204" pitchFamily="34" charset="0"/>
              <a:buChar char="•"/>
            </a:pPr>
            <a:r>
              <a:rPr lang="en-GB" sz="1150" dirty="0">
                <a:latin typeface="Calibri" panose="020F0502020204030204" pitchFamily="34" charset="0"/>
                <a:ea typeface="SimSun" panose="02010600030101010101" pitchFamily="2" charset="-122"/>
                <a:cs typeface="Arial" panose="020B0604020202020204" pitchFamily="34" charset="0"/>
              </a:rPr>
              <a:t>The right to health means inclusive health – in other words, governments have a duty to ensure that all people can live in optimal physical and mental health and that no-one is excluded on the basis of their disability. </a:t>
            </a:r>
          </a:p>
          <a:p>
            <a:pPr marL="628650" lvl="1" indent="-171450" algn="just">
              <a:lnSpc>
                <a:spcPct val="115000"/>
              </a:lnSpc>
              <a:spcAft>
                <a:spcPts val="600"/>
              </a:spcAft>
              <a:buFont typeface="Arial" panose="020B0604020202020204" pitchFamily="34" charset="0"/>
              <a:buChar char="•"/>
            </a:pPr>
            <a:r>
              <a:rPr lang="en-GB" sz="1150" dirty="0">
                <a:latin typeface="Calibri" panose="020F0502020204030204" pitchFamily="34" charset="0"/>
                <a:ea typeface="SimSun" panose="02010600030101010101" pitchFamily="2" charset="-122"/>
                <a:cs typeface="Arial" panose="020B0604020202020204" pitchFamily="34" charset="0"/>
              </a:rPr>
              <a:t>This includes ensuring access to supportive services based on the will and preferences of the person concerned, as well as creating healthy and gender-sensitive environments that are oriented towards inclusion and well-being. </a:t>
            </a:r>
            <a:endParaRPr lang="en-CH" sz="1150" dirty="0">
              <a:latin typeface="Calibri" panose="020F0502020204030204" pitchFamily="34" charset="0"/>
              <a:ea typeface="SimSun" panose="02010600030101010101" pitchFamily="2" charset="-122"/>
              <a:cs typeface="Arial" panose="020B0604020202020204" pitchFamily="34" charset="0"/>
            </a:endParaRPr>
          </a:p>
        </p:txBody>
      </p:sp>
      <p:sp>
        <p:nvSpPr>
          <p:cNvPr id="4" name="Slide Number Placeholder 3"/>
          <p:cNvSpPr>
            <a:spLocks noGrp="1"/>
          </p:cNvSpPr>
          <p:nvPr>
            <p:ph type="sldNum" sz="quarter" idx="5"/>
          </p:nvPr>
        </p:nvSpPr>
        <p:spPr/>
        <p:txBody>
          <a:bodyPr/>
          <a:lstStyle/>
          <a:p>
            <a:fld id="{F4F7DB96-B4E3-48F2-8E35-A4648E993116}" type="slidenum">
              <a:rPr lang="en-CH" smtClean="0"/>
              <a:t>26</a:t>
            </a:fld>
            <a:endParaRPr lang="en-CH"/>
          </a:p>
        </p:txBody>
      </p:sp>
    </p:spTree>
    <p:extLst>
      <p:ext uri="{BB962C8B-B14F-4D97-AF65-F5344CB8AC3E}">
        <p14:creationId xmlns:p14="http://schemas.microsoft.com/office/powerpoint/2010/main" val="28466221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30313" y="423863"/>
            <a:ext cx="4397375" cy="2473325"/>
          </a:xfrm>
        </p:spPr>
      </p:sp>
      <p:sp>
        <p:nvSpPr>
          <p:cNvPr id="3" name="Notes Placeholder 2"/>
          <p:cNvSpPr>
            <a:spLocks noGrp="1"/>
          </p:cNvSpPr>
          <p:nvPr>
            <p:ph type="body" idx="1"/>
          </p:nvPr>
        </p:nvSpPr>
        <p:spPr>
          <a:xfrm>
            <a:off x="513455" y="2995297"/>
            <a:ext cx="6035936" cy="5440044"/>
          </a:xfrm>
        </p:spPr>
        <p:txBody>
          <a:bodyPr/>
          <a:lstStyle/>
          <a:p>
            <a:pPr algn="just">
              <a:lnSpc>
                <a:spcPct val="115000"/>
              </a:lnSpc>
              <a:spcAft>
                <a:spcPts val="600"/>
              </a:spcAft>
            </a:pPr>
            <a:r>
              <a:rPr lang="en-GB" b="1" dirty="0">
                <a:latin typeface="Calibri" panose="020F0502020204030204" pitchFamily="34" charset="0"/>
                <a:ea typeface="SimSun" panose="02010600030101010101" pitchFamily="2" charset="-122"/>
                <a:cs typeface="Arial" panose="020B0604020202020204" pitchFamily="34" charset="0"/>
              </a:rPr>
              <a:t>The right to health as a human right</a:t>
            </a:r>
            <a:endParaRPr lang="en-US" b="1"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Calibri" panose="020F0502020204030204" pitchFamily="34" charset="0"/>
              </a:rPr>
              <a:t>The enjoyment of the right to health is linked to the enjoyment of all the other human rights. </a:t>
            </a:r>
          </a:p>
          <a:p>
            <a:pPr marL="628650" lvl="1"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Calibri" panose="020F0502020204030204" pitchFamily="34" charset="0"/>
              </a:rPr>
              <a:t>For example, in order to be able to enjoy the right to health, people need to be free from exploitation, violence and abuses and need to enjoy an adequate standard of living and social protection. </a:t>
            </a:r>
          </a:p>
          <a:p>
            <a:pPr marL="171450"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Calibri" panose="020F0502020204030204" pitchFamily="34" charset="0"/>
              </a:rPr>
              <a:t>Conversely, human rights violations have a huge negative impact on mental health. </a:t>
            </a:r>
          </a:p>
          <a:p>
            <a:pPr marL="628650" lvl="1"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Calibri" panose="020F0502020204030204" pitchFamily="34" charset="0"/>
              </a:rPr>
              <a:t>For instance, if people experience exploitation, violence and abuse, they are more likely to experience emotional distress. </a:t>
            </a:r>
          </a:p>
          <a:p>
            <a:pPr marL="628650" lvl="1"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Calibri" panose="020F0502020204030204" pitchFamily="34" charset="0"/>
              </a:rPr>
              <a:t>In addition, poor living conditions, discrimination and no access to social protection can also have a negative impact on people’s mental health</a:t>
            </a:r>
            <a:r>
              <a:rPr lang="en-GB" dirty="0">
                <a:latin typeface="Calibri" panose="020F0502020204030204" pitchFamily="34" charset="0"/>
                <a:ea typeface="SimSun" panose="02010600030101010101" pitchFamily="2" charset="-122"/>
                <a:cs typeface="Arial" panose="020B0604020202020204" pitchFamily="34" charset="0"/>
              </a:rPr>
              <a:t> </a:t>
            </a:r>
            <a:r>
              <a:rPr lang="en-GB" dirty="0">
                <a:latin typeface="Calibri" panose="020F0502020204030204" pitchFamily="34" charset="0"/>
                <a:ea typeface="SimSun" panose="02010600030101010101" pitchFamily="2" charset="-122"/>
                <a:cs typeface="Calibri" panose="020F0502020204030204" pitchFamily="34" charset="0"/>
              </a:rPr>
              <a:t>. </a:t>
            </a:r>
            <a:endParaRPr lang="en-CH" dirty="0">
              <a:latin typeface="Calibri" panose="020F0502020204030204" pitchFamily="34" charset="0"/>
              <a:ea typeface="SimSun" panose="02010600030101010101" pitchFamily="2" charset="-122"/>
              <a:cs typeface="Arial" panose="020B0604020202020204" pitchFamily="34" charset="0"/>
            </a:endParaRPr>
          </a:p>
        </p:txBody>
      </p:sp>
      <p:sp>
        <p:nvSpPr>
          <p:cNvPr id="4" name="Slide Number Placeholder 3"/>
          <p:cNvSpPr>
            <a:spLocks noGrp="1"/>
          </p:cNvSpPr>
          <p:nvPr>
            <p:ph type="sldNum" sz="quarter" idx="5"/>
          </p:nvPr>
        </p:nvSpPr>
        <p:spPr/>
        <p:txBody>
          <a:bodyPr/>
          <a:lstStyle/>
          <a:p>
            <a:fld id="{F4F7DB96-B4E3-48F2-8E35-A4648E993116}" type="slidenum">
              <a:rPr lang="en-CH" smtClean="0"/>
              <a:t>27</a:t>
            </a:fld>
            <a:endParaRPr lang="en-CH"/>
          </a:p>
        </p:txBody>
      </p:sp>
    </p:spTree>
    <p:extLst>
      <p:ext uri="{BB962C8B-B14F-4D97-AF65-F5344CB8AC3E}">
        <p14:creationId xmlns:p14="http://schemas.microsoft.com/office/powerpoint/2010/main" val="38328866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Show participants the following video to illustrate what is meant by inclusive health:</a:t>
            </a:r>
            <a:endParaRPr lang="en-GB"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GB" dirty="0">
                <a:latin typeface="Arial" panose="020B0604020202020204" pitchFamily="34" charset="0"/>
                <a:ea typeface="SimSun" panose="02010600030101010101" pitchFamily="2" charset="-122"/>
                <a:cs typeface="Arial" panose="020B0604020202020204" pitchFamily="34" charset="0"/>
              </a:rPr>
              <a:t>Inclusive health overview, Special Olympics [3:17] </a:t>
            </a:r>
            <a:r>
              <a:rPr lang="en-GB" u="sng" dirty="0">
                <a:solidFill>
                  <a:srgbClr val="0000FF"/>
                </a:solidFill>
                <a:latin typeface="Arial" panose="020B0604020202020204" pitchFamily="34" charset="0"/>
                <a:ea typeface="SimSun" panose="02010600030101010101" pitchFamily="2" charset="-122"/>
                <a:cs typeface="Arial" panose="020B0604020202020204" pitchFamily="34" charset="0"/>
              </a:rPr>
              <a:t>https://</a:t>
            </a:r>
            <a:r>
              <a:rPr lang="en-GB" u="sng" dirty="0" err="1">
                <a:solidFill>
                  <a:srgbClr val="0000FF"/>
                </a:solidFill>
                <a:latin typeface="Arial" panose="020B0604020202020204" pitchFamily="34" charset="0"/>
                <a:ea typeface="SimSun" panose="02010600030101010101" pitchFamily="2" charset="-122"/>
                <a:cs typeface="Arial" panose="020B0604020202020204" pitchFamily="34" charset="0"/>
              </a:rPr>
              <a:t>youtu.be</a:t>
            </a:r>
            <a:r>
              <a:rPr lang="en-GB" u="sng" dirty="0">
                <a:solidFill>
                  <a:srgbClr val="0000FF"/>
                </a:solidFill>
                <a:latin typeface="Arial" panose="020B0604020202020204" pitchFamily="34" charset="0"/>
                <a:ea typeface="SimSun" panose="02010600030101010101" pitchFamily="2" charset="-122"/>
                <a:cs typeface="Arial" panose="020B0604020202020204" pitchFamily="34" charset="0"/>
              </a:rPr>
              <a:t>/</a:t>
            </a:r>
            <a:r>
              <a:rPr lang="en-GB" u="sng" dirty="0" err="1">
                <a:solidFill>
                  <a:srgbClr val="0000FF"/>
                </a:solidFill>
                <a:latin typeface="Arial" panose="020B0604020202020204" pitchFamily="34" charset="0"/>
                <a:ea typeface="SimSun" panose="02010600030101010101" pitchFamily="2" charset="-122"/>
                <a:cs typeface="Arial" panose="020B0604020202020204" pitchFamily="34" charset="0"/>
              </a:rPr>
              <a:t>CDGpKMgKWbU</a:t>
            </a:r>
            <a:r>
              <a:rPr lang="en-GB" dirty="0">
                <a:latin typeface="Calibri" panose="020F0502020204030204" pitchFamily="34" charset="0"/>
                <a:ea typeface="SimSun" panose="02010600030101010101" pitchFamily="2" charset="-122"/>
                <a:cs typeface="Arial" panose="020B0604020202020204" pitchFamily="34" charset="0"/>
              </a:rPr>
              <a:t>(accessed 9 April 2019).</a:t>
            </a: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28</a:t>
            </a:fld>
            <a:endParaRPr lang="en-CH"/>
          </a:p>
        </p:txBody>
      </p:sp>
    </p:spTree>
    <p:extLst>
      <p:ext uri="{BB962C8B-B14F-4D97-AF65-F5344CB8AC3E}">
        <p14:creationId xmlns:p14="http://schemas.microsoft.com/office/powerpoint/2010/main" val="30334845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4988" y="206375"/>
            <a:ext cx="5486400" cy="3086100"/>
          </a:xfrm>
        </p:spPr>
      </p:sp>
      <p:sp>
        <p:nvSpPr>
          <p:cNvPr id="3" name="Notes Placeholder 2"/>
          <p:cNvSpPr>
            <a:spLocks noGrp="1"/>
          </p:cNvSpPr>
          <p:nvPr>
            <p:ph type="body" idx="1"/>
          </p:nvPr>
        </p:nvSpPr>
        <p:spPr>
          <a:xfrm>
            <a:off x="451692" y="3459297"/>
            <a:ext cx="5871990" cy="5478328"/>
          </a:xfrm>
        </p:spPr>
        <p:txBody>
          <a:bodyPr/>
          <a:lstStyle/>
          <a:p>
            <a:pPr algn="just">
              <a:lnSpc>
                <a:spcPct val="115000"/>
              </a:lnSpc>
              <a:spcAft>
                <a:spcPts val="1000"/>
              </a:spcAft>
            </a:pPr>
            <a:r>
              <a:rPr lang="en-GB" b="1" dirty="0">
                <a:latin typeface="Calibri" panose="020F0502020204030204" pitchFamily="34" charset="0"/>
                <a:ea typeface="SimSun" panose="02010600030101010101" pitchFamily="2" charset="-122"/>
                <a:cs typeface="Arial" panose="020B0604020202020204" pitchFamily="34" charset="0"/>
              </a:rPr>
              <a:t>Fostering mental health and well-being</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Times New Roman" panose="02020603050405020304" pitchFamily="18" charset="0"/>
                <a:cs typeface="Times New Roman" panose="02020603050405020304" pitchFamily="18" charset="0"/>
              </a:rPr>
              <a:t>It is essential to c</a:t>
            </a:r>
            <a:r>
              <a:rPr lang="en-US" dirty="0" err="1">
                <a:latin typeface="Calibri" panose="020F0502020204030204" pitchFamily="34" charset="0"/>
                <a:ea typeface="Times New Roman" panose="02020603050405020304" pitchFamily="18" charset="0"/>
                <a:cs typeface="Times New Roman" panose="02020603050405020304" pitchFamily="18" charset="0"/>
              </a:rPr>
              <a:t>reate</a:t>
            </a:r>
            <a:r>
              <a:rPr lang="en-US" dirty="0">
                <a:latin typeface="Calibri" panose="020F0502020204030204" pitchFamily="34" charset="0"/>
                <a:ea typeface="Times New Roman" panose="02020603050405020304" pitchFamily="18" charset="0"/>
                <a:cs typeface="Times New Roman" panose="02020603050405020304" pitchFamily="18" charset="0"/>
              </a:rPr>
              <a:t> environments and living conditions that can contribute to good mental health and well-being. </a:t>
            </a: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As individuals, we can all play a role in </a:t>
            </a:r>
            <a:r>
              <a:rPr lang="en-GB" dirty="0">
                <a:latin typeface="Calibri" panose="020F0502020204030204" pitchFamily="34" charset="0"/>
                <a:ea typeface="Times New Roman" panose="02020603050405020304" pitchFamily="18" charset="0"/>
                <a:cs typeface="Times New Roman" panose="02020603050405020304" pitchFamily="18" charset="0"/>
              </a:rPr>
              <a:t>promoting people’s mental health and </a:t>
            </a:r>
            <a:r>
              <a:rPr lang="en-US" dirty="0">
                <a:latin typeface="Calibri" panose="020F0502020204030204" pitchFamily="34" charset="0"/>
                <a:ea typeface="Times New Roman" panose="02020603050405020304" pitchFamily="18" charset="0"/>
                <a:cs typeface="Times New Roman" panose="02020603050405020304" pitchFamily="18" charset="0"/>
              </a:rPr>
              <a:t>well-being. </a:t>
            </a:r>
          </a:p>
          <a:p>
            <a:pPr marL="628650" lvl="1"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For instance, we can treat others with dignity and respect, we can be with our relatives when they need emotional support, we can connect people to appropriate support options, and so on. </a:t>
            </a:r>
          </a:p>
          <a:p>
            <a:pPr marL="628650" lvl="1"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We can advocate for better environments and improved living conditions, fight poverty and social injustice as determinants of poor mental health and we can make our communities fairer for everyone.</a:t>
            </a:r>
            <a:r>
              <a:rPr lang="en-US" b="1" dirty="0">
                <a:latin typeface="Calibri" panose="020F0502020204030204" pitchFamily="34" charset="0"/>
                <a:ea typeface="SimSun" panose="02010600030101010101" pitchFamily="2" charset="-122"/>
                <a:cs typeface="Arial" panose="020B0604020202020204" pitchFamily="34" charset="0"/>
              </a:rPr>
              <a:t> </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Mental health and social services also have an important role and responsibility to ensure that they provide quality care and support on the basis of free and informed consent. </a:t>
            </a:r>
          </a:p>
          <a:p>
            <a:pPr marL="628650" lvl="1"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This will promote community inclusion, autonomy and respect for the will and preferences of the person. </a:t>
            </a:r>
          </a:p>
          <a:p>
            <a:pPr marL="171450" lvl="1" indent="-171450" algn="just" defTabSz="914400" rtl="0" eaLnBrk="1" latinLnBrk="0" hangingPunct="1">
              <a:lnSpc>
                <a:spcPct val="115000"/>
              </a:lnSpc>
              <a:spcAft>
                <a:spcPts val="1000"/>
              </a:spcAft>
              <a:buFont typeface="Arial" panose="020B0604020202020204" pitchFamily="34" charset="0"/>
              <a:buChar char="•"/>
            </a:pPr>
            <a:r>
              <a:rPr lang="en-US" sz="1200" kern="12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Institutional care is not compatible with these goals or with the right to health. </a:t>
            </a:r>
          </a:p>
          <a:p>
            <a:pPr marL="171450" lvl="1" indent="-171450" algn="just" defTabSz="914400" rtl="0" eaLnBrk="1" latinLnBrk="0" hangingPunct="1">
              <a:lnSpc>
                <a:spcPct val="115000"/>
              </a:lnSpc>
              <a:spcAft>
                <a:spcPts val="1000"/>
              </a:spcAft>
              <a:buFont typeface="Arial" panose="020B0604020202020204" pitchFamily="34" charset="0"/>
              <a:buChar char="•"/>
            </a:pPr>
            <a:r>
              <a:rPr lang="en-US" sz="1200" kern="12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rPr>
              <a:t>The CRPD calls for professionals to use their knowledge, ability and skills to create, develop and strengthen quality services.</a:t>
            </a:r>
            <a:endParaRPr lang="en-CH" sz="1200" kern="1200" dirty="0">
              <a:solidFill>
                <a:schemeClr val="tx1"/>
              </a:solidFill>
              <a:latin typeface="Calibri" panose="020F0502020204030204" pitchFamily="34" charset="0"/>
              <a:ea typeface="SimSun" panose="02010600030101010101" pitchFamily="2" charset="-122"/>
              <a:cs typeface="Times New Roman" panose="02020603050405020304" pitchFamily="18"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29</a:t>
            </a:fld>
            <a:endParaRPr lang="en-CH"/>
          </a:p>
        </p:txBody>
      </p:sp>
    </p:spTree>
    <p:extLst>
      <p:ext uri="{BB962C8B-B14F-4D97-AF65-F5344CB8AC3E}">
        <p14:creationId xmlns:p14="http://schemas.microsoft.com/office/powerpoint/2010/main" val="1113941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52613" y="273050"/>
            <a:ext cx="3152775" cy="1774825"/>
          </a:xfrm>
        </p:spPr>
      </p:sp>
      <p:sp>
        <p:nvSpPr>
          <p:cNvPr id="3" name="Notes Placeholder 2"/>
          <p:cNvSpPr>
            <a:spLocks noGrp="1"/>
          </p:cNvSpPr>
          <p:nvPr>
            <p:ph type="body" idx="1"/>
          </p:nvPr>
        </p:nvSpPr>
        <p:spPr>
          <a:xfrm>
            <a:off x="400050" y="2047399"/>
            <a:ext cx="6057900" cy="6287452"/>
          </a:xfrm>
        </p:spPr>
        <p:txBody>
          <a:bodyPr/>
          <a:lstStyle/>
          <a:p>
            <a:r>
              <a:rPr lang="en-GB" sz="1000" b="1" dirty="0"/>
              <a:t>WHO QualityRights is WHOs global initiative to improve access to good quality mental health and social services and to promote the human rights of people with mental health conditions or psychosocial, intellectual or cognitive disabilities.  </a:t>
            </a:r>
          </a:p>
          <a:p>
            <a:endParaRPr lang="en-GB" sz="1000" b="1" dirty="0"/>
          </a:p>
          <a:p>
            <a:r>
              <a:rPr lang="en-GB" sz="1000" b="1" dirty="0"/>
              <a:t>The initiative has 5 key objectives</a:t>
            </a:r>
            <a:r>
              <a:rPr lang="en-GB" altLang="fr-FR" sz="1000" b="1" dirty="0"/>
              <a:t>:</a:t>
            </a:r>
            <a:endParaRPr lang="en-GB" altLang="zh-CN" sz="1000" dirty="0">
              <a:solidFill>
                <a:srgbClr val="404040"/>
              </a:solidFill>
              <a:ea typeface="宋体" pitchFamily="2" charset="-122"/>
              <a:cs typeface="Calibri" pitchFamily="34" charset="0"/>
            </a:endParaRPr>
          </a:p>
          <a:p>
            <a:pPr marL="228600" indent="-228600">
              <a:buClr>
                <a:schemeClr val="tx1"/>
              </a:buClr>
              <a:buFont typeface="+mj-lt"/>
              <a:buAutoNum type="arabicPeriod"/>
            </a:pPr>
            <a:r>
              <a:rPr lang="en-US" altLang="zh-CN" sz="1000" b="1" dirty="0"/>
              <a:t>The first is to build capacity to understand and promote the rights of people with psychosocial, intellectual and cognitive disabilities  </a:t>
            </a:r>
            <a:r>
              <a:rPr lang="en-GB" sz="1000" b="1" dirty="0"/>
              <a:t>(among people with disabilities, families, practitioners, NGOs etc). </a:t>
            </a:r>
            <a:r>
              <a:rPr lang="en-US" altLang="zh-CN" sz="1000" b="1" dirty="0"/>
              <a:t>It's only through building knowledge and skills on human rights that we are going to be able to </a:t>
            </a:r>
            <a:r>
              <a:rPr lang="en-GB" altLang="zh-CN" sz="1000" b="1" dirty="0"/>
              <a:t>change attitudes and practices in a sustainable way.</a:t>
            </a:r>
            <a:endParaRPr lang="en-US" altLang="fr-FR" sz="1000" b="1" dirty="0"/>
          </a:p>
          <a:p>
            <a:pPr marL="628650" lvl="1" indent="-171450">
              <a:lnSpc>
                <a:spcPct val="80000"/>
              </a:lnSpc>
              <a:buClr>
                <a:schemeClr val="tx1"/>
              </a:buClr>
              <a:buFont typeface="Arial" panose="020B0604020202020204" pitchFamily="34" charset="0"/>
              <a:buChar char="•"/>
              <a:defRPr/>
            </a:pPr>
            <a:r>
              <a:rPr lang="en-GB" altLang="fr-FR" sz="1000" dirty="0"/>
              <a:t>People need to understand what their rights are so that they can claim them. </a:t>
            </a:r>
          </a:p>
          <a:p>
            <a:pPr marL="628650" lvl="1" indent="-171450">
              <a:lnSpc>
                <a:spcPct val="80000"/>
              </a:lnSpc>
              <a:buClr>
                <a:schemeClr val="tx1"/>
              </a:buClr>
              <a:buFont typeface="Arial" panose="020B0604020202020204" pitchFamily="34" charset="0"/>
              <a:buChar char="•"/>
              <a:defRPr/>
            </a:pPr>
            <a:r>
              <a:rPr lang="en-GB" altLang="fr-FR" sz="1000" dirty="0"/>
              <a:t>Family members and carers also need to understand these rights so that they too can respect them and also support their relatives in accessing rights.  </a:t>
            </a:r>
          </a:p>
          <a:p>
            <a:pPr marL="628650" lvl="1" indent="-171450">
              <a:lnSpc>
                <a:spcPct val="80000"/>
              </a:lnSpc>
              <a:buClr>
                <a:schemeClr val="tx1"/>
              </a:buClr>
              <a:buFont typeface="Arial" panose="020B0604020202020204" pitchFamily="34" charset="0"/>
              <a:buChar char="•"/>
              <a:defRPr/>
            </a:pPr>
            <a:r>
              <a:rPr lang="en-GB" altLang="fr-FR" sz="1000" dirty="0"/>
              <a:t>Health workers, social workers and professionals need to be aware of the rights of people with psychosocial, intellectual  and cognitive disabilities in order to change their attitudes and practices</a:t>
            </a:r>
            <a:endParaRPr lang="en-GB" sz="1000" dirty="0"/>
          </a:p>
          <a:p>
            <a:pPr marL="228600" indent="-228600">
              <a:lnSpc>
                <a:spcPct val="80000"/>
              </a:lnSpc>
              <a:buClr>
                <a:schemeClr val="tx1"/>
              </a:buClr>
              <a:buFont typeface="+mj-lt"/>
              <a:buAutoNum type="arabicPeriod"/>
            </a:pPr>
            <a:r>
              <a:rPr lang="en-US" altLang="zh-CN" sz="1000" b="1" dirty="0"/>
              <a:t>QualityRights also work with countries to improve the quality and human rights conditions in mental health and related services.  </a:t>
            </a:r>
          </a:p>
          <a:p>
            <a:pPr marL="628650" lvl="1" indent="-171450">
              <a:lnSpc>
                <a:spcPct val="80000"/>
              </a:lnSpc>
              <a:buClr>
                <a:schemeClr val="tx1"/>
              </a:buClr>
              <a:buFont typeface="Arial" panose="020B0604020202020204" pitchFamily="34" charset="0"/>
              <a:buChar char="•"/>
            </a:pPr>
            <a:r>
              <a:rPr lang="en-US" altLang="zh-CN" sz="1000" dirty="0"/>
              <a:t>QualityRights supports countries to assess  their mental health and social care services to determine the extent to which these uphold the rights of service users.  </a:t>
            </a:r>
          </a:p>
          <a:p>
            <a:pPr marL="628650" lvl="1" indent="-171450">
              <a:lnSpc>
                <a:spcPct val="80000"/>
              </a:lnSpc>
              <a:buClr>
                <a:schemeClr val="tx1"/>
              </a:buClr>
              <a:buFont typeface="Arial" panose="020B0604020202020204" pitchFamily="34" charset="0"/>
              <a:buChar char="•"/>
            </a:pPr>
            <a:r>
              <a:rPr lang="en-US" altLang="zh-CN" sz="1000" dirty="0"/>
              <a:t>QualityRights also supports countries to put in place plans to help transform services so that they promote human rights and recovery.</a:t>
            </a:r>
          </a:p>
          <a:p>
            <a:pPr marL="228600" indent="-228600">
              <a:lnSpc>
                <a:spcPct val="80000"/>
              </a:lnSpc>
              <a:buClr>
                <a:schemeClr val="tx1"/>
              </a:buClr>
              <a:buFont typeface="+mj-lt"/>
              <a:buAutoNum type="arabicPeriod"/>
            </a:pPr>
            <a:r>
              <a:rPr lang="en-US" altLang="zh-CN" sz="1000" b="1" dirty="0"/>
              <a:t>Another area is around creating  community based services and supports that respect and promote human rights.  </a:t>
            </a:r>
          </a:p>
          <a:p>
            <a:pPr marL="628650" lvl="1" indent="-171450">
              <a:lnSpc>
                <a:spcPct val="80000"/>
              </a:lnSpc>
              <a:buClr>
                <a:schemeClr val="tx1"/>
              </a:buClr>
              <a:buFont typeface="Arial" panose="020B0604020202020204" pitchFamily="34" charset="0"/>
              <a:buChar char="•"/>
            </a:pPr>
            <a:r>
              <a:rPr lang="en-US" altLang="zh-CN" sz="1000" dirty="0"/>
              <a:t>To end </a:t>
            </a:r>
            <a:r>
              <a:rPr lang="en-US" altLang="zh-CN" sz="1000" dirty="0" err="1"/>
              <a:t>institutionalisation</a:t>
            </a:r>
            <a:r>
              <a:rPr lang="en-US" altLang="zh-CN" sz="1000" dirty="0"/>
              <a:t> and promote community inclusion it is essential that countries put in place a full range of services that meet people’s needs and requirements.  However many of the services being provided in countries are outdated and fail to meet people’s requirements.  </a:t>
            </a:r>
          </a:p>
          <a:p>
            <a:pPr marL="628650" lvl="1" indent="-171450">
              <a:lnSpc>
                <a:spcPct val="80000"/>
              </a:lnSpc>
              <a:buClr>
                <a:schemeClr val="tx1"/>
              </a:buClr>
              <a:buFont typeface="Arial" panose="020B0604020202020204" pitchFamily="34" charset="0"/>
              <a:buChar char="•"/>
            </a:pPr>
            <a:r>
              <a:rPr lang="en-US" altLang="zh-CN" sz="1000" dirty="0"/>
              <a:t>QualityRights is providing guidance to countries on community based services and supports that are people </a:t>
            </a:r>
            <a:r>
              <a:rPr lang="en-US" altLang="zh-CN" sz="1000" dirty="0" err="1"/>
              <a:t>centred</a:t>
            </a:r>
            <a:r>
              <a:rPr lang="en-US" altLang="zh-CN" sz="1000" dirty="0"/>
              <a:t>, operate without coercion, respond to people’s needs and support recovery.</a:t>
            </a:r>
          </a:p>
          <a:p>
            <a:pPr marL="228600" indent="-228600">
              <a:lnSpc>
                <a:spcPct val="80000"/>
              </a:lnSpc>
              <a:buClr>
                <a:schemeClr val="tx1"/>
              </a:buClr>
              <a:buFont typeface="+mj-lt"/>
              <a:buAutoNum type="arabicPeriod"/>
            </a:pPr>
            <a:r>
              <a:rPr lang="en-US" altLang="zh-CN" sz="1000" b="1" dirty="0"/>
              <a:t>A 4th important area of work is to support the development of civil society movements in countries to conduct advocacy and influence policy making.  </a:t>
            </a:r>
          </a:p>
          <a:p>
            <a:pPr marL="685800" lvl="1" indent="-228600">
              <a:lnSpc>
                <a:spcPct val="80000"/>
              </a:lnSpc>
              <a:buClr>
                <a:schemeClr val="tx1"/>
              </a:buClr>
              <a:buFont typeface="Arial" panose="020B0604020202020204" pitchFamily="34" charset="0"/>
              <a:buChar char="•"/>
            </a:pPr>
            <a:r>
              <a:rPr lang="en-US" altLang="zh-CN" sz="1000" dirty="0"/>
              <a:t>This is about supporting people with psychosocial, intellectual and cognitive disabilities and their organizations to have a central role and strong voice in all decision making processes affecting them.</a:t>
            </a:r>
          </a:p>
          <a:p>
            <a:pPr marL="342832" indent="-342832">
              <a:buClr>
                <a:schemeClr val="tx1"/>
              </a:buClr>
              <a:buFont typeface="+mj-lt"/>
              <a:buAutoNum type="arabicPeriod"/>
            </a:pPr>
            <a:r>
              <a:rPr lang="en-GB" sz="1000" b="1" dirty="0"/>
              <a:t>And finally QualityRights works with countries to reform policy and law in line with international human rights standards.</a:t>
            </a:r>
            <a:r>
              <a:rPr lang="en-GB" altLang="fr-FR" sz="1000" b="1" dirty="0"/>
              <a:t> </a:t>
            </a:r>
          </a:p>
          <a:p>
            <a:pPr marL="628650" lvl="1" indent="-171450">
              <a:buClr>
                <a:schemeClr val="tx1"/>
              </a:buClr>
              <a:buFont typeface="Arial" panose="020B0604020202020204" pitchFamily="34" charset="0"/>
              <a:buChar char="•"/>
            </a:pPr>
            <a:r>
              <a:rPr lang="en-GB" altLang="fr-FR" sz="1000" dirty="0"/>
              <a:t>This provides an important mechanism in countries to stop violations, promote access to community mental health services, housing, education and employment and the full range of rights that people are entitled to.</a:t>
            </a:r>
            <a:endParaRPr lang="en-GB" sz="1000" dirty="0"/>
          </a:p>
          <a:p>
            <a:pPr>
              <a:defRPr/>
            </a:pPr>
            <a:r>
              <a:rPr lang="en-GB" sz="1000" b="1" dirty="0"/>
              <a:t>All of these actions are informed by the international human rights framework and in particular the UN Convention on the Rights of Persons with Disabilities.</a:t>
            </a:r>
            <a:r>
              <a:rPr lang="en-GB" sz="1000" dirty="0"/>
              <a:t> </a:t>
            </a:r>
          </a:p>
          <a:p>
            <a:pPr>
              <a:defRPr/>
            </a:pPr>
            <a:endParaRPr lang="en-GB" sz="1000" dirty="0"/>
          </a:p>
          <a:p>
            <a:pPr>
              <a:defRPr/>
            </a:pPr>
            <a:r>
              <a:rPr lang="en-GB" sz="1000" b="1" dirty="0"/>
              <a:t>In addition, QualityRights uses a participatory approach involving all stakeholders in order to meet each of its objectives. </a:t>
            </a:r>
          </a:p>
          <a:p>
            <a:pPr>
              <a:defRPr/>
            </a:pPr>
            <a:endParaRPr lang="en-GB" sz="1050" b="1" dirty="0"/>
          </a:p>
          <a:p>
            <a:pPr>
              <a:defRPr/>
            </a:pPr>
            <a:endParaRPr lang="en-GB" sz="1050" b="1" dirty="0"/>
          </a:p>
        </p:txBody>
      </p:sp>
      <p:sp>
        <p:nvSpPr>
          <p:cNvPr id="4" name="Slide Number Placeholder 3"/>
          <p:cNvSpPr>
            <a:spLocks noGrp="1"/>
          </p:cNvSpPr>
          <p:nvPr>
            <p:ph type="sldNum" sz="quarter" idx="5"/>
          </p:nvPr>
        </p:nvSpPr>
        <p:spPr/>
        <p:txBody>
          <a:bodyPr/>
          <a:lstStyle/>
          <a:p>
            <a:fld id="{91600A8A-902E-430E-A833-453AE05FDB61}" type="slidenum">
              <a:rPr lang="en-GB" smtClean="0"/>
              <a:t>3</a:t>
            </a:fld>
            <a:endParaRPr lang="en-GB"/>
          </a:p>
        </p:txBody>
      </p:sp>
    </p:spTree>
    <p:extLst>
      <p:ext uri="{BB962C8B-B14F-4D97-AF65-F5344CB8AC3E}">
        <p14:creationId xmlns:p14="http://schemas.microsoft.com/office/powerpoint/2010/main" val="42254849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0"/>
              </a:spcAft>
            </a:pPr>
            <a:r>
              <a:rPr lang="en-US" b="1" dirty="0">
                <a:solidFill>
                  <a:srgbClr val="4F81BD"/>
                </a:solidFill>
                <a:latin typeface="Calibri" panose="020F0502020204030204" pitchFamily="34" charset="0"/>
                <a:ea typeface="Times New Roman" panose="02020603050405020304" pitchFamily="18" charset="0"/>
                <a:cs typeface="Calibri" panose="020F0502020204030204" pitchFamily="34" charset="0"/>
              </a:rPr>
              <a:t>Time for this topic</a:t>
            </a:r>
            <a:endParaRPr lang="en-GB"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0"/>
              </a:spcAft>
            </a:pPr>
            <a:r>
              <a:rPr lang="en-US" dirty="0">
                <a:solidFill>
                  <a:srgbClr val="000000"/>
                </a:solidFill>
                <a:latin typeface="Calibri" panose="020F0502020204030204" pitchFamily="34" charset="0"/>
                <a:ea typeface="Times New Roman" panose="02020603050405020304" pitchFamily="18" charset="0"/>
                <a:cs typeface="Calibri" panose="020F0502020204030204" pitchFamily="34" charset="0"/>
              </a:rPr>
              <a:t>Approximately 1 hour 45 minutes.</a:t>
            </a:r>
            <a:endParaRPr lang="en-GB"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30</a:t>
            </a:fld>
            <a:endParaRPr lang="en-CH"/>
          </a:p>
        </p:txBody>
      </p:sp>
    </p:spTree>
    <p:extLst>
      <p:ext uri="{BB962C8B-B14F-4D97-AF65-F5344CB8AC3E}">
        <p14:creationId xmlns:p14="http://schemas.microsoft.com/office/powerpoint/2010/main" val="15670042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279400"/>
            <a:ext cx="5486400" cy="3086100"/>
          </a:xfrm>
        </p:spPr>
      </p:sp>
      <p:sp>
        <p:nvSpPr>
          <p:cNvPr id="3" name="Notes Placeholder 2"/>
          <p:cNvSpPr>
            <a:spLocks noGrp="1"/>
          </p:cNvSpPr>
          <p:nvPr>
            <p:ph type="body" idx="1"/>
          </p:nvPr>
        </p:nvSpPr>
        <p:spPr>
          <a:xfrm>
            <a:off x="685800" y="3365500"/>
            <a:ext cx="5486400" cy="5499100"/>
          </a:xfrm>
        </p:spPr>
        <p:txBody>
          <a:bodyPr/>
          <a:lstStyle/>
          <a:p>
            <a:pPr>
              <a:lnSpc>
                <a:spcPct val="115000"/>
              </a:lnSpc>
              <a:spcAft>
                <a:spcPts val="1000"/>
              </a:spcAft>
            </a:pPr>
            <a:r>
              <a:rPr lang="en-GB" b="1" i="1" dirty="0">
                <a:latin typeface="Calibri" panose="020F0502020204030204" pitchFamily="34" charset="0"/>
                <a:ea typeface="SimSun" panose="02010600030101010101" pitchFamily="2" charset="-122"/>
                <a:cs typeface="Arial" panose="020B0604020202020204" pitchFamily="34" charset="0"/>
              </a:rPr>
              <a:t>Exercise 2.1: Grand designs (45 min.)</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At the beginning of the exercise, make clear to participants that:</a:t>
            </a:r>
            <a:endParaRPr lang="en-CH" dirty="0">
              <a:latin typeface="Calibri" panose="020F0502020204030204" pitchFamily="34" charset="0"/>
              <a:ea typeface="SimSun" panose="02010600030101010101" pitchFamily="2" charset="-122"/>
              <a:cs typeface="Arial" panose="020B0604020202020204" pitchFamily="34" charset="0"/>
            </a:endParaRPr>
          </a:p>
          <a:p>
            <a:pPr marL="342900" lvl="0" indent="-342900">
              <a:spcBef>
                <a:spcPts val="0"/>
              </a:spcBef>
              <a:spcAft>
                <a:spcPts val="1000"/>
              </a:spcAft>
              <a:buFont typeface="Symbol" panose="05050102010706020507" pitchFamily="18" charset="2"/>
              <a:buChar char=""/>
            </a:pPr>
            <a:r>
              <a:rPr lang="en-GB" dirty="0"/>
              <a:t>The purpose of this exercise is </a:t>
            </a:r>
            <a:r>
              <a:rPr lang="en-GB" b="1" u="sng" dirty="0"/>
              <a:t>not</a:t>
            </a:r>
            <a:r>
              <a:rPr lang="en-GB" dirty="0"/>
              <a:t> to imply that psychiatric hospitals or other institutions can become good places to live or to stay in for a long time. People should </a:t>
            </a:r>
            <a:r>
              <a:rPr lang="en-GB" b="1" u="sng" dirty="0"/>
              <a:t>never</a:t>
            </a:r>
            <a:r>
              <a:rPr lang="en-GB" dirty="0"/>
              <a:t> have to reside in institutions. </a:t>
            </a:r>
            <a:endParaRPr lang="en-CH" dirty="0"/>
          </a:p>
          <a:p>
            <a:pPr marL="342900" lvl="0" indent="-342900">
              <a:spcBef>
                <a:spcPts val="0"/>
              </a:spcBef>
              <a:spcAft>
                <a:spcPts val="1000"/>
              </a:spcAft>
              <a:buFont typeface="Symbol" panose="05050102010706020507" pitchFamily="18" charset="2"/>
              <a:buChar char=""/>
            </a:pPr>
            <a:r>
              <a:rPr lang="en-GB" dirty="0"/>
              <a:t>Mental health facilities which are isolated from, and unconnected to, the community should be phased out and replaced with mental health and social services provided in the community. </a:t>
            </a:r>
            <a:endParaRPr lang="en-CH" dirty="0"/>
          </a:p>
          <a:p>
            <a:pPr marL="342900" lvl="0" indent="-342900" algn="just">
              <a:spcBef>
                <a:spcPts val="0"/>
              </a:spcBef>
              <a:spcAft>
                <a:spcPts val="1000"/>
              </a:spcAft>
              <a:buFont typeface="Symbol" panose="05050102010706020507" pitchFamily="18" charset="2"/>
              <a:buChar char=""/>
            </a:pPr>
            <a:r>
              <a:rPr lang="en-GB" dirty="0"/>
              <a:t>When people want to stay somewhere which is not their home, they should have access, on a voluntary basis, to short-term community-based services which fully respect their rights, such as residential housing providing support in the community (e.g. </a:t>
            </a:r>
            <a:r>
              <a:rPr lang="en-GB" dirty="0" err="1"/>
              <a:t>Soteria</a:t>
            </a:r>
            <a:r>
              <a:rPr lang="en-GB" dirty="0"/>
              <a:t> houses) or high-quality mental health units in general hospitals.</a:t>
            </a:r>
            <a:endParaRPr lang="en-CH" dirty="0"/>
          </a:p>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 purpose of this exercise is to ask participants to think about what features they would like to see in mental health services that provide for short-term accommodation and that are available to people with psychosocial, intellectual or cognitive disabilities on a voluntary basis and in the community to make the service welcoming, comfortable and desirable. </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31</a:t>
            </a:fld>
            <a:endParaRPr lang="en-CH"/>
          </a:p>
        </p:txBody>
      </p:sp>
    </p:spTree>
    <p:extLst>
      <p:ext uri="{BB962C8B-B14F-4D97-AF65-F5344CB8AC3E}">
        <p14:creationId xmlns:p14="http://schemas.microsoft.com/office/powerpoint/2010/main" val="3844995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36788" y="231775"/>
            <a:ext cx="2846387" cy="1600200"/>
          </a:xfrm>
        </p:spPr>
      </p:sp>
      <p:sp>
        <p:nvSpPr>
          <p:cNvPr id="3" name="Notes Placeholder 2"/>
          <p:cNvSpPr>
            <a:spLocks noGrp="1"/>
          </p:cNvSpPr>
          <p:nvPr>
            <p:ph type="body" idx="1"/>
          </p:nvPr>
        </p:nvSpPr>
        <p:spPr>
          <a:xfrm>
            <a:off x="486119" y="1954530"/>
            <a:ext cx="5885761" cy="6730683"/>
          </a:xfrm>
        </p:spPr>
        <p:txBody>
          <a:bodyPr/>
          <a:lstStyle/>
          <a:p>
            <a:pPr algn="just">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Ask participants to divide into two groups.</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Then explain the following:</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dirty="0">
                <a:latin typeface="Calibri" panose="020F0502020204030204" pitchFamily="34" charset="0"/>
                <a:ea typeface="SimSun" panose="02010600030101010101" pitchFamily="2" charset="-122"/>
                <a:cs typeface="Arial" panose="020B0604020202020204" pitchFamily="34" charset="0"/>
              </a:rPr>
              <a:t>First, think about the </a:t>
            </a:r>
            <a:r>
              <a:rPr lang="en-GB" b="1" u="sng" dirty="0">
                <a:latin typeface="Calibri" panose="020F0502020204030204" pitchFamily="34" charset="0"/>
                <a:ea typeface="SimSun" panose="02010600030101010101" pitchFamily="2" charset="-122"/>
                <a:cs typeface="Arial" panose="020B0604020202020204" pitchFamily="34" charset="0"/>
              </a:rPr>
              <a:t>current</a:t>
            </a:r>
            <a:r>
              <a:rPr lang="en-GB" dirty="0">
                <a:latin typeface="Calibri" panose="020F0502020204030204" pitchFamily="34" charset="0"/>
                <a:ea typeface="SimSun" panose="02010600030101010101" pitchFamily="2" charset="-122"/>
                <a:cs typeface="Arial" panose="020B0604020202020204" pitchFamily="34" charset="0"/>
              </a:rPr>
              <a:t> environment of a mental health inpatient or residential service (e.g. one where they are currently staying, have stayed at in the past, are working at or have visited).</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dirty="0">
                <a:latin typeface="Calibri" panose="020F0502020204030204" pitchFamily="34" charset="0"/>
                <a:ea typeface="SimSun" panose="02010600030101010101" pitchFamily="2" charset="-122"/>
                <a:cs typeface="Arial" panose="020B0604020202020204" pitchFamily="34" charset="0"/>
              </a:rPr>
              <a:t>Then discuss and compare </a:t>
            </a:r>
            <a:r>
              <a:rPr lang="en-GB" b="1" u="sng" dirty="0">
                <a:latin typeface="Calibri" panose="020F0502020204030204" pitchFamily="34" charset="0"/>
                <a:ea typeface="SimSun" panose="02010600030101010101" pitchFamily="2" charset="-122"/>
                <a:cs typeface="Arial" panose="020B0604020202020204" pitchFamily="34" charset="0"/>
              </a:rPr>
              <a:t>how it should be</a:t>
            </a:r>
            <a:r>
              <a:rPr lang="en-GB" dirty="0">
                <a:latin typeface="Calibri" panose="020F0502020204030204" pitchFamily="34" charset="0"/>
                <a:ea typeface="SimSun" panose="02010600030101010101" pitchFamily="2" charset="-122"/>
                <a:cs typeface="Arial" panose="020B0604020202020204" pitchFamily="34" charset="0"/>
              </a:rPr>
              <a:t>. Document your findings as you will be asked to report back.</a:t>
            </a:r>
          </a:p>
          <a:p>
            <a:pPr algn="just">
              <a:lnSpc>
                <a:spcPct val="115000"/>
              </a:lnSpc>
              <a:spcAft>
                <a:spcPts val="600"/>
              </a:spcAft>
            </a:pPr>
            <a:r>
              <a:rPr lang="en-GB" dirty="0">
                <a:latin typeface="Calibri" panose="020F0502020204030204" pitchFamily="34" charset="0"/>
                <a:ea typeface="SimSun" panose="02010600030101010101" pitchFamily="2" charset="-122"/>
                <a:cs typeface="Arial" panose="020B0604020202020204" pitchFamily="34" charset="0"/>
              </a:rPr>
              <a:t>Each group will be given different areas to think about and we shall combine the ideas at the end.</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b="1" dirty="0">
                <a:latin typeface="Calibri" panose="020F0502020204030204" pitchFamily="34" charset="0"/>
                <a:ea typeface="SimSun" panose="02010600030101010101" pitchFamily="2" charset="-122"/>
                <a:cs typeface="Arial" panose="020B0604020202020204" pitchFamily="34" charset="0"/>
              </a:rPr>
              <a:t>Group 1</a:t>
            </a:r>
            <a:r>
              <a:rPr lang="en-GB" dirty="0">
                <a:latin typeface="Calibri" panose="020F0502020204030204" pitchFamily="34" charset="0"/>
                <a:ea typeface="SimSun" panose="02010600030101010101" pitchFamily="2" charset="-122"/>
                <a:cs typeface="Arial" panose="020B0604020202020204" pitchFamily="34" charset="0"/>
              </a:rPr>
              <a:t> will concentrate on the physical environment of a mental health inpatient or residential service. Members of Group 1 should think about privacy, safety and what makes for a comfortable environment.</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Some questions can be used to start the conversation, if relevant to the participants’ context. For instance:</a:t>
            </a:r>
            <a:endParaRPr lang="en-CH" dirty="0">
              <a:latin typeface="Calibri" panose="020F0502020204030204" pitchFamily="34" charset="0"/>
              <a:ea typeface="SimSun" panose="02010600030101010101" pitchFamily="2" charset="-122"/>
              <a:cs typeface="Arial" panose="020B0604020202020204" pitchFamily="34" charset="0"/>
            </a:endParaRPr>
          </a:p>
          <a:p>
            <a:pPr marL="228600" lvl="0" indent="-228600">
              <a:spcBef>
                <a:spcPts val="0"/>
              </a:spcBef>
              <a:buFont typeface="Symbol" panose="05050102010706020507" pitchFamily="18" charset="2"/>
              <a:buChar char=""/>
            </a:pPr>
            <a:r>
              <a:rPr lang="en-GB" dirty="0">
                <a:solidFill>
                  <a:srgbClr val="4F81BD"/>
                </a:solidFill>
              </a:rPr>
              <a:t>Is the building in good physical condition? </a:t>
            </a:r>
            <a:endParaRPr lang="en-CH" dirty="0"/>
          </a:p>
          <a:p>
            <a:pPr marL="228600" lvl="0" indent="-228600">
              <a:spcBef>
                <a:spcPts val="0"/>
              </a:spcBef>
              <a:buFont typeface="Symbol" panose="05050102010706020507" pitchFamily="18" charset="2"/>
              <a:buChar char=""/>
            </a:pPr>
            <a:r>
              <a:rPr lang="en-GB" dirty="0">
                <a:solidFill>
                  <a:srgbClr val="4F81BD"/>
                </a:solidFill>
              </a:rPr>
              <a:t>Is the building located in the community and is it easily accessible (e.g. through public transportation, etc.)?</a:t>
            </a:r>
            <a:endParaRPr lang="en-CH" dirty="0"/>
          </a:p>
          <a:p>
            <a:pPr marL="228600" lvl="0" indent="-228600">
              <a:spcBef>
                <a:spcPts val="0"/>
              </a:spcBef>
              <a:buFont typeface="Symbol" panose="05050102010706020507" pitchFamily="18" charset="2"/>
              <a:buChar char=""/>
            </a:pPr>
            <a:r>
              <a:rPr lang="en-GB" dirty="0">
                <a:solidFill>
                  <a:srgbClr val="4F81BD"/>
                </a:solidFill>
              </a:rPr>
              <a:t>How accessible is the building? Could anyone gain access? What about people who have mobility difficulties, use wheelchairs etc.?</a:t>
            </a:r>
            <a:endParaRPr lang="en-CH" dirty="0"/>
          </a:p>
          <a:p>
            <a:pPr marL="228600" lvl="0" indent="-228600">
              <a:spcBef>
                <a:spcPts val="0"/>
              </a:spcBef>
              <a:buFont typeface="Symbol" panose="05050102010706020507" pitchFamily="18" charset="2"/>
              <a:buChar char=""/>
            </a:pPr>
            <a:r>
              <a:rPr lang="en-GB" dirty="0">
                <a:solidFill>
                  <a:srgbClr val="4F81BD"/>
                </a:solidFill>
              </a:rPr>
              <a:t>Do people have comfortable sleeping areas? </a:t>
            </a:r>
            <a:endParaRPr lang="en-CH" dirty="0"/>
          </a:p>
          <a:p>
            <a:pPr marL="228600" lvl="0" indent="-228600">
              <a:spcBef>
                <a:spcPts val="0"/>
              </a:spcBef>
              <a:buFont typeface="Symbol" panose="05050102010706020507" pitchFamily="18" charset="2"/>
              <a:buChar char=""/>
            </a:pPr>
            <a:r>
              <a:rPr lang="en-GB" dirty="0">
                <a:solidFill>
                  <a:srgbClr val="4F81BD"/>
                </a:solidFill>
              </a:rPr>
              <a:t>Do they have private spaces, including places to keep personal property?</a:t>
            </a:r>
            <a:endParaRPr lang="en-CH" dirty="0"/>
          </a:p>
          <a:p>
            <a:pPr marL="228600" lvl="0" indent="-228600">
              <a:spcBef>
                <a:spcPts val="0"/>
              </a:spcBef>
              <a:buFont typeface="Symbol" panose="05050102010706020507" pitchFamily="18" charset="2"/>
              <a:buChar char=""/>
            </a:pPr>
            <a:r>
              <a:rPr lang="en-GB" dirty="0">
                <a:solidFill>
                  <a:srgbClr val="4F81BD"/>
                </a:solidFill>
              </a:rPr>
              <a:t>Do people have a clean toilet and shower or other bathing facility that allow for privacy?</a:t>
            </a:r>
            <a:endParaRPr lang="en-CH" dirty="0"/>
          </a:p>
          <a:p>
            <a:pPr marL="228600" lvl="0" indent="-228600">
              <a:spcBef>
                <a:spcPts val="0"/>
              </a:spcBef>
              <a:buFont typeface="Symbol" panose="05050102010706020507" pitchFamily="18" charset="2"/>
              <a:buChar char=""/>
            </a:pPr>
            <a:r>
              <a:rPr lang="en-GB" dirty="0">
                <a:solidFill>
                  <a:srgbClr val="4F81BD"/>
                </a:solidFill>
              </a:rPr>
              <a:t>Is the environment hygienic?</a:t>
            </a:r>
            <a:endParaRPr lang="en-CH" dirty="0"/>
          </a:p>
          <a:p>
            <a:pPr marL="228600" lvl="0" indent="-228600">
              <a:buFont typeface="Symbol" panose="05050102010706020507" pitchFamily="18" charset="2"/>
              <a:buChar char=""/>
            </a:pPr>
            <a:r>
              <a:rPr lang="en-GB" dirty="0">
                <a:solidFill>
                  <a:srgbClr val="4F81BD"/>
                </a:solidFill>
              </a:rPr>
              <a:t>Is the environment designed to be safe, secure and without any risks to the person’s health or well-being?</a:t>
            </a:r>
            <a:endParaRPr lang="en-CH" dirty="0"/>
          </a:p>
          <a:p>
            <a:pPr marL="228600" lvl="0" indent="-228600">
              <a:buFont typeface="Symbol" panose="05050102010706020507" pitchFamily="18" charset="2"/>
              <a:buChar char=""/>
            </a:pPr>
            <a:r>
              <a:rPr lang="en-GB" dirty="0">
                <a:solidFill>
                  <a:srgbClr val="4F81BD"/>
                </a:solidFill>
              </a:rPr>
              <a:t>Where and how is food prepared? Is the food prepared by people themselves?</a:t>
            </a:r>
          </a:p>
          <a:p>
            <a:pPr marL="228600" lvl="0" indent="-228600">
              <a:buFont typeface="Symbol" panose="05050102010706020507" pitchFamily="18" charset="2"/>
              <a:buChar char=""/>
            </a:pPr>
            <a:r>
              <a:rPr lang="en-GB" dirty="0">
                <a:solidFill>
                  <a:srgbClr val="4F81BD"/>
                </a:solidFill>
              </a:rPr>
              <a:t>Is there the possibility for people to personalize the environment on the basis of their culture, interests and personal preferences? Are people able to add decorations and personal items?</a:t>
            </a:r>
            <a:endParaRPr lang="en-CH" dirty="0"/>
          </a:p>
          <a:p>
            <a:pPr lvl="0"/>
            <a:endParaRPr lang="en-GB" dirty="0">
              <a:solidFill>
                <a:srgbClr val="4F81BD"/>
              </a:solidFill>
            </a:endParaRPr>
          </a:p>
          <a:p>
            <a:pPr marL="342900" lvl="0" indent="-342900">
              <a:buFont typeface="Symbol" panose="05050102010706020507" pitchFamily="18" charset="2"/>
              <a:buChar char=""/>
            </a:pPr>
            <a:endParaRPr lang="en-GB" dirty="0">
              <a:solidFill>
                <a:srgbClr val="4F81BD"/>
              </a:solidFill>
            </a:endParaRPr>
          </a:p>
          <a:p>
            <a:pPr lvl="0"/>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32</a:t>
            </a:fld>
            <a:endParaRPr lang="en-CH"/>
          </a:p>
        </p:txBody>
      </p:sp>
    </p:spTree>
    <p:extLst>
      <p:ext uri="{BB962C8B-B14F-4D97-AF65-F5344CB8AC3E}">
        <p14:creationId xmlns:p14="http://schemas.microsoft.com/office/powerpoint/2010/main" val="9223876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60600" y="835025"/>
            <a:ext cx="2336800" cy="1314450"/>
          </a:xfrm>
        </p:spPr>
      </p:sp>
      <p:sp>
        <p:nvSpPr>
          <p:cNvPr id="3" name="Notes Placeholder 2"/>
          <p:cNvSpPr>
            <a:spLocks noGrp="1"/>
          </p:cNvSpPr>
          <p:nvPr>
            <p:ph type="body" idx="1"/>
          </p:nvPr>
        </p:nvSpPr>
        <p:spPr>
          <a:xfrm>
            <a:off x="385590" y="2628899"/>
            <a:ext cx="5786610" cy="6056313"/>
          </a:xfrm>
        </p:spPr>
        <p:txBody>
          <a:bodyPr/>
          <a:lstStyle/>
          <a:p>
            <a:pPr algn="just">
              <a:lnSpc>
                <a:spcPct val="115000"/>
              </a:lnSpc>
              <a:spcAft>
                <a:spcPts val="600"/>
              </a:spcAft>
            </a:pPr>
            <a:r>
              <a:rPr lang="en-GB" b="1" dirty="0">
                <a:latin typeface="Calibri" panose="020F0502020204030204" pitchFamily="34" charset="0"/>
                <a:ea typeface="SimSun" panose="02010600030101010101" pitchFamily="2" charset="-122"/>
                <a:cs typeface="Arial" panose="020B0604020202020204" pitchFamily="34" charset="0"/>
              </a:rPr>
              <a:t>Group 2</a:t>
            </a:r>
            <a:r>
              <a:rPr lang="en-GB" dirty="0">
                <a:latin typeface="Calibri" panose="020F0502020204030204" pitchFamily="34" charset="0"/>
                <a:ea typeface="SimSun" panose="02010600030101010101" pitchFamily="2" charset="-122"/>
                <a:cs typeface="Arial" panose="020B0604020202020204" pitchFamily="34" charset="0"/>
              </a:rPr>
              <a:t> will focus on the general atmosphere of the mental health inpatient or residential service. </a:t>
            </a:r>
          </a:p>
          <a:p>
            <a:pPr algn="just">
              <a:lnSpc>
                <a:spcPct val="115000"/>
              </a:lnSpc>
              <a:spcAft>
                <a:spcPts val="600"/>
              </a:spcAft>
            </a:pPr>
            <a:r>
              <a:rPr lang="en-GB" dirty="0">
                <a:latin typeface="Calibri" panose="020F0502020204030204" pitchFamily="34" charset="0"/>
                <a:ea typeface="SimSun" panose="02010600030101010101" pitchFamily="2" charset="-122"/>
                <a:cs typeface="Arial" panose="020B0604020202020204" pitchFamily="34" charset="0"/>
              </a:rPr>
              <a:t>Members of Group 2 should think about any unspoken or formal rules for behaving and communicating in these two different environments. </a:t>
            </a:r>
          </a:p>
          <a:p>
            <a:pPr algn="just">
              <a:lnSpc>
                <a:spcPct val="115000"/>
              </a:lnSpc>
              <a:spcAft>
                <a:spcPts val="600"/>
              </a:spcAft>
            </a:pPr>
            <a:r>
              <a:rPr lang="en-GB" dirty="0">
                <a:latin typeface="Calibri" panose="020F0502020204030204" pitchFamily="34" charset="0"/>
                <a:ea typeface="SimSun" panose="02010600030101010101" pitchFamily="2" charset="-122"/>
                <a:cs typeface="Arial" panose="020B0604020202020204" pitchFamily="34" charset="0"/>
              </a:rPr>
              <a:t>They should also consider how each environment relates to, and interacts with, the local community.</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Here are some questions to start the conversation:</a:t>
            </a:r>
            <a:endParaRPr lang="en-CH" dirty="0">
              <a:latin typeface="Calibri" panose="020F0502020204030204" pitchFamily="34" charset="0"/>
              <a:ea typeface="SimSun" panose="02010600030101010101" pitchFamily="2" charset="-122"/>
              <a:cs typeface="Arial" panose="020B0604020202020204" pitchFamily="34" charset="0"/>
            </a:endParaRPr>
          </a:p>
          <a:p>
            <a:pPr marL="228600" lvl="0" indent="-228600">
              <a:buFont typeface="Symbol" panose="05050102010706020507" pitchFamily="18" charset="2"/>
              <a:buChar char=""/>
            </a:pPr>
            <a:r>
              <a:rPr lang="en-GB" dirty="0">
                <a:solidFill>
                  <a:srgbClr val="4F81BD"/>
                </a:solidFill>
              </a:rPr>
              <a:t>How would you describe the general atmosphere?</a:t>
            </a:r>
            <a:endParaRPr lang="en-CH" dirty="0"/>
          </a:p>
          <a:p>
            <a:pPr marL="228600" lvl="0" indent="-228600">
              <a:buFont typeface="Symbol" panose="05050102010706020507" pitchFamily="18" charset="2"/>
              <a:buChar char=""/>
            </a:pPr>
            <a:r>
              <a:rPr lang="en-GB" dirty="0">
                <a:solidFill>
                  <a:srgbClr val="4F81BD"/>
                </a:solidFill>
              </a:rPr>
              <a:t>Are there any rules about respecting privacy?</a:t>
            </a:r>
            <a:endParaRPr lang="en-CH" dirty="0"/>
          </a:p>
          <a:p>
            <a:pPr marL="228600" lvl="0" indent="-228600">
              <a:buFont typeface="Symbol" panose="05050102010706020507" pitchFamily="18" charset="2"/>
              <a:buChar char=""/>
            </a:pPr>
            <a:r>
              <a:rPr lang="en-GB" dirty="0">
                <a:solidFill>
                  <a:srgbClr val="4F81BD"/>
                </a:solidFill>
              </a:rPr>
              <a:t>How do people behave towards one another? </a:t>
            </a:r>
            <a:endParaRPr lang="en-CH" dirty="0"/>
          </a:p>
          <a:p>
            <a:pPr marL="228600" lvl="0" indent="-228600">
              <a:buFont typeface="Symbol" panose="05050102010706020507" pitchFamily="18" charset="2"/>
              <a:buChar char=""/>
            </a:pPr>
            <a:r>
              <a:rPr lang="en-GB" dirty="0">
                <a:solidFill>
                  <a:srgbClr val="4F81BD"/>
                </a:solidFill>
              </a:rPr>
              <a:t>How do people speak to each other in this environment?</a:t>
            </a:r>
            <a:endParaRPr lang="en-CH" dirty="0"/>
          </a:p>
          <a:p>
            <a:pPr marL="228600" lvl="0" indent="-228600">
              <a:buFont typeface="Symbol" panose="05050102010706020507" pitchFamily="18" charset="2"/>
              <a:buChar char=""/>
            </a:pPr>
            <a:r>
              <a:rPr lang="en-GB" dirty="0">
                <a:solidFill>
                  <a:srgbClr val="4F81BD"/>
                </a:solidFill>
              </a:rPr>
              <a:t>Are people able to speak freely and openly whenever they want?</a:t>
            </a:r>
            <a:endParaRPr lang="en-CH" dirty="0"/>
          </a:p>
          <a:p>
            <a:pPr marL="228600" lvl="0" indent="-228600">
              <a:buFont typeface="Symbol" panose="05050102010706020507" pitchFamily="18" charset="2"/>
              <a:buChar char=""/>
            </a:pPr>
            <a:r>
              <a:rPr lang="en-GB" dirty="0">
                <a:solidFill>
                  <a:srgbClr val="4F81BD"/>
                </a:solidFill>
              </a:rPr>
              <a:t>Are there opportunities to develop friendships or close social contacts?</a:t>
            </a:r>
            <a:endParaRPr lang="en-CH" dirty="0"/>
          </a:p>
          <a:p>
            <a:pPr marL="228600" lvl="0" indent="-228600">
              <a:buFont typeface="Symbol" panose="05050102010706020507" pitchFamily="18" charset="2"/>
              <a:buChar char=""/>
            </a:pPr>
            <a:r>
              <a:rPr lang="en-GB" dirty="0">
                <a:solidFill>
                  <a:srgbClr val="4F81BD"/>
                </a:solidFill>
              </a:rPr>
              <a:t>Can people use means of communication (mobile telephones, Internet, etc.)?</a:t>
            </a:r>
            <a:endParaRPr lang="en-CH" dirty="0"/>
          </a:p>
          <a:p>
            <a:pPr marL="228600" lvl="0" indent="-228600">
              <a:buFont typeface="Symbol" panose="05050102010706020507" pitchFamily="18" charset="2"/>
              <a:buChar char=""/>
            </a:pPr>
            <a:r>
              <a:rPr lang="en-GB" dirty="0">
                <a:solidFill>
                  <a:srgbClr val="4F81BD"/>
                </a:solidFill>
              </a:rPr>
              <a:t>Is there a uniform or can people wear what they like? Do people have to wear pyjamas during the day? </a:t>
            </a:r>
            <a:endParaRPr lang="en-CH" dirty="0"/>
          </a:p>
          <a:p>
            <a:pPr marL="228600" lvl="0" indent="-228600">
              <a:buFont typeface="Symbol" panose="05050102010706020507" pitchFamily="18" charset="2"/>
              <a:buChar char=""/>
            </a:pPr>
            <a:r>
              <a:rPr lang="en-GB" dirty="0">
                <a:solidFill>
                  <a:srgbClr val="4F81BD"/>
                </a:solidFill>
              </a:rPr>
              <a:t>How are the residents spoken to and addressed?</a:t>
            </a:r>
            <a:endParaRPr lang="en-CH" dirty="0"/>
          </a:p>
          <a:p>
            <a:pPr marL="228600" lvl="0" indent="-228600">
              <a:buFont typeface="Symbol" panose="05050102010706020507" pitchFamily="18" charset="2"/>
              <a:buChar char=""/>
            </a:pPr>
            <a:r>
              <a:rPr lang="en-GB" dirty="0">
                <a:solidFill>
                  <a:srgbClr val="4F81BD"/>
                </a:solidFill>
              </a:rPr>
              <a:t>Are people able to carry out religious, leisure or cultural activities?</a:t>
            </a:r>
            <a:endParaRPr lang="en-CH" dirty="0"/>
          </a:p>
          <a:p>
            <a:pPr marL="228600" lvl="0" indent="-228600">
              <a:buFont typeface="Symbol" panose="05050102010706020507" pitchFamily="18" charset="2"/>
              <a:buChar char=""/>
            </a:pPr>
            <a:r>
              <a:rPr lang="en-GB" dirty="0">
                <a:solidFill>
                  <a:srgbClr val="4F81BD"/>
                </a:solidFill>
              </a:rPr>
              <a:t>Are people able to come and go as they please?</a:t>
            </a:r>
            <a:endParaRPr lang="en-CH" dirty="0"/>
          </a:p>
          <a:p>
            <a:pPr marL="228600" lvl="0" indent="-228600">
              <a:buFont typeface="Symbol" panose="05050102010706020507" pitchFamily="18" charset="2"/>
              <a:buChar char=""/>
            </a:pPr>
            <a:r>
              <a:rPr lang="en-GB" dirty="0">
                <a:solidFill>
                  <a:srgbClr val="4F81BD"/>
                </a:solidFill>
              </a:rPr>
              <a:t>Are there rules around visitors and visiting times?</a:t>
            </a:r>
            <a:endParaRPr lang="en-CH" dirty="0"/>
          </a:p>
          <a:p>
            <a:pPr marL="228600" lvl="0" indent="-228600">
              <a:buFont typeface="Symbol" panose="05050102010706020507" pitchFamily="18" charset="2"/>
              <a:buChar char=""/>
            </a:pPr>
            <a:r>
              <a:rPr lang="en-GB" dirty="0">
                <a:solidFill>
                  <a:srgbClr val="4F81BD"/>
                </a:solidFill>
              </a:rPr>
              <a:t>Are there regular interactions with the local community? Do people engage in local community activities?</a:t>
            </a:r>
            <a:endParaRPr lang="en-CH" dirty="0"/>
          </a:p>
          <a:p>
            <a:pPr marL="228600" lvl="0" indent="-228600">
              <a:buFont typeface="Symbol" panose="05050102010706020507" pitchFamily="18" charset="2"/>
              <a:buChar char=""/>
            </a:pPr>
            <a:r>
              <a:rPr lang="en-GB" dirty="0">
                <a:solidFill>
                  <a:srgbClr val="4F81BD"/>
                </a:solidFill>
              </a:rPr>
              <a:t>Are there social and family events?</a:t>
            </a:r>
            <a:endParaRPr lang="en-CH" dirty="0"/>
          </a:p>
          <a:p>
            <a:pPr marL="228600" lvl="0" indent="-228600">
              <a:buFont typeface="Symbol" panose="05050102010706020507" pitchFamily="18" charset="2"/>
              <a:buChar char=""/>
            </a:pPr>
            <a:r>
              <a:rPr lang="en-GB" dirty="0">
                <a:solidFill>
                  <a:srgbClr val="4F81BD"/>
                </a:solidFill>
              </a:rPr>
              <a:t>Are there differences in terms of power dynamics? (For instance, does everyone have equal status or are there hierarchies in terms of power – e.g. within the service, or between people using the service and staff? Are people who usually would be responsible for making decisions for their household being denied this opportunity within the service, thus leading to feelings of powerlessness?)</a:t>
            </a:r>
            <a:endParaRPr lang="en-CH" dirty="0"/>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33</a:t>
            </a:fld>
            <a:endParaRPr lang="en-CH"/>
          </a:p>
        </p:txBody>
      </p:sp>
    </p:spTree>
    <p:extLst>
      <p:ext uri="{BB962C8B-B14F-4D97-AF65-F5344CB8AC3E}">
        <p14:creationId xmlns:p14="http://schemas.microsoft.com/office/powerpoint/2010/main" val="26241506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Ask each group to report back on their discussions. At the end of the discussion, ask the participants in the full plenary:</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spcAft>
                <a:spcPts val="1000"/>
              </a:spcAft>
              <a:buFont typeface="Arial" panose="020B0604020202020204" pitchFamily="34" charset="0"/>
              <a:buChar char="•"/>
            </a:pP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Do you think some of the changes discussed could be implemented in the service you know? Would it be difficult?</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34</a:t>
            </a:fld>
            <a:endParaRPr lang="en-CH"/>
          </a:p>
        </p:txBody>
      </p:sp>
    </p:spTree>
    <p:extLst>
      <p:ext uri="{BB962C8B-B14F-4D97-AF65-F5344CB8AC3E}">
        <p14:creationId xmlns:p14="http://schemas.microsoft.com/office/powerpoint/2010/main" val="40824076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Conclude this exercise by explaining to participants that:</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Both the physical environment and the general atmosphere of mental health and social services have important impacts on people’s mental health and well-being. </a:t>
            </a:r>
          </a:p>
          <a:p>
            <a:pPr marL="171450"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Having a comfortable and stimulating environment where people feel safe, respected and supported is key to ensuring that services meet people’s needs and expectations.</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Some services, however, will inherently fail to respect people rights and promote well-being (e.g. derelict institutions isolated from the community) and should be closed and replaced by community-based services that respect people’s rights.</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35</a:t>
            </a:fld>
            <a:endParaRPr lang="en-CH"/>
          </a:p>
        </p:txBody>
      </p:sp>
    </p:spTree>
    <p:extLst>
      <p:ext uri="{BB962C8B-B14F-4D97-AF65-F5344CB8AC3E}">
        <p14:creationId xmlns:p14="http://schemas.microsoft.com/office/powerpoint/2010/main" val="9116135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As an example of community-based service, show participants the following video:</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dirty="0" err="1">
                <a:latin typeface="Calibri" panose="020F0502020204030204" pitchFamily="34" charset="0"/>
                <a:ea typeface="SimSun" panose="02010600030101010101" pitchFamily="2" charset="-122"/>
                <a:cs typeface="Arial" panose="020B0604020202020204" pitchFamily="34" charset="0"/>
              </a:rPr>
              <a:t>Seher</a:t>
            </a:r>
            <a:r>
              <a:rPr lang="en-GB" dirty="0">
                <a:latin typeface="Calibri" panose="020F0502020204030204" pitchFamily="34" charset="0"/>
                <a:ea typeface="SimSun" panose="02010600030101010101" pitchFamily="2" charset="-122"/>
                <a:cs typeface="Arial" panose="020B0604020202020204" pitchFamily="34" charset="0"/>
              </a:rPr>
              <a:t>, Urban community mental health programme, Pune. </a:t>
            </a:r>
            <a:r>
              <a:rPr lang="en-GB" dirty="0" err="1">
                <a:latin typeface="Calibri" panose="020F0502020204030204" pitchFamily="34" charset="0"/>
                <a:ea typeface="SimSun" panose="02010600030101010101" pitchFamily="2" charset="-122"/>
                <a:cs typeface="Arial" panose="020B0604020202020204" pitchFamily="34" charset="0"/>
              </a:rPr>
              <a:t>Bapu</a:t>
            </a:r>
            <a:r>
              <a:rPr lang="en-GB" dirty="0">
                <a:latin typeface="Calibri" panose="020F0502020204030204" pitchFamily="34" charset="0"/>
                <a:ea typeface="SimSun" panose="02010600030101010101" pitchFamily="2" charset="-122"/>
                <a:cs typeface="Arial" panose="020B0604020202020204" pitchFamily="34" charset="0"/>
              </a:rPr>
              <a:t> Trust for Research on Mind and discourse, 2013 (5:12)</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rPr>
              <a:t>https://</a:t>
            </a:r>
            <a:r>
              <a:rPr lang="en-GB" u="sng" dirty="0" err="1">
                <a:solidFill>
                  <a:srgbClr val="0000FF"/>
                </a:solidFill>
                <a:latin typeface="Calibri" panose="020F0502020204030204" pitchFamily="34" charset="0"/>
                <a:ea typeface="SimSun" panose="02010600030101010101" pitchFamily="2" charset="-122"/>
                <a:cs typeface="Arial" panose="020B0604020202020204" pitchFamily="34" charset="0"/>
              </a:rPr>
              <a:t>youtu.be</a:t>
            </a: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rPr>
              <a:t>/Ozqq5rET9kk</a:t>
            </a:r>
            <a:r>
              <a:rPr lang="en-GB" dirty="0">
                <a:latin typeface="Calibri" panose="020F0502020204030204" pitchFamily="34" charset="0"/>
                <a:ea typeface="SimSun" panose="02010600030101010101" pitchFamily="2" charset="-122"/>
                <a:cs typeface="Arial" panose="020B0604020202020204" pitchFamily="34" charset="0"/>
              </a:rPr>
              <a:t> (accessed 9 April 2019).</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36</a:t>
            </a:fld>
            <a:endParaRPr lang="en-CH"/>
          </a:p>
        </p:txBody>
      </p:sp>
    </p:spTree>
    <p:extLst>
      <p:ext uri="{BB962C8B-B14F-4D97-AF65-F5344CB8AC3E}">
        <p14:creationId xmlns:p14="http://schemas.microsoft.com/office/powerpoint/2010/main" val="13414385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744663" y="207963"/>
            <a:ext cx="3368675" cy="1895475"/>
          </a:xfrm>
        </p:spPr>
      </p:sp>
      <p:sp>
        <p:nvSpPr>
          <p:cNvPr id="3" name="Notes Placeholder 2"/>
          <p:cNvSpPr>
            <a:spLocks noGrp="1"/>
          </p:cNvSpPr>
          <p:nvPr>
            <p:ph type="body" idx="1"/>
          </p:nvPr>
        </p:nvSpPr>
        <p:spPr>
          <a:xfrm>
            <a:off x="473037" y="2103438"/>
            <a:ext cx="6093498" cy="6742914"/>
          </a:xfrm>
        </p:spPr>
        <p:txBody>
          <a:bodyPr/>
          <a:lstStyle/>
          <a:p>
            <a:pPr>
              <a:lnSpc>
                <a:spcPct val="115000"/>
              </a:lnSpc>
              <a:spcAft>
                <a:spcPts val="600"/>
              </a:spcAft>
            </a:pPr>
            <a:r>
              <a:rPr lang="en-GB" sz="1050" b="1" i="1" dirty="0">
                <a:latin typeface="Calibri" panose="020F0502020204030204" pitchFamily="34" charset="0"/>
                <a:ea typeface="SimSun" panose="02010600030101010101" pitchFamily="2" charset="-122"/>
                <a:cs typeface="Arial" panose="020B0604020202020204" pitchFamily="34" charset="0"/>
              </a:rPr>
              <a:t>Exercise 2.2: </a:t>
            </a:r>
            <a:r>
              <a:rPr lang="en-US" sz="1050" b="1" i="1" dirty="0">
                <a:latin typeface="Calibri" panose="020F0502020204030204" pitchFamily="34" charset="0"/>
                <a:ea typeface="Times New Roman" panose="02020603050405020304" pitchFamily="18" charset="0"/>
                <a:cs typeface="Times New Roman" panose="02020603050405020304" pitchFamily="18" charset="0"/>
              </a:rPr>
              <a:t>Does this service adequately support mental health? (25 min.)</a:t>
            </a:r>
            <a:endParaRPr lang="en-CH" sz="105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US" sz="1050"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Explain to participants that the purpose of this exercise is to explore in more depth what can be done to create a better service environment that benefits everyone. If participants are not directly connected to a particular mental health or related service, have them think of one that they may know of or are otherwise familiar with. This exercise is not about judging or blaming anyone. Encourage participants to share their thoughts openly in the spirit of learning, and to allow an exchange of ideas.</a:t>
            </a:r>
            <a:endParaRPr lang="en-CH" sz="105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Ask participants to brainstorm answers to the following question:</a:t>
            </a:r>
            <a:endParaRPr lang="en-CH" sz="105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sz="1050" b="1" dirty="0">
                <a:latin typeface="Calibri" panose="020F0502020204030204" pitchFamily="34" charset="0"/>
                <a:ea typeface="SimSun" panose="02010600030101010101" pitchFamily="2" charset="-122"/>
                <a:cs typeface="Arial" panose="020B0604020202020204" pitchFamily="34" charset="0"/>
              </a:rPr>
              <a:t>How does your service promote mental health and well-being?</a:t>
            </a:r>
            <a:r>
              <a:rPr lang="en-GB" sz="1050" dirty="0">
                <a:latin typeface="Calibri" panose="020F0502020204030204" pitchFamily="34" charset="0"/>
                <a:ea typeface="SimSun" panose="02010600030101010101" pitchFamily="2" charset="-122"/>
                <a:cs typeface="Arial" panose="020B0604020202020204" pitchFamily="34" charset="0"/>
              </a:rPr>
              <a:t> </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gn="just">
              <a:lnSpc>
                <a:spcPct val="115000"/>
              </a:lnSpc>
              <a:spcBef>
                <a:spcPts val="0"/>
              </a:spcBef>
              <a:spcAft>
                <a:spcPts val="0"/>
              </a:spcAft>
              <a:buFont typeface="Symbol" panose="05050102010706020507" pitchFamily="18" charset="2"/>
              <a:buChar char=""/>
            </a:pPr>
            <a:r>
              <a:rPr lang="en-GB" sz="1050" dirty="0">
                <a:solidFill>
                  <a:srgbClr val="000000"/>
                </a:solidFill>
                <a:latin typeface="Calibri" panose="020F0502020204030204" pitchFamily="34" charset="0"/>
                <a:ea typeface="SimSun" panose="02010600030101010101" pitchFamily="2" charset="-122"/>
                <a:cs typeface="Arial" panose="020B0604020202020204" pitchFamily="34" charset="0"/>
              </a:rPr>
              <a:t>Try to think about the relationship between respect for human rights in the service and the promotion of mental health and well-being.</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gn="just">
              <a:lnSpc>
                <a:spcPct val="115000"/>
              </a:lnSpc>
              <a:spcBef>
                <a:spcPts val="0"/>
              </a:spcBef>
              <a:spcAft>
                <a:spcPts val="600"/>
              </a:spcAft>
              <a:buFont typeface="Symbol" panose="05050102010706020507" pitchFamily="18" charset="2"/>
              <a:buChar char=""/>
            </a:pPr>
            <a:r>
              <a:rPr lang="en-GB" sz="1050" dirty="0">
                <a:solidFill>
                  <a:srgbClr val="000000"/>
                </a:solidFill>
                <a:latin typeface="Calibri" panose="020F0502020204030204" pitchFamily="34" charset="0"/>
                <a:ea typeface="SimSun" panose="02010600030101010101" pitchFamily="2" charset="-122"/>
                <a:cs typeface="Arial" panose="020B0604020202020204" pitchFamily="34" charset="0"/>
              </a:rPr>
              <a:t>Try to go beyond discussing only mental health “treatment”. Explore and keep in mind what has been said in previous exercises and discussions concerning the different elements that contribute to mental health and well-being (including the social determinants of mental health). </a:t>
            </a:r>
            <a:endParaRPr lang="en-CH" sz="105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Write participants’ ideas on the flipchart. Note that these answers may vary considerably due to differences between services. Try to encourage participants to describe real situations and examples from their service. </a:t>
            </a:r>
            <a:endParaRPr lang="en-CH" sz="1050"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Some possible answers are listed below:</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Having supportive staff who listen to people and treat people as human beings who deserve kindness and respect.</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Not forcing people into treatment and intervention they do not want.</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Recruiting peer workers to offer hope, support and encouragement.</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Promoting autonomy and independent decision-making and respecting service users’ will and preferences.</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Providing positive, hopeful messages about well-being and recovery.</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Providing an atmosphere that is supportive and conducive to healing (that is pleasant, safe, friendly, not stressful and is non-discriminatory).</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Providing adequate attention to physical health-care needs. </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Providing adequate and sufficient food and water.</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Providing social and sports activities.</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Providing other opportunities for self-help.</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Supporting people to build their own social networks.</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Providing counselling or psychotherapy.</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Linking people to social supports, services and housing opportunities.</a:t>
            </a:r>
            <a:endParaRPr lang="en-CH" sz="105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1000"/>
              </a:spcAft>
              <a:buFont typeface="Symbol" panose="05050102010706020507" pitchFamily="18" charset="2"/>
              <a:buChar char=""/>
            </a:pPr>
            <a:r>
              <a:rPr lang="en-GB" sz="1050" dirty="0">
                <a:solidFill>
                  <a:srgbClr val="4F81BD"/>
                </a:solidFill>
                <a:latin typeface="Calibri" panose="020F0502020204030204" pitchFamily="34" charset="0"/>
                <a:ea typeface="SimSun" panose="02010600030101010101" pitchFamily="2" charset="-122"/>
                <a:cs typeface="Arial" panose="020B0604020202020204" pitchFamily="34" charset="0"/>
              </a:rPr>
              <a:t>Promoting access to educational and employment/income-generating opportunities.</a:t>
            </a:r>
            <a:endParaRPr lang="en-CH" sz="1050" dirty="0">
              <a:latin typeface="Calibri" panose="020F0502020204030204" pitchFamily="34" charset="0"/>
              <a:ea typeface="SimSun" panose="02010600030101010101" pitchFamily="2" charset="-122"/>
              <a:cs typeface="Arial" panose="020B0604020202020204" pitchFamily="34" charset="0"/>
            </a:endParaRPr>
          </a:p>
        </p:txBody>
      </p:sp>
      <p:sp>
        <p:nvSpPr>
          <p:cNvPr id="4" name="Slide Number Placeholder 3"/>
          <p:cNvSpPr>
            <a:spLocks noGrp="1"/>
          </p:cNvSpPr>
          <p:nvPr>
            <p:ph type="sldNum" sz="quarter" idx="5"/>
          </p:nvPr>
        </p:nvSpPr>
        <p:spPr/>
        <p:txBody>
          <a:bodyPr/>
          <a:lstStyle/>
          <a:p>
            <a:fld id="{F4F7DB96-B4E3-48F2-8E35-A4648E993116}" type="slidenum">
              <a:rPr lang="en-CH" smtClean="0"/>
              <a:t>37</a:t>
            </a:fld>
            <a:endParaRPr lang="en-CH"/>
          </a:p>
        </p:txBody>
      </p:sp>
    </p:spTree>
    <p:extLst>
      <p:ext uri="{BB962C8B-B14F-4D97-AF65-F5344CB8AC3E}">
        <p14:creationId xmlns:p14="http://schemas.microsoft.com/office/powerpoint/2010/main" val="2758546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31900" y="228600"/>
            <a:ext cx="3549650" cy="1997075"/>
          </a:xfrm>
        </p:spPr>
      </p:sp>
      <p:sp>
        <p:nvSpPr>
          <p:cNvPr id="3" name="Notes Placeholder 2"/>
          <p:cNvSpPr>
            <a:spLocks noGrp="1"/>
          </p:cNvSpPr>
          <p:nvPr>
            <p:ph type="body" idx="1"/>
          </p:nvPr>
        </p:nvSpPr>
        <p:spPr>
          <a:xfrm>
            <a:off x="308472" y="2379642"/>
            <a:ext cx="6191480" cy="6305569"/>
          </a:xfrm>
        </p:spPr>
        <p:txBody>
          <a:bodyPr/>
          <a:lstStyle/>
          <a:p>
            <a:pPr>
              <a:lnSpc>
                <a:spcPct val="115000"/>
              </a:lnSpc>
              <a:spcAft>
                <a:spcPts val="600"/>
              </a:spcAft>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Next ask participants the question below. Note that they may have already started to provide some answers when responding to the previous question.</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600"/>
              </a:spcAft>
              <a:buFont typeface="Symbol" panose="05050102010706020507" pitchFamily="18" charset="2"/>
              <a:buChar char=""/>
            </a:pPr>
            <a:r>
              <a:rPr lang="en-GB" sz="1100" b="1" dirty="0">
                <a:latin typeface="Calibri" panose="020F0502020204030204" pitchFamily="34" charset="0"/>
                <a:ea typeface="SimSun" panose="02010600030101010101" pitchFamily="2" charset="-122"/>
                <a:cs typeface="Arial" panose="020B0604020202020204" pitchFamily="34" charset="0"/>
              </a:rPr>
              <a:t>What can your service do, and how can it improve, to promote mental health and well-being? </a:t>
            </a:r>
            <a:endParaRPr lang="en-CH" sz="1100"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Some possible answers are listed below: </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Do not force people into treatment and interventions they do not want; offer alternatives that are acceptable to people.</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Listen to individual concerns; ask people what will make them feel better.</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Support people without discrimination when they need help.</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Empower people to express their own wishes proactively. </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Be flexible in accommodating various needs for support.</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Support people to develop coping skills for use in difficult situations.</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Treat people with dignity and respect. </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Do not shout at people, treat them unpleasantly or be in any way violent or abusive towards them. </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If the service environment is depressing, dreary,  uncomfortable or unhygienic, make changes and improvements to it so that it becomes a more pleasant place. </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Make sure people are allowed to see their family and friends when they want so that they can stay connected to their lives and social networks in their communities.</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Ensure that people are not isolated from their social networks.</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Ask people about how the staff and service can improve their care and about what makes them feel better and more satisfied.</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Inform people about a range of options that might help them to recover.</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Talk to people and make every effort to understand them and their particular needs and requirements – including needs related to gender, affordability, language requirements, etc.</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Provide people with access or contact to peer supporters.</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Communicate positive messages of hope and messages that convey the fact that people can lead satisfactory and successful lives with symptoms of mental health conditions.</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Make the environment less oppressive; ensure that people feel free to be themselves and express themselves across all of their diversity.</a:t>
            </a:r>
            <a:endParaRPr lang="en-CH" sz="1100"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1000"/>
              </a:spcAft>
              <a:buFont typeface="Symbol" panose="05050102010706020507" pitchFamily="18" charset="2"/>
              <a:buChar char=""/>
            </a:pPr>
            <a:r>
              <a:rPr lang="en-GB" sz="1100" dirty="0">
                <a:solidFill>
                  <a:srgbClr val="4F81BD"/>
                </a:solidFill>
                <a:latin typeface="Calibri" panose="020F0502020204030204" pitchFamily="34" charset="0"/>
                <a:ea typeface="SimSun" panose="02010600030101010101" pitchFamily="2" charset="-122"/>
                <a:cs typeface="Arial" panose="020B0604020202020204" pitchFamily="34" charset="0"/>
              </a:rPr>
              <a:t>Implement gender sensitivity training for service providers.</a:t>
            </a:r>
            <a:endParaRPr lang="en-CH" sz="1100"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38</a:t>
            </a:fld>
            <a:endParaRPr lang="en-CH"/>
          </a:p>
        </p:txBody>
      </p:sp>
    </p:spTree>
    <p:extLst>
      <p:ext uri="{BB962C8B-B14F-4D97-AF65-F5344CB8AC3E}">
        <p14:creationId xmlns:p14="http://schemas.microsoft.com/office/powerpoint/2010/main" val="9014636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20825" y="265113"/>
            <a:ext cx="4108450" cy="2311400"/>
          </a:xfrm>
        </p:spPr>
      </p:sp>
      <p:sp>
        <p:nvSpPr>
          <p:cNvPr id="3" name="Notes Placeholder 2"/>
          <p:cNvSpPr>
            <a:spLocks noGrp="1"/>
          </p:cNvSpPr>
          <p:nvPr>
            <p:ph type="body" idx="1"/>
          </p:nvPr>
        </p:nvSpPr>
        <p:spPr>
          <a:xfrm>
            <a:off x="297455" y="2617470"/>
            <a:ext cx="6229075" cy="5977890"/>
          </a:xfrm>
        </p:spPr>
        <p:txBody>
          <a:bodyPr/>
          <a:lstStyle/>
          <a:p>
            <a:pPr>
              <a:lnSpc>
                <a:spcPct val="115000"/>
              </a:lnSpc>
              <a:spcAft>
                <a:spcPts val="600"/>
              </a:spcAft>
            </a:pPr>
            <a:r>
              <a:rPr lang="en-GB" b="1" i="1" dirty="0">
                <a:latin typeface="Calibri" panose="020F0502020204030204" pitchFamily="34" charset="0"/>
                <a:ea typeface="SimSun" panose="02010600030101010101" pitchFamily="2" charset="-122"/>
                <a:cs typeface="Arial" panose="020B0604020202020204" pitchFamily="34" charset="0"/>
              </a:rPr>
              <a:t>Presentation: The role of mental health and social services in promoting physical health (15 min.)</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The physical health needs of persons using mental health and social services are often disregarded. </a:t>
            </a:r>
            <a:endParaRPr lang="en-CH" dirty="0">
              <a:latin typeface="Calibri" panose="020F0502020204030204" pitchFamily="34" charset="0"/>
              <a:ea typeface="SimSun" panose="02010600030101010101" pitchFamily="2" charset="-122"/>
              <a:cs typeface="Arial" panose="020B0604020202020204" pitchFamily="34" charset="0"/>
            </a:endParaRPr>
          </a:p>
          <a:p>
            <a:pPr marL="171450" marR="0" lvl="0" indent="-171450" algn="just">
              <a:lnSpc>
                <a:spcPct val="115000"/>
              </a:lnSpc>
              <a:spcBef>
                <a:spcPts val="0"/>
              </a:spcBef>
              <a:spcAft>
                <a:spcPts val="0"/>
              </a:spcAft>
              <a:buFont typeface="Arial" panose="020B0604020202020204" pitchFamily="34" charset="0"/>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Some treatment provided in mental health and social services (e.g. medication, ECT) can have very serious impacts on physical health </a:t>
            </a:r>
            <a:r>
              <a:rPr lang="en-GB" i="1" dirty="0">
                <a:latin typeface="Calibri" panose="020F0502020204030204" pitchFamily="34" charset="0"/>
                <a:ea typeface="SimSun" panose="02010600030101010101" pitchFamily="2" charset="-122"/>
                <a:cs typeface="Arial" panose="020B0604020202020204" pitchFamily="34" charset="0"/>
              </a:rPr>
              <a:t>(</a:t>
            </a:r>
            <a:r>
              <a:rPr lang="en-GB" i="1" dirty="0">
                <a:latin typeface="Calibri" panose="020F0502020204030204" pitchFamily="34" charset="0"/>
                <a:ea typeface="SimSun" panose="02010600030101010101" pitchFamily="2" charset="-122"/>
                <a:cs typeface="Arial" panose="020B0604020202020204" pitchFamily="34" charset="0"/>
                <a:hlinkClick r:id="rId3" action="ppaction://hlinkfile" tooltip="Young SL, 2015 #395"/>
              </a:rPr>
              <a:t>8</a:t>
            </a:r>
            <a:r>
              <a:rPr lang="en-GB" i="1" dirty="0">
                <a:latin typeface="Calibri" panose="020F0502020204030204" pitchFamily="34" charset="0"/>
                <a:ea typeface="SimSun" panose="02010600030101010101" pitchFamily="2" charset="-122"/>
                <a:cs typeface="Arial" panose="020B0604020202020204" pitchFamily="34" charset="0"/>
              </a:rPr>
              <a:t>),(</a:t>
            </a:r>
            <a:r>
              <a:rPr lang="en-GB" i="1" dirty="0">
                <a:latin typeface="Calibri" panose="020F0502020204030204" pitchFamily="34" charset="0"/>
                <a:ea typeface="SimSun" panose="02010600030101010101" pitchFamily="2" charset="-122"/>
                <a:cs typeface="Arial" panose="020B0604020202020204" pitchFamily="34" charset="0"/>
                <a:hlinkClick r:id="rId4" action="ppaction://hlinkfile" tooltip="European Society of Cardiology (ESC), 2018 #378"/>
              </a:rPr>
              <a:t>9</a:t>
            </a:r>
            <a:r>
              <a:rPr lang="en-GB" i="1" dirty="0">
                <a:latin typeface="Calibri" panose="020F0502020204030204" pitchFamily="34" charset="0"/>
                <a:ea typeface="SimSun" panose="02010600030101010101" pitchFamily="2" charset="-122"/>
                <a:cs typeface="Arial" panose="020B0604020202020204" pitchFamily="34" charset="0"/>
              </a:rPr>
              <a:t>), (</a:t>
            </a:r>
            <a:r>
              <a:rPr lang="en-GB" i="1" dirty="0">
                <a:latin typeface="Calibri" panose="020F0502020204030204" pitchFamily="34" charset="0"/>
                <a:ea typeface="SimSun" panose="02010600030101010101" pitchFamily="2" charset="-122"/>
                <a:cs typeface="Arial" panose="020B0604020202020204" pitchFamily="34" charset="0"/>
                <a:hlinkClick r:id="rId5" action="ppaction://hlinkfile" tooltip="Maslej MM, 2017 #379"/>
              </a:rPr>
              <a:t>10</a:t>
            </a:r>
            <a:r>
              <a:rPr lang="en-GB" i="1" dirty="0">
                <a:latin typeface="Calibri" panose="020F0502020204030204" pitchFamily="34" charset="0"/>
                <a:ea typeface="SimSun" panose="02010600030101010101" pitchFamily="2" charset="-122"/>
                <a:cs typeface="Arial" panose="020B0604020202020204" pitchFamily="34" charset="0"/>
              </a:rPr>
              <a:t>)</a:t>
            </a:r>
            <a:r>
              <a:rPr lang="en-GB" dirty="0">
                <a:latin typeface="Calibri" panose="020F0502020204030204" pitchFamily="34" charset="0"/>
                <a:ea typeface="SimSun" panose="02010600030101010101" pitchFamily="2" charset="-122"/>
                <a:cs typeface="Arial" panose="020B0604020202020204" pitchFamily="34" charset="0"/>
              </a:rPr>
              <a:t>. It is very important that people are informed about these potential risks in order to be able to give or refuse consent to these treatments.</a:t>
            </a:r>
            <a:endParaRPr lang="en-CH" dirty="0">
              <a:latin typeface="Calibri" panose="020F0502020204030204" pitchFamily="34" charset="0"/>
              <a:ea typeface="SimSun" panose="02010600030101010101" pitchFamily="2" charset="-122"/>
              <a:cs typeface="Arial" panose="020B0604020202020204" pitchFamily="34" charset="0"/>
            </a:endParaRPr>
          </a:p>
          <a:p>
            <a:pPr marL="171450" marR="0" lvl="0" indent="-171450">
              <a:lnSpc>
                <a:spcPct val="115000"/>
              </a:lnSpc>
              <a:spcBef>
                <a:spcPts val="0"/>
              </a:spcBef>
              <a:spcAft>
                <a:spcPts val="0"/>
              </a:spcAft>
              <a:buFont typeface="Arial" panose="020B0604020202020204" pitchFamily="34" charset="0"/>
              <a:buChar char="•"/>
              <a:tabLst>
                <a:tab pos="2630805" algn="l"/>
              </a:tabLst>
            </a:pPr>
            <a:endParaRPr lang="en-GB" dirty="0">
              <a:latin typeface="Calibri" panose="020F0502020204030204" pitchFamily="34" charset="0"/>
              <a:ea typeface="SimSun" panose="02010600030101010101" pitchFamily="2" charset="-122"/>
              <a:cs typeface="Arial" panose="020B0604020202020204" pitchFamily="34" charset="0"/>
            </a:endParaRPr>
          </a:p>
          <a:p>
            <a:pPr marL="171450" marR="0" lvl="0" indent="-171450">
              <a:lnSpc>
                <a:spcPct val="115000"/>
              </a:lnSpc>
              <a:spcBef>
                <a:spcPts val="0"/>
              </a:spcBef>
              <a:spcAft>
                <a:spcPts val="0"/>
              </a:spcAft>
              <a:buFont typeface="Arial" panose="020B0604020202020204" pitchFamily="34" charset="0"/>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In addition, people using services are frequently not offered screening and treatment for physical health conditions. </a:t>
            </a:r>
            <a:endParaRPr lang="en-CH" dirty="0">
              <a:latin typeface="Calibri" panose="020F0502020204030204" pitchFamily="34" charset="0"/>
              <a:ea typeface="SimSun" panose="02010600030101010101" pitchFamily="2" charset="-122"/>
              <a:cs typeface="Arial" panose="020B0604020202020204" pitchFamily="34" charset="0"/>
            </a:endParaRPr>
          </a:p>
          <a:p>
            <a:pPr marL="800100" lvl="2" indent="-171450">
              <a:lnSpc>
                <a:spcPct val="115000"/>
              </a:lnSpc>
              <a:buFont typeface="Arial" panose="020B0604020202020204" pitchFamily="34" charset="0"/>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This may be problematic because some mental health issues may have physical causes. </a:t>
            </a:r>
            <a:endParaRPr lang="en-CH" dirty="0">
              <a:latin typeface="Calibri" panose="020F0502020204030204" pitchFamily="34" charset="0"/>
              <a:ea typeface="SimSun" panose="02010600030101010101" pitchFamily="2" charset="-122"/>
              <a:cs typeface="Arial" panose="020B0604020202020204" pitchFamily="34" charset="0"/>
            </a:endParaRPr>
          </a:p>
          <a:p>
            <a:pPr marL="800100" lvl="2" indent="-171450">
              <a:lnSpc>
                <a:spcPct val="115000"/>
              </a:lnSpc>
              <a:buFont typeface="Arial" panose="020B0604020202020204" pitchFamily="34" charset="0"/>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In addition, people with psychosocial, intellectual or cognitive disabilities may be at risk of physical health problems, including diabetes and cardiovascular disease. These may be related to lifestyle but may also result from the direct impact of medication.</a:t>
            </a:r>
            <a:endParaRPr lang="en-CH" dirty="0">
              <a:latin typeface="Calibri" panose="020F0502020204030204" pitchFamily="34" charset="0"/>
              <a:ea typeface="SimSun" panose="02010600030101010101" pitchFamily="2" charset="-122"/>
              <a:cs typeface="Arial" panose="020B0604020202020204" pitchFamily="34" charset="0"/>
            </a:endParaRPr>
          </a:p>
          <a:p>
            <a:pPr marL="171450" marR="0" lvl="0" indent="-171450">
              <a:lnSpc>
                <a:spcPct val="115000"/>
              </a:lnSpc>
              <a:spcBef>
                <a:spcPts val="0"/>
              </a:spcBef>
              <a:spcAft>
                <a:spcPts val="0"/>
              </a:spcAft>
              <a:buFont typeface="Arial" panose="020B0604020202020204" pitchFamily="34" charset="0"/>
              <a:buChar char="•"/>
              <a:tabLst>
                <a:tab pos="2630805" algn="l"/>
              </a:tabLst>
            </a:pPr>
            <a:endParaRPr lang="en-GB" dirty="0">
              <a:latin typeface="Calibri" panose="020F0502020204030204" pitchFamily="34" charset="0"/>
              <a:ea typeface="SimSun" panose="02010600030101010101" pitchFamily="2" charset="-122"/>
              <a:cs typeface="Arial" panose="020B0604020202020204" pitchFamily="34" charset="0"/>
            </a:endParaRPr>
          </a:p>
          <a:p>
            <a:pPr marL="171450" marR="0" lvl="0" indent="-171450">
              <a:lnSpc>
                <a:spcPct val="115000"/>
              </a:lnSpc>
              <a:spcBef>
                <a:spcPts val="0"/>
              </a:spcBef>
              <a:spcAft>
                <a:spcPts val="0"/>
              </a:spcAft>
              <a:buFont typeface="Arial" panose="020B0604020202020204" pitchFamily="34" charset="0"/>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People with psychosocial, intellectual or cognitive disabilities are not always taken seriously when they complain about physical health symptoms because their complaints are disregarded as being the consequence of the mental health condition they are diagnosed with. </a:t>
            </a:r>
          </a:p>
          <a:p>
            <a:pPr marL="171450" marR="0" lvl="0" indent="-171450">
              <a:lnSpc>
                <a:spcPct val="115000"/>
              </a:lnSpc>
              <a:spcBef>
                <a:spcPts val="0"/>
              </a:spcBef>
              <a:spcAft>
                <a:spcPts val="300"/>
              </a:spcAft>
              <a:buFont typeface="Arial" panose="020B0604020202020204" pitchFamily="34" charset="0"/>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Finally, people with psychosocial, intellectual or cognitive disabilities are sometimes denied health services or have to wait longer for them because other people are given priority.</a:t>
            </a:r>
          </a:p>
          <a:p>
            <a:pPr marL="171450" indent="-171450" algn="just">
              <a:lnSpc>
                <a:spcPct val="115000"/>
              </a:lnSpc>
              <a:spcAft>
                <a:spcPts val="1000"/>
              </a:spcAft>
              <a:buFont typeface="Arial" panose="020B0604020202020204" pitchFamily="34" charset="0"/>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As a consequence, these people are often at increased risk of ill-health and premature death. </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39</a:t>
            </a:fld>
            <a:endParaRPr lang="en-CH"/>
          </a:p>
        </p:txBody>
      </p:sp>
    </p:spTree>
    <p:extLst>
      <p:ext uri="{BB962C8B-B14F-4D97-AF65-F5344CB8AC3E}">
        <p14:creationId xmlns:p14="http://schemas.microsoft.com/office/powerpoint/2010/main" val="1581802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68388" y="142875"/>
            <a:ext cx="4964112" cy="2792413"/>
          </a:xfrm>
        </p:spPr>
      </p:sp>
      <p:sp>
        <p:nvSpPr>
          <p:cNvPr id="3" name="Notes Placeholder 2"/>
          <p:cNvSpPr>
            <a:spLocks noGrp="1"/>
          </p:cNvSpPr>
          <p:nvPr>
            <p:ph type="body" idx="1"/>
          </p:nvPr>
        </p:nvSpPr>
        <p:spPr>
          <a:xfrm>
            <a:off x="407625" y="3139808"/>
            <a:ext cx="5977300" cy="5545405"/>
          </a:xfrm>
        </p:spPr>
        <p:txBody>
          <a:bodyPr/>
          <a:lstStyle/>
          <a:p>
            <a:r>
              <a:rPr lang="en-US" b="1" dirty="0"/>
              <a:t>Preliminary note on language</a:t>
            </a:r>
          </a:p>
          <a:p>
            <a:endParaRPr lang="en-US" dirty="0"/>
          </a:p>
          <a:p>
            <a:pPr marL="171450" indent="-171450">
              <a:buFont typeface="Arial" panose="020B0604020202020204" pitchFamily="34" charset="0"/>
              <a:buChar char="•"/>
            </a:pPr>
            <a:r>
              <a:rPr lang="en-US" dirty="0"/>
              <a:t>We acknowledge that language and terminology reflects the evolving conceptualization of disability and that different terms will be used by different people across different contexts over time. </a:t>
            </a:r>
          </a:p>
          <a:p>
            <a:pPr marL="628650" lvl="1" indent="-171450">
              <a:buFont typeface="Arial" panose="020B0604020202020204" pitchFamily="34" charset="0"/>
              <a:buChar char="•"/>
            </a:pPr>
            <a:r>
              <a:rPr lang="en-US" dirty="0"/>
              <a:t>People must be able to decide on the vocabulary, idioms and descriptions of their experience, situation or distress. </a:t>
            </a:r>
          </a:p>
          <a:p>
            <a:pPr marL="628650" lvl="1" indent="-171450">
              <a:buFont typeface="Arial" panose="020B0604020202020204" pitchFamily="34" charset="0"/>
              <a:buChar char="•"/>
            </a:pPr>
            <a:r>
              <a:rPr lang="en-US" dirty="0"/>
              <a:t>For example, in relation to the field of mental health, some people use terms such as “people with a psychiatric diagnosis”, “people with mental disorders” or “mental illnesses”, “people with mental health conditions”, “consumers”, “service users” or “psychiatric survivors”. </a:t>
            </a:r>
          </a:p>
          <a:p>
            <a:pPr marL="628650" lvl="1" indent="-171450">
              <a:buFont typeface="Arial" panose="020B0604020202020204" pitchFamily="34" charset="0"/>
              <a:buChar char="•"/>
            </a:pPr>
            <a:r>
              <a:rPr lang="en-US" dirty="0"/>
              <a:t>Others find some or all these terms stigmatizing or use different expressions to refer to their emotions, experiences or distress. </a:t>
            </a:r>
          </a:p>
          <a:p>
            <a:pPr marL="628650" lvl="1" indent="-171450">
              <a:buFont typeface="Arial" panose="020B0604020202020204" pitchFamily="34" charset="0"/>
              <a:buChar char="•"/>
            </a:pPr>
            <a:r>
              <a:rPr lang="en-US" dirty="0"/>
              <a:t>Similarly, intellectual disability is referred to using different terms in different contexts including, for example, “learning disabilities” or “disorders of intellectual development” or “learning difficulties”.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term “psychosocial disability” has been adopted to include people who have received a mental health-related diagnosis or who self-identify with this term. </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dirty="0"/>
              <a:t>The terms “cognitive disability” and “intellectual disability” are designed to cover people who have received a diagnosis specifically related to their cognitive or intellectual function including, but not limited to, dementia and autism.</a:t>
            </a:r>
          </a:p>
          <a:p>
            <a:endParaRPr lang="en-US" dirty="0"/>
          </a:p>
          <a:p>
            <a:pPr marL="171450" indent="-171450">
              <a:buFont typeface="Arial" panose="020B0604020202020204" pitchFamily="34" charset="0"/>
              <a:buChar char="•"/>
            </a:pPr>
            <a:r>
              <a:rPr lang="en-US" dirty="0"/>
              <a:t>The use of the term “disability” is important in this context because it highlights the significant barriers that hinder the full and effective participation in society of people with actual or perceived impairments and the fact that they are protected under the CRPD. </a:t>
            </a:r>
          </a:p>
          <a:p>
            <a:pPr marL="628650" lvl="1" indent="-171450">
              <a:buFont typeface="Arial" panose="020B0604020202020204" pitchFamily="34" charset="0"/>
              <a:buChar char="•"/>
            </a:pPr>
            <a:r>
              <a:rPr lang="en-US" dirty="0"/>
              <a:t>The use of the term “disability” in this context does not imply that people have an impairment or a disorder. </a:t>
            </a:r>
          </a:p>
          <a:p>
            <a:pPr marL="171450" indent="-171450">
              <a:buFont typeface="Arial" panose="020B0604020202020204" pitchFamily="34" charset="0"/>
              <a:buChar char="•"/>
            </a:pPr>
            <a:endParaRPr lang="en-US" dirty="0"/>
          </a:p>
          <a:p>
            <a:endParaRPr lang="en-CH" dirty="0"/>
          </a:p>
        </p:txBody>
      </p:sp>
      <p:sp>
        <p:nvSpPr>
          <p:cNvPr id="4" name="Slide Number Placeholder 3"/>
          <p:cNvSpPr>
            <a:spLocks noGrp="1"/>
          </p:cNvSpPr>
          <p:nvPr>
            <p:ph type="sldNum" sz="quarter" idx="5"/>
          </p:nvPr>
        </p:nvSpPr>
        <p:spPr/>
        <p:txBody>
          <a:bodyPr/>
          <a:lstStyle/>
          <a:p>
            <a:fld id="{D3B5638E-FD35-4CD2-A9D5-ECDD5368462D}" type="slidenum">
              <a:rPr lang="en-CH" smtClean="0"/>
              <a:t>4</a:t>
            </a:fld>
            <a:endParaRPr lang="en-CH"/>
          </a:p>
        </p:txBody>
      </p:sp>
    </p:spTree>
    <p:extLst>
      <p:ext uri="{BB962C8B-B14F-4D97-AF65-F5344CB8AC3E}">
        <p14:creationId xmlns:p14="http://schemas.microsoft.com/office/powerpoint/2010/main" val="38577803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0" y="1143000"/>
            <a:ext cx="3759200" cy="2114550"/>
          </a:xfrm>
        </p:spPr>
      </p:sp>
      <p:sp>
        <p:nvSpPr>
          <p:cNvPr id="3" name="Notes Placeholder 2"/>
          <p:cNvSpPr>
            <a:spLocks noGrp="1"/>
          </p:cNvSpPr>
          <p:nvPr>
            <p:ph type="body" idx="1"/>
          </p:nvPr>
        </p:nvSpPr>
        <p:spPr>
          <a:xfrm>
            <a:off x="209320" y="3669030"/>
            <a:ext cx="6088610" cy="4891076"/>
          </a:xfrm>
        </p:spPr>
        <p:txBody>
          <a:bodyPr/>
          <a:lstStyle/>
          <a:p>
            <a:pPr marL="171450" indent="-171450" algn="just">
              <a:lnSpc>
                <a:spcPct val="115000"/>
              </a:lnSpc>
              <a:spcAft>
                <a:spcPts val="600"/>
              </a:spcAft>
              <a:buFont typeface="Arial" panose="020B0604020202020204" pitchFamily="34" charset="0"/>
              <a:buChar char="•"/>
            </a:pPr>
            <a:r>
              <a:rPr lang="en-GB" dirty="0">
                <a:latin typeface="Calibri" panose="020F0502020204030204" pitchFamily="34" charset="0"/>
                <a:ea typeface="SimSun" panose="02010600030101010101" pitchFamily="2" charset="-122"/>
                <a:cs typeface="Arial" panose="020B0604020202020204" pitchFamily="34" charset="0"/>
              </a:rPr>
              <a:t>As we saw in the module on </a:t>
            </a:r>
            <a:r>
              <a:rPr lang="en-GB" i="1" dirty="0">
                <a:latin typeface="Calibri" panose="020F0502020204030204" pitchFamily="34" charset="0"/>
                <a:ea typeface="SimSun" panose="02010600030101010101" pitchFamily="2" charset="-122"/>
                <a:cs typeface="Arial" panose="020B0604020202020204" pitchFamily="34" charset="0"/>
              </a:rPr>
              <a:t>Human rights</a:t>
            </a:r>
            <a:r>
              <a:rPr lang="en-GB" dirty="0">
                <a:latin typeface="Calibri" panose="020F0502020204030204" pitchFamily="34" charset="0"/>
                <a:ea typeface="SimSun" panose="02010600030101010101" pitchFamily="2" charset="-122"/>
                <a:cs typeface="Arial" panose="020B0604020202020204" pitchFamily="34" charset="0"/>
              </a:rPr>
              <a:t>, studies have found that people with severe mental health conditions die on average 10–20 years earlier than the rest of the population </a:t>
            </a:r>
            <a:r>
              <a:rPr lang="en-GB" i="1" dirty="0">
                <a:latin typeface="Calibri" panose="020F0502020204030204" pitchFamily="34" charset="0"/>
                <a:ea typeface="SimSun" panose="02010600030101010101" pitchFamily="2" charset="-122"/>
                <a:cs typeface="Arial" panose="020B0604020202020204" pitchFamily="34" charset="0"/>
              </a:rPr>
              <a:t>(</a:t>
            </a:r>
            <a:r>
              <a:rPr lang="en-GB" i="1" dirty="0">
                <a:latin typeface="Calibri" panose="020F0502020204030204" pitchFamily="34" charset="0"/>
                <a:ea typeface="SimSun" panose="02010600030101010101" pitchFamily="2" charset="-122"/>
                <a:cs typeface="Arial" panose="020B0604020202020204" pitchFamily="34" charset="0"/>
                <a:hlinkClick r:id="rId3" action="ppaction://hlinkfile" tooltip=", 2006 #19"/>
              </a:rPr>
              <a:t>11</a:t>
            </a:r>
            <a:r>
              <a:rPr lang="en-GB" i="1" dirty="0">
                <a:latin typeface="Calibri" panose="020F0502020204030204" pitchFamily="34" charset="0"/>
                <a:ea typeface="SimSun" panose="02010600030101010101" pitchFamily="2" charset="-122"/>
                <a:cs typeface="Arial" panose="020B0604020202020204" pitchFamily="34" charset="0"/>
              </a:rPr>
              <a:t>, </a:t>
            </a:r>
            <a:r>
              <a:rPr lang="en-GB" i="1" dirty="0">
                <a:latin typeface="Calibri" panose="020F0502020204030204" pitchFamily="34" charset="0"/>
                <a:ea typeface="SimSun" panose="02010600030101010101" pitchFamily="2" charset="-122"/>
                <a:cs typeface="Arial" panose="020B0604020202020204" pitchFamily="34" charset="0"/>
                <a:hlinkClick r:id="rId4" action="ppaction://hlinkfile" tooltip="Lawrence, 2013 #20"/>
              </a:rPr>
              <a:t>12</a:t>
            </a:r>
            <a:r>
              <a:rPr lang="en-GB" i="1" dirty="0">
                <a:latin typeface="Calibri" panose="020F0502020204030204" pitchFamily="34" charset="0"/>
                <a:ea typeface="SimSun" panose="02010600030101010101" pitchFamily="2" charset="-122"/>
                <a:cs typeface="Arial" panose="020B0604020202020204" pitchFamily="34" charset="0"/>
              </a:rPr>
              <a:t>).</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600"/>
              </a:spcAft>
              <a:buFont typeface="Arial" panose="020B0604020202020204" pitchFamily="34" charset="0"/>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It is therefore essential that people have access to the range of physical health services that are available to the rest of the population. </a:t>
            </a:r>
          </a:p>
          <a:p>
            <a:pPr marL="171450" indent="-171450" algn="just">
              <a:lnSpc>
                <a:spcPct val="115000"/>
              </a:lnSpc>
              <a:spcAft>
                <a:spcPts val="600"/>
              </a:spcAft>
              <a:buFont typeface="Arial" panose="020B0604020202020204" pitchFamily="34" charset="0"/>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In addition, the standards of physical health care they receive should be of equal quality.</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600"/>
              </a:spcAft>
              <a:buFont typeface="Arial" panose="020B0604020202020204" pitchFamily="34" charset="0"/>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Mental health and social services should:</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gn="just">
              <a:lnSpc>
                <a:spcPct val="115000"/>
              </a:lnSpc>
              <a:buFont typeface="Symbol" panose="05050102010706020507" pitchFamily="18" charset="2"/>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Provide accurate and comprehensive information on potentially harmful effects of treatment. </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gn="just">
              <a:lnSpc>
                <a:spcPct val="115000"/>
              </a:lnSpc>
              <a:buFont typeface="Symbol" panose="05050102010706020507" pitchFamily="18" charset="2"/>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Pay close attention to any adverse effects of medication on physical or mental health (e.g. tardive dyskinesia, diabetes, kidney problems, liver problems, increased suicidal thoughts, agitation, aggression). </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gn="just">
              <a:lnSpc>
                <a:spcPct val="115000"/>
              </a:lnSpc>
              <a:buFont typeface="Symbol" panose="05050102010706020507" pitchFamily="18" charset="2"/>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Listen to complaints, regularly ask questions and conduct examinations to find out if the person is experiencing adverse effects.</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gn="just">
              <a:lnSpc>
                <a:spcPct val="115000"/>
              </a:lnSpc>
              <a:buFont typeface="Symbol" panose="05050102010706020507" pitchFamily="18" charset="2"/>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Assist in withdrawal of medications when the person desires this.</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gn="just">
              <a:lnSpc>
                <a:spcPct val="115000"/>
              </a:lnSpc>
              <a:buFont typeface="Symbol" panose="05050102010706020507" pitchFamily="18" charset="2"/>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Refrain from prescribing multiple drugs.</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gn="just">
              <a:lnSpc>
                <a:spcPct val="115000"/>
              </a:lnSpc>
              <a:spcAft>
                <a:spcPts val="1000"/>
              </a:spcAft>
              <a:buFont typeface="Symbol" panose="05050102010706020507" pitchFamily="18" charset="2"/>
              <a:buChar char=""/>
              <a:tabLst>
                <a:tab pos="2630805" algn="l"/>
              </a:tabLst>
            </a:pPr>
            <a:r>
              <a:rPr lang="en-GB" dirty="0">
                <a:latin typeface="Calibri" panose="020F0502020204030204" pitchFamily="34" charset="0"/>
                <a:ea typeface="SimSun" panose="02010600030101010101" pitchFamily="2" charset="-122"/>
                <a:cs typeface="Arial" panose="020B0604020202020204" pitchFamily="34" charset="0"/>
              </a:rPr>
              <a:t>Refrain from promoting the idea of chemical imbalance or brain disorder as it can stop people from exploring other non-pharmacological solutions which can be beneficial to understanding and dealing with the emotional distress that they are experiencing.</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40</a:t>
            </a:fld>
            <a:endParaRPr lang="en-CH"/>
          </a:p>
        </p:txBody>
      </p:sp>
    </p:spTree>
    <p:extLst>
      <p:ext uri="{BB962C8B-B14F-4D97-AF65-F5344CB8AC3E}">
        <p14:creationId xmlns:p14="http://schemas.microsoft.com/office/powerpoint/2010/main" val="228637383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tabLst>
                <a:tab pos="2630805" algn="l"/>
              </a:tabLst>
            </a:pPr>
            <a:r>
              <a:rPr lang="en-GB" b="1" i="1" dirty="0">
                <a:latin typeface="Calibri" panose="020F0502020204030204" pitchFamily="34" charset="0"/>
                <a:ea typeface="SimSun" panose="02010600030101010101" pitchFamily="2" charset="-122"/>
                <a:cs typeface="Arial" panose="020B0604020202020204" pitchFamily="34" charset="0"/>
              </a:rPr>
              <a:t>Exercise 2.2: Does my service adequately support physical health? (15 min.)</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Again ask participants to answer the following questions:</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a:lnSpc>
                <a:spcPct val="115000"/>
              </a:lnSpc>
              <a:spcBef>
                <a:spcPts val="0"/>
              </a:spcBef>
              <a:spcAft>
                <a:spcPts val="1000"/>
              </a:spcAft>
              <a:tabLst>
                <a:tab pos="2630805" algn="l"/>
              </a:tabLst>
            </a:pPr>
            <a:r>
              <a:rPr lang="en-GB" b="1" dirty="0">
                <a:latin typeface="Calibri" panose="020F0502020204030204" pitchFamily="34" charset="0"/>
                <a:ea typeface="SimSun" panose="02010600030101010101" pitchFamily="2" charset="-122"/>
                <a:cs typeface="Arial" panose="020B0604020202020204" pitchFamily="34" charset="0"/>
              </a:rPr>
              <a:t>What is my service doing to promote physical health?</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Possible answers may include: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Health complaints of service users are always taken seriously.</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People are referred to general practitioners or to a hospital when they need further assessment or treatment for physical health concerns.</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1000"/>
              </a:spcAft>
              <a:buFont typeface="Symbol" panose="05050102010706020507" pitchFamily="18" charset="2"/>
              <a:buChar char=""/>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When people arrive at the service, they are offered a complete physical health examination with treatment as appropriate.</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41</a:t>
            </a:fld>
            <a:endParaRPr lang="en-CH"/>
          </a:p>
        </p:txBody>
      </p:sp>
    </p:spTree>
    <p:extLst>
      <p:ext uri="{BB962C8B-B14F-4D97-AF65-F5344CB8AC3E}">
        <p14:creationId xmlns:p14="http://schemas.microsoft.com/office/powerpoint/2010/main" val="143572880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tabLst>
                <a:tab pos="45021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Again, when asking the following question, note that participants may have already provided some of the answers.</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tabLst>
                <a:tab pos="0" algn="l"/>
              </a:tabLst>
            </a:pPr>
            <a:r>
              <a:rPr lang="en-GB" b="1" dirty="0">
                <a:latin typeface="Calibri" panose="020F0502020204030204" pitchFamily="34" charset="0"/>
                <a:ea typeface="SimSun" panose="02010600030101010101" pitchFamily="2" charset="-122"/>
                <a:cs typeface="Arial" panose="020B0604020202020204" pitchFamily="34" charset="0"/>
              </a:rPr>
              <a:t>What can my service do to improve access to physical health care and services?</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Possible answers may include: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 service could provide more information on sexual and reproductive health as well as physical health.</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 service could supply healthier food.</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 service could offer more opportunities for physical exercise (e.g. sports, walks, etc.)</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 service could facilitate referrals to other health services.</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 service could facilitate access to support relating to health insurance schemes and procedures.</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1000"/>
              </a:spcAft>
              <a:buFont typeface="Symbol" panose="05050102010706020507" pitchFamily="18" charset="2"/>
              <a:buChar char=""/>
              <a:tabLst>
                <a:tab pos="2630805" algn="l"/>
              </a:tabLs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 staff could pay closer attention and be more responsive to people’s physical health needs.</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42</a:t>
            </a:fld>
            <a:endParaRPr lang="en-CH"/>
          </a:p>
        </p:txBody>
      </p:sp>
    </p:spTree>
    <p:extLst>
      <p:ext uri="{BB962C8B-B14F-4D97-AF65-F5344CB8AC3E}">
        <p14:creationId xmlns:p14="http://schemas.microsoft.com/office/powerpoint/2010/main" val="85994411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spcAft>
                <a:spcPts val="0"/>
              </a:spcAft>
            </a:pPr>
            <a:r>
              <a:rPr lang="en-US" b="1" dirty="0">
                <a:solidFill>
                  <a:srgbClr val="4F81BD"/>
                </a:solidFill>
                <a:latin typeface="Calibri" panose="020F0502020204030204" pitchFamily="34" charset="0"/>
                <a:ea typeface="SimSun" panose="02010600030101010101" pitchFamily="2" charset="-122"/>
                <a:cs typeface="Calibri" panose="020F0502020204030204" pitchFamily="34" charset="0"/>
              </a:rPr>
              <a:t>Time for this topic</a:t>
            </a:r>
            <a:endParaRPr lang="en-GB" dirty="0">
              <a:solidFill>
                <a:srgbClr val="4F81BD"/>
              </a:solidFill>
              <a:latin typeface="Calibri" panose="020F0502020204030204" pitchFamily="34" charset="0"/>
              <a:ea typeface="SimSun" panose="02010600030101010101" pitchFamily="2" charset="-122"/>
              <a:cs typeface="Calibri" panose="020F0502020204030204" pitchFamily="34" charset="0"/>
            </a:endParaRPr>
          </a:p>
          <a:p>
            <a:pPr algn="just">
              <a:spcAft>
                <a:spcPts val="0"/>
              </a:spcAft>
            </a:pPr>
            <a:r>
              <a:rPr lang="en-US" b="1" dirty="0">
                <a:solidFill>
                  <a:srgbClr val="000000"/>
                </a:solidFill>
                <a:latin typeface="Calibri" panose="020F0502020204030204" pitchFamily="34" charset="0"/>
                <a:ea typeface="SimSun" panose="02010600030101010101" pitchFamily="2" charset="-122"/>
                <a:cs typeface="Calibri" panose="020F0502020204030204" pitchFamily="34" charset="0"/>
              </a:rPr>
              <a:t> </a:t>
            </a:r>
            <a:r>
              <a:rPr lang="en-US" dirty="0">
                <a:latin typeface="Calibri" panose="020F0502020204030204" pitchFamily="34" charset="0"/>
                <a:ea typeface="SimSun" panose="02010600030101010101" pitchFamily="2" charset="-122"/>
                <a:cs typeface="Calibri" panose="020F0502020204030204" pitchFamily="34" charset="0"/>
              </a:rPr>
              <a:t>Approximately 1 hour and 35 minutes.</a:t>
            </a:r>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43</a:t>
            </a:fld>
            <a:endParaRPr lang="en-CH"/>
          </a:p>
        </p:txBody>
      </p:sp>
    </p:spTree>
    <p:extLst>
      <p:ext uri="{BB962C8B-B14F-4D97-AF65-F5344CB8AC3E}">
        <p14:creationId xmlns:p14="http://schemas.microsoft.com/office/powerpoint/2010/main" val="1209437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22413" y="811213"/>
            <a:ext cx="3736975" cy="2103437"/>
          </a:xfrm>
        </p:spPr>
      </p:sp>
      <p:sp>
        <p:nvSpPr>
          <p:cNvPr id="3" name="Notes Placeholder 2"/>
          <p:cNvSpPr>
            <a:spLocks noGrp="1"/>
          </p:cNvSpPr>
          <p:nvPr>
            <p:ph type="body" idx="1"/>
          </p:nvPr>
        </p:nvSpPr>
        <p:spPr>
          <a:xfrm>
            <a:off x="685800" y="3177540"/>
            <a:ext cx="5486400" cy="4823460"/>
          </a:xfrm>
        </p:spPr>
        <p:txBody>
          <a:bodyPr/>
          <a:lstStyle/>
          <a:p>
            <a:pPr>
              <a:lnSpc>
                <a:spcPct val="115000"/>
              </a:lnSpc>
              <a:spcAft>
                <a:spcPts val="1000"/>
              </a:spcAft>
            </a:pPr>
            <a:r>
              <a:rPr lang="en-GB" b="1" i="1" dirty="0">
                <a:latin typeface="Calibri" panose="020F0502020204030204" pitchFamily="34" charset="0"/>
                <a:ea typeface="SimSun" panose="02010600030101010101" pitchFamily="2" charset="-122"/>
                <a:cs typeface="Arial" panose="020B0604020202020204" pitchFamily="34" charset="0"/>
              </a:rPr>
              <a:t>Exercise 3.1: Feeling better (40 min.)</a:t>
            </a:r>
            <a:endParaRPr lang="en-CH" dirty="0">
              <a:latin typeface="Calibri" panose="020F0502020204030204" pitchFamily="34" charset="0"/>
              <a:ea typeface="SimSun" panose="02010600030101010101" pitchFamily="2" charset="-122"/>
              <a:cs typeface="Arial" panose="020B0604020202020204" pitchFamily="34" charset="0"/>
            </a:endParaRPr>
          </a:p>
          <a:p>
            <a:pPr marL="270510" marR="0" indent="-270510">
              <a:lnSpc>
                <a:spcPct val="115000"/>
              </a:lnSpc>
              <a:spcBef>
                <a:spcPts val="0"/>
              </a:spcBef>
              <a:spcAft>
                <a:spcPts val="600"/>
              </a:spcAft>
            </a:pPr>
            <a:r>
              <a:rPr lang="en-GB" dirty="0">
                <a:latin typeface="Calibri" panose="020F0502020204030204" pitchFamily="34" charset="0"/>
                <a:ea typeface="SimSun" panose="02010600030101010101" pitchFamily="2" charset="-122"/>
                <a:cs typeface="Arial" panose="020B0604020202020204" pitchFamily="34" charset="0"/>
              </a:rPr>
              <a:t> </a:t>
            </a:r>
            <a:r>
              <a:rPr lang="en-US" dirty="0">
                <a:solidFill>
                  <a:srgbClr val="4F81BD"/>
                </a:solidFill>
                <a:latin typeface="Calibri" panose="020F0502020204030204" pitchFamily="34" charset="0"/>
                <a:ea typeface="SimSun" panose="02010600030101010101" pitchFamily="2" charset="-122"/>
                <a:cs typeface="Arial" panose="020B0604020202020204" pitchFamily="34" charset="0"/>
              </a:rPr>
              <a:t>  </a:t>
            </a:r>
            <a:r>
              <a:rPr lang="en-GB" b="1" dirty="0">
                <a:latin typeface="Calibri" panose="020F0502020204030204" pitchFamily="34" charset="0"/>
                <a:ea typeface="SimSun" panose="02010600030101010101" pitchFamily="2" charset="-122"/>
                <a:cs typeface="Arial" panose="020B0604020202020204" pitchFamily="34" charset="0"/>
              </a:rPr>
              <a:t>Warning:</a:t>
            </a:r>
            <a:r>
              <a:rPr lang="en-GB" dirty="0">
                <a:latin typeface="Calibri" panose="020F0502020204030204" pitchFamily="34" charset="0"/>
                <a:ea typeface="SimSun" panose="02010600030101010101" pitchFamily="2" charset="-122"/>
                <a:cs typeface="Arial" panose="020B0604020202020204" pitchFamily="34" charset="0"/>
              </a:rPr>
              <a:t> This activity can provoke strong emotional responses from some people. </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dirty="0">
                <a:latin typeface="Calibri" panose="020F0502020204030204" pitchFamily="34" charset="0"/>
                <a:ea typeface="SimSun" panose="02010600030101010101" pitchFamily="2" charset="-122"/>
                <a:cs typeface="Arial" panose="020B0604020202020204" pitchFamily="34" charset="0"/>
              </a:rPr>
              <a:t>Facilitators should be mindful of this and, prior to this activity, should let participants know that they should feel free to voice their emotions, take a pause or step out of the training session until the end of the activity. The facilitator should also be mindful of any sign of distress shown by participants and should be prepared to provide support </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(please refer to the document </a:t>
            </a:r>
            <a:r>
              <a:rPr lang="en-GB" i="1" dirty="0">
                <a:solidFill>
                  <a:srgbClr val="4F81BD"/>
                </a:solidFill>
                <a:latin typeface="Calibri" panose="020F0502020204030204" pitchFamily="34" charset="0"/>
                <a:ea typeface="SimSun" panose="02010600030101010101" pitchFamily="2" charset="-122"/>
                <a:cs typeface="Arial" panose="020B0604020202020204" pitchFamily="34" charset="0"/>
              </a:rPr>
              <a:t>Guidance for facilitators </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for more information). </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This exercise is designed to encourage participants to think about the challenges and helpful factors involved in the recovery process.</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Start by asking participants the following:</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lgn="just">
              <a:lnSpc>
                <a:spcPct val="115000"/>
              </a:lnSpc>
              <a:spcBef>
                <a:spcPts val="0"/>
              </a:spcBef>
              <a:spcAft>
                <a:spcPts val="600"/>
              </a:spcAft>
              <a:buFont typeface="Symbol" panose="05050102010706020507" pitchFamily="18" charset="2"/>
              <a:buChar char=""/>
            </a:pPr>
            <a:r>
              <a:rPr lang="en-US" b="1" dirty="0">
                <a:latin typeface="Calibri" panose="020F0502020204030204" pitchFamily="34" charset="0"/>
                <a:ea typeface="Times New Roman" panose="02020603050405020304" pitchFamily="18" charset="0"/>
                <a:cs typeface="Times New Roman" panose="02020603050405020304" pitchFamily="18" charset="0"/>
              </a:rPr>
              <a:t>Think about a time when you had to recover from something – it can be now or in the past. </a:t>
            </a:r>
            <a:r>
              <a:rPr lang="en-US" dirty="0">
                <a:latin typeface="Calibri" panose="020F0502020204030204" pitchFamily="34" charset="0"/>
                <a:ea typeface="Times New Roman" panose="02020603050405020304" pitchFamily="18" charset="0"/>
                <a:cs typeface="Times New Roman" panose="02020603050405020304" pitchFamily="18" charset="0"/>
              </a:rPr>
              <a:t>For instance, it may be battling physical illness, losing someone you loved, being the victim of abuse, losing an important opportunity or job. It can be anything you can think of, not necessarily related to mental health. </a:t>
            </a:r>
            <a:endParaRPr lang="en-CH" dirty="0">
              <a:latin typeface="Calibri" panose="020F0502020204030204" pitchFamily="34" charset="0"/>
              <a:ea typeface="SimSun" panose="02010600030101010101" pitchFamily="2" charset="-122"/>
              <a:cs typeface="Arial" panose="020B0604020202020204" pitchFamily="34" charset="0"/>
            </a:endParaRPr>
          </a:p>
          <a:p>
            <a:pPr marL="400050" marR="0" indent="-171450" algn="just">
              <a:lnSpc>
                <a:spcPct val="115000"/>
              </a:lnSpc>
              <a:spcBef>
                <a:spcPts val="0"/>
              </a:spcBef>
              <a:spcAft>
                <a:spcPts val="600"/>
              </a:spcAft>
              <a:buFont typeface="Arial" panose="020B0604020202020204" pitchFamily="34" charset="0"/>
              <a:buChar char="•"/>
            </a:pPr>
            <a:r>
              <a:rPr lang="en-US" b="1" dirty="0">
                <a:latin typeface="Calibri" panose="020F0502020204030204" pitchFamily="34" charset="0"/>
                <a:ea typeface="Times New Roman" panose="02020603050405020304" pitchFamily="18" charset="0"/>
                <a:cs typeface="Times New Roman" panose="02020603050405020304" pitchFamily="18" charset="0"/>
              </a:rPr>
              <a:t>What emotional challenges did you have?</a:t>
            </a:r>
            <a:endParaRPr lang="en-CH" dirty="0">
              <a:latin typeface="Calibri" panose="020F0502020204030204" pitchFamily="34" charset="0"/>
              <a:ea typeface="SimSun" panose="02010600030101010101" pitchFamily="2" charset="-122"/>
              <a:cs typeface="Arial" panose="020B0604020202020204" pitchFamily="34" charset="0"/>
            </a:endParaRPr>
          </a:p>
          <a:p>
            <a:pPr marL="400050" marR="0" indent="-171450" algn="just">
              <a:lnSpc>
                <a:spcPct val="115000"/>
              </a:lnSpc>
              <a:spcBef>
                <a:spcPts val="0"/>
              </a:spcBef>
              <a:spcAft>
                <a:spcPts val="600"/>
              </a:spcAft>
              <a:buFont typeface="Arial" panose="020B0604020202020204" pitchFamily="34" charset="0"/>
              <a:buChar char="•"/>
            </a:pPr>
            <a:r>
              <a:rPr lang="en-US" b="1" dirty="0">
                <a:latin typeface="Calibri" panose="020F0502020204030204" pitchFamily="34" charset="0"/>
                <a:ea typeface="Times New Roman" panose="02020603050405020304" pitchFamily="18" charset="0"/>
                <a:cs typeface="Times New Roman" panose="02020603050405020304" pitchFamily="18" charset="0"/>
              </a:rPr>
              <a:t>How did you deal with these (either positively or negatively)?</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lgn="just">
              <a:lnSpc>
                <a:spcPct val="115000"/>
              </a:lnSpc>
              <a:spcBef>
                <a:spcPts val="0"/>
              </a:spcBef>
              <a:spcAft>
                <a:spcPts val="1000"/>
              </a:spcAft>
              <a:buFont typeface="Symbol" panose="05050102010706020507" pitchFamily="18" charset="2"/>
              <a:buChar char=""/>
            </a:pPr>
            <a:r>
              <a:rPr lang="en-US" b="1" dirty="0">
                <a:latin typeface="Calibri" panose="020F0502020204030204" pitchFamily="34" charset="0"/>
                <a:ea typeface="Times New Roman" panose="02020603050405020304" pitchFamily="18" charset="0"/>
                <a:cs typeface="Times New Roman" panose="02020603050405020304" pitchFamily="18" charset="0"/>
              </a:rPr>
              <a:t>What was difficult about recovering from the situation?</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44</a:t>
            </a:fld>
            <a:endParaRPr lang="en-CH"/>
          </a:p>
        </p:txBody>
      </p:sp>
      <p:pic>
        <p:nvPicPr>
          <p:cNvPr id="5" name="Picture 4" descr="C:\Users\baudelm\AppData\Local\Microsoft\Windows\Temporary Internet Files\Content.IE5\4MHX7CRP\Warning-sign-4504-large[1].png">
            <a:extLst>
              <a:ext uri="{FF2B5EF4-FFF2-40B4-BE49-F238E27FC236}">
                <a16:creationId xmlns:a16="http://schemas.microsoft.com/office/drawing/2014/main" id="{BC76411A-8600-425F-88F3-5437EAACC1FB}"/>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3405" y="3565723"/>
            <a:ext cx="224790" cy="224790"/>
          </a:xfrm>
          <a:prstGeom prst="rect">
            <a:avLst/>
          </a:prstGeom>
          <a:noFill/>
          <a:ln>
            <a:noFill/>
          </a:ln>
        </p:spPr>
      </p:pic>
    </p:spTree>
    <p:extLst>
      <p:ext uri="{BB962C8B-B14F-4D97-AF65-F5344CB8AC3E}">
        <p14:creationId xmlns:p14="http://schemas.microsoft.com/office/powerpoint/2010/main" val="24670554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After this discussion, ask participants the following questions:</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gn="just">
              <a:lnSpc>
                <a:spcPct val="115000"/>
              </a:lnSpc>
              <a:spcBef>
                <a:spcPts val="0"/>
              </a:spcBef>
              <a:spcAft>
                <a:spcPts val="1000"/>
              </a:spcAft>
              <a:buFont typeface="Symbol" panose="05050102010706020507" pitchFamily="18" charset="2"/>
              <a:buChar char=""/>
            </a:pPr>
            <a:r>
              <a:rPr lang="en-US" b="1" dirty="0">
                <a:latin typeface="Calibri" panose="020F0502020204030204" pitchFamily="34" charset="0"/>
                <a:ea typeface="Times New Roman" panose="02020603050405020304" pitchFamily="18" charset="0"/>
                <a:cs typeface="Times New Roman" panose="02020603050405020304" pitchFamily="18" charset="0"/>
              </a:rPr>
              <a:t>What helped you to get better / overcome this situation?</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Give participants 2–3 minutes to think about or write down their personal recovery experiences. It may be useful for them to think of their recovery as a journey. Ask for one or more volunteers to share their experience. The goal is to let the group think about what is involved in recovery in general. </a:t>
            </a:r>
          </a:p>
          <a:p>
            <a:pPr marL="0" marR="0" lvl="0" indent="0" algn="just" defTabSz="914400" rtl="0" eaLnBrk="1" fontAlgn="auto" latinLnBrk="0" hangingPunct="1">
              <a:lnSpc>
                <a:spcPct val="115000"/>
              </a:lnSpc>
              <a:spcBef>
                <a:spcPts val="0"/>
              </a:spcBef>
              <a:spcAft>
                <a:spcPts val="1000"/>
              </a:spcAft>
              <a:buClrTx/>
              <a:buSzTx/>
              <a:buFontTx/>
              <a:buNone/>
              <a:tabLst/>
              <a:defRP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Next, s</a:t>
            </a: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how the following table:</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45</a:t>
            </a:fld>
            <a:endParaRPr lang="en-CH"/>
          </a:p>
        </p:txBody>
      </p:sp>
    </p:spTree>
    <p:extLst>
      <p:ext uri="{BB962C8B-B14F-4D97-AF65-F5344CB8AC3E}">
        <p14:creationId xmlns:p14="http://schemas.microsoft.com/office/powerpoint/2010/main" val="39851961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82650" y="1143000"/>
            <a:ext cx="4878388" cy="2743200"/>
          </a:xfrm>
        </p:spPr>
      </p:sp>
      <p:sp>
        <p:nvSpPr>
          <p:cNvPr id="3" name="Notes Placeholder 2"/>
          <p:cNvSpPr>
            <a:spLocks noGrp="1"/>
          </p:cNvSpPr>
          <p:nvPr>
            <p:ph type="body" idx="1"/>
          </p:nvPr>
        </p:nvSpPr>
        <p:spPr>
          <a:xfrm>
            <a:off x="685800" y="4126230"/>
            <a:ext cx="5486400" cy="4240530"/>
          </a:xfrm>
        </p:spPr>
        <p:txBody>
          <a:bodyPr/>
          <a:lstStyle/>
          <a:p>
            <a:pPr>
              <a:lnSpc>
                <a:spcPct val="115000"/>
              </a:lnSpc>
              <a:spcAft>
                <a:spcPts val="600"/>
              </a:spcAft>
            </a:pPr>
            <a:r>
              <a:rPr lang="en-US" dirty="0">
                <a:latin typeface="Calibri" panose="020F0502020204030204" pitchFamily="34" charset="0"/>
                <a:ea typeface="Times New Roman" panose="02020603050405020304" pitchFamily="18" charset="0"/>
                <a:cs typeface="Times New Roman" panose="02020603050405020304" pitchFamily="18" charset="0"/>
              </a:rPr>
              <a:t>Research based in Scotland has found that important factors on the road to recovery include the following </a:t>
            </a:r>
            <a:r>
              <a:rPr lang="en-US" i="1" dirty="0">
                <a:latin typeface="Calibri" panose="020F0502020204030204" pitchFamily="34" charset="0"/>
                <a:ea typeface="Times New Roman" panose="02020603050405020304" pitchFamily="18" charset="0"/>
                <a:cs typeface="Times New Roman" panose="02020603050405020304" pitchFamily="18" charset="0"/>
              </a:rPr>
              <a:t>(</a:t>
            </a:r>
            <a:r>
              <a:rPr lang="en-US" i="1" dirty="0">
                <a:latin typeface="Calibri" panose="020F0502020204030204" pitchFamily="34" charset="0"/>
                <a:ea typeface="Times New Roman" panose="02020603050405020304" pitchFamily="18" charset="0"/>
                <a:cs typeface="Times New Roman" panose="02020603050405020304" pitchFamily="18" charset="0"/>
                <a:hlinkClick r:id="rId3" action="ppaction://hlinkfile" tooltip=", 2011 #70"/>
              </a:rPr>
              <a:t>13</a:t>
            </a:r>
            <a:r>
              <a:rPr lang="en-US" i="1" dirty="0">
                <a:latin typeface="Calibri" panose="020F0502020204030204" pitchFamily="34" charset="0"/>
                <a:ea typeface="Times New Roman" panose="02020603050405020304" pitchFamily="18" charset="0"/>
                <a:cs typeface="Times New Roman" panose="02020603050405020304" pitchFamily="18" charset="0"/>
              </a:rPr>
              <a:t>)</a:t>
            </a:r>
            <a:r>
              <a:rPr lang="en-US" dirty="0">
                <a:latin typeface="Calibri" panose="020F0502020204030204" pitchFamily="34" charset="0"/>
                <a:ea typeface="Times New Roman" panose="02020603050405020304" pitchFamily="18" charset="0"/>
                <a:cs typeface="Times New Roman" panose="02020603050405020304" pitchFamily="18" charset="0"/>
              </a:rPr>
              <a:t>:</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endPar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600"/>
              </a:spcAft>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Ask participants:</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How is this table similar to or different from the factors that were important in your own recovery process or journey?</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Participants are likely to be able to identify a number of common factors.</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46</a:t>
            </a:fld>
            <a:endParaRPr lang="en-CH"/>
          </a:p>
        </p:txBody>
      </p:sp>
    </p:spTree>
    <p:extLst>
      <p:ext uri="{BB962C8B-B14F-4D97-AF65-F5344CB8AC3E}">
        <p14:creationId xmlns:p14="http://schemas.microsoft.com/office/powerpoint/2010/main" val="288026353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Once participants have identified similarities, highlight the following:</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It is important to note that the recovery factors listed in this table do not apply only to people with psychosocial, intellectual or cognitive disabilities. Everyone is recovering or has recovered from something in their lives. Therefore, these recovery factors may apply to everyone.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However, recovery may be more difficult for some people than for others as people may recover from different things in vastly different contexts. People may also be at very different points in their recovery journey.</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47</a:t>
            </a:fld>
            <a:endParaRPr lang="en-CH"/>
          </a:p>
        </p:txBody>
      </p:sp>
    </p:spTree>
    <p:extLst>
      <p:ext uri="{BB962C8B-B14F-4D97-AF65-F5344CB8AC3E}">
        <p14:creationId xmlns:p14="http://schemas.microsoft.com/office/powerpoint/2010/main" val="10839117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18641" y="4400549"/>
            <a:ext cx="5753559" cy="4203623"/>
          </a:xfrm>
        </p:spPr>
        <p:txBody>
          <a:bodyPr/>
          <a:lstStyle/>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 purpose of this presentation is to introduce the recovery approach. Remind the participants that the recovery approach will be covered in more detail in a separate module on</a:t>
            </a:r>
            <a:r>
              <a:rPr lang="en-GB" dirty="0">
                <a:latin typeface="Calibri" panose="020F0502020204030204" pitchFamily="34" charset="0"/>
                <a:ea typeface="SimSun" panose="02010600030101010101" pitchFamily="2" charset="-122"/>
                <a:cs typeface="Arial" panose="020B0604020202020204" pitchFamily="34" charset="0"/>
              </a:rPr>
              <a:t> </a:t>
            </a:r>
            <a:r>
              <a:rPr lang="en-GB" i="1" dirty="0">
                <a:solidFill>
                  <a:srgbClr val="4F81BD"/>
                </a:solidFill>
                <a:latin typeface="Calibri" panose="020F0502020204030204" pitchFamily="34" charset="0"/>
                <a:ea typeface="SimSun" panose="02010600030101010101" pitchFamily="2" charset="-122"/>
                <a:cs typeface="Arial" panose="020B0604020202020204" pitchFamily="34" charset="0"/>
              </a:rPr>
              <a:t>Recovery practices for mental health and well-being</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US" b="1" dirty="0">
                <a:latin typeface="Calibri" panose="020F0502020204030204" pitchFamily="34" charset="0"/>
                <a:ea typeface="Times New Roman" panose="02020603050405020304" pitchFamily="18" charset="0"/>
                <a:cs typeface="Times New Roman" panose="02020603050405020304" pitchFamily="18" charset="0"/>
              </a:rPr>
              <a:t>The meaning of recovery</a:t>
            </a: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The meaning of recovery can be different for each person. For many people recovery is about regaining control of their identity and life, having hope for their life, and living a life that has meaning for them, whether that be through work, relationships, community engagement, spirituality or some or all of these.</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This understanding of recovery moves us away from the idea or goal of “being cured” or “being normal again”. </a:t>
            </a: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Instead, this concept of recovery focuses more in gaining new meaning and purpose in life,  being empowered and able to live a self-directed life, despite what one may have lived through and despite any emotional distress that may still be a part of one’s life.</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48</a:t>
            </a:fld>
            <a:endParaRPr lang="en-CH"/>
          </a:p>
        </p:txBody>
      </p:sp>
    </p:spTree>
    <p:extLst>
      <p:ext uri="{BB962C8B-B14F-4D97-AF65-F5344CB8AC3E}">
        <p14:creationId xmlns:p14="http://schemas.microsoft.com/office/powerpoint/2010/main" val="169548135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15000"/>
              </a:lnSpc>
              <a:spcAft>
                <a:spcPts val="1000"/>
              </a:spcAft>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At this point, you can show participants the following video:</a:t>
            </a:r>
            <a:endParaRPr lang="en-CH" dirty="0">
              <a:latin typeface="Calibri" panose="020F0502020204030204" pitchFamily="34" charset="0"/>
              <a:ea typeface="SimSun" panose="02010600030101010101" pitchFamily="2" charset="-122"/>
              <a:cs typeface="Arial" panose="020B0604020202020204" pitchFamily="34" charset="0"/>
            </a:endParaRPr>
          </a:p>
          <a:p>
            <a:pPr>
              <a:spcAft>
                <a:spcPts val="1000"/>
              </a:spcAft>
            </a:pPr>
            <a:r>
              <a:rPr lang="en-GB" dirty="0">
                <a:latin typeface="Calibri" panose="020F0502020204030204" pitchFamily="34" charset="0"/>
                <a:ea typeface="SimSun" panose="02010600030101010101" pitchFamily="2" charset="-122"/>
                <a:cs typeface="Arial" panose="020B0604020202020204" pitchFamily="34" charset="0"/>
              </a:rPr>
              <a:t>ASHA International (2015) Reshma </a:t>
            </a:r>
            <a:r>
              <a:rPr lang="en-GB" dirty="0" err="1">
                <a:latin typeface="Calibri" panose="020F0502020204030204" pitchFamily="34" charset="0"/>
                <a:ea typeface="SimSun" panose="02010600030101010101" pitchFamily="2" charset="-122"/>
                <a:cs typeface="Arial" panose="020B0604020202020204" pitchFamily="34" charset="0"/>
              </a:rPr>
              <a:t>Valliappan</a:t>
            </a:r>
            <a:r>
              <a:rPr lang="en-GB" dirty="0">
                <a:latin typeface="Calibri" panose="020F0502020204030204" pitchFamily="34" charset="0"/>
                <a:ea typeface="SimSun" panose="02010600030101010101" pitchFamily="2" charset="-122"/>
                <a:cs typeface="Arial" panose="020B0604020202020204" pitchFamily="34" charset="0"/>
              </a:rPr>
              <a:t>, India, You Can Recover Project (1:34 min.) https://</a:t>
            </a:r>
            <a:r>
              <a:rPr lang="en-GB" dirty="0" err="1">
                <a:latin typeface="Calibri" panose="020F0502020204030204" pitchFamily="34" charset="0"/>
                <a:ea typeface="SimSun" panose="02010600030101010101" pitchFamily="2" charset="-122"/>
                <a:cs typeface="Arial" panose="020B0604020202020204" pitchFamily="34" charset="0"/>
              </a:rPr>
              <a:t>youtu.be</a:t>
            </a:r>
            <a:r>
              <a:rPr lang="en-GB" dirty="0">
                <a:latin typeface="Calibri" panose="020F0502020204030204" pitchFamily="34" charset="0"/>
                <a:ea typeface="SimSun" panose="02010600030101010101" pitchFamily="2" charset="-122"/>
                <a:cs typeface="Arial" panose="020B0604020202020204" pitchFamily="34" charset="0"/>
              </a:rPr>
              <a:t>/E0YbpciUxRk (accessed 9 April 2019).</a:t>
            </a:r>
            <a:endParaRPr lang="en-CH" sz="105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dirty="0">
                <a:latin typeface="Calibri" panose="020F0502020204030204" pitchFamily="34" charset="0"/>
                <a:ea typeface="SimSun" panose="02010600030101010101" pitchFamily="2" charset="-122"/>
                <a:cs typeface="Arial" panose="020B0604020202020204" pitchFamily="34" charset="0"/>
              </a:rPr>
              <a:t>Reshma </a:t>
            </a:r>
            <a:r>
              <a:rPr lang="en-GB" dirty="0" err="1">
                <a:latin typeface="Calibri" panose="020F0502020204030204" pitchFamily="34" charset="0"/>
                <a:ea typeface="SimSun" panose="02010600030101010101" pitchFamily="2" charset="-122"/>
                <a:cs typeface="Arial" panose="020B0604020202020204" pitchFamily="34" charset="0"/>
              </a:rPr>
              <a:t>Valliappan</a:t>
            </a:r>
            <a:r>
              <a:rPr lang="en-GB" dirty="0">
                <a:latin typeface="Calibri" panose="020F0502020204030204" pitchFamily="34" charset="0"/>
                <a:ea typeface="SimSun" panose="02010600030101010101" pitchFamily="2" charset="-122"/>
                <a:cs typeface="Arial" panose="020B0604020202020204" pitchFamily="34" charset="0"/>
              </a:rPr>
              <a:t> tells her personal story of what recovery means for her life.</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49</a:t>
            </a:fld>
            <a:endParaRPr lang="en-CH"/>
          </a:p>
        </p:txBody>
      </p:sp>
    </p:spTree>
    <p:extLst>
      <p:ext uri="{BB962C8B-B14F-4D97-AF65-F5344CB8AC3E}">
        <p14:creationId xmlns:p14="http://schemas.microsoft.com/office/powerpoint/2010/main" val="24370842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69562"/>
            <a:ext cx="5447030" cy="4175189"/>
          </a:xfrm>
        </p:spPr>
        <p:txBody>
          <a:bodyPr/>
          <a:lstStyle/>
          <a:p>
            <a:pPr marL="171450" indent="-171450">
              <a:buFont typeface="Arial" panose="020B0604020202020204" pitchFamily="34" charset="0"/>
              <a:buChar char="•"/>
            </a:pPr>
            <a:r>
              <a:rPr lang="en-US" dirty="0"/>
              <a:t>We use the terms “people who are using” or “who have previously used” mental health and related services to refer to people who do not necessarily identify as having a disability but who have a variety of experiences applicable to this training.</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In addition, the use of the term “mental health and social services” in these modules refers to a wide range of services currently being provided by countries including, for example, community mental health </a:t>
            </a:r>
            <a:r>
              <a:rPr lang="en-US" dirty="0" err="1"/>
              <a:t>centres</a:t>
            </a:r>
            <a:r>
              <a:rPr lang="en-US" dirty="0"/>
              <a:t>, primary care clinics, outpatient services, psychiatric hospitals, psychiatric wards in general hospitals, rehabilitation </a:t>
            </a:r>
            <a:r>
              <a:rPr lang="en-US" dirty="0" err="1"/>
              <a:t>centres</a:t>
            </a:r>
            <a:r>
              <a:rPr lang="en-US" dirty="0"/>
              <a:t>, traditional healers, day care </a:t>
            </a:r>
            <a:r>
              <a:rPr lang="en-US" dirty="0" err="1"/>
              <a:t>centres</a:t>
            </a:r>
            <a:r>
              <a:rPr lang="en-US" dirty="0"/>
              <a:t>, homes for older people, and other “group” homes, as well as home-based services and services and supports offering alternatives to traditional mental health or social services, provided by a wide range of health and social care providers within public, private and nongovernmental sectors.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terminology adopted in this document has been selected for the sake of inclusiveness. </a:t>
            </a:r>
          </a:p>
          <a:p>
            <a:pPr marL="628650" lvl="1" indent="-171450">
              <a:buFont typeface="Arial" panose="020B0604020202020204" pitchFamily="34" charset="0"/>
              <a:buChar char="•"/>
            </a:pPr>
            <a:r>
              <a:rPr lang="en-US" dirty="0"/>
              <a:t>It is an individual choice to self-identify with certain expressions or concepts, but human rights still apply to everyone, everywhere. </a:t>
            </a:r>
          </a:p>
          <a:p>
            <a:pPr marL="628650" lvl="1" indent="-171450">
              <a:buFont typeface="Arial" panose="020B0604020202020204" pitchFamily="34" charset="0"/>
              <a:buChar char="•"/>
            </a:pPr>
            <a:r>
              <a:rPr lang="en-US" dirty="0"/>
              <a:t>Above all, a diagnosis or disability should never define a person. </a:t>
            </a:r>
          </a:p>
          <a:p>
            <a:pPr marL="628650" lvl="1" indent="-171450">
              <a:buFont typeface="Arial" panose="020B0604020202020204" pitchFamily="34" charset="0"/>
              <a:buChar char="•"/>
            </a:pPr>
            <a:r>
              <a:rPr lang="en-US" dirty="0"/>
              <a:t>We are all individuals, with a unique social context, personality, autonomy, dreams, goals and aspirations and relationships with others.</a:t>
            </a:r>
          </a:p>
          <a:p>
            <a:endParaRPr lang="en-CH" dirty="0"/>
          </a:p>
        </p:txBody>
      </p:sp>
      <p:sp>
        <p:nvSpPr>
          <p:cNvPr id="4" name="Slide Number Placeholder 3"/>
          <p:cNvSpPr>
            <a:spLocks noGrp="1"/>
          </p:cNvSpPr>
          <p:nvPr>
            <p:ph type="sldNum" sz="quarter" idx="5"/>
          </p:nvPr>
        </p:nvSpPr>
        <p:spPr/>
        <p:txBody>
          <a:bodyPr/>
          <a:lstStyle/>
          <a:p>
            <a:fld id="{D3B5638E-FD35-4CD2-A9D5-ECDD5368462D}" type="slidenum">
              <a:rPr lang="en-CH" smtClean="0"/>
              <a:t>5</a:t>
            </a:fld>
            <a:endParaRPr lang="en-CH"/>
          </a:p>
        </p:txBody>
      </p:sp>
    </p:spTree>
    <p:extLst>
      <p:ext uri="{BB962C8B-B14F-4D97-AF65-F5344CB8AC3E}">
        <p14:creationId xmlns:p14="http://schemas.microsoft.com/office/powerpoint/2010/main" val="131886472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Everyone experiences challenges on the road to recovery.</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Although recovery is </a:t>
            </a:r>
            <a:r>
              <a:rPr lang="en-US" b="1" u="sng" dirty="0">
                <a:latin typeface="Calibri" panose="020F0502020204030204" pitchFamily="34" charset="0"/>
                <a:ea typeface="Times New Roman" panose="02020603050405020304" pitchFamily="18" charset="0"/>
                <a:cs typeface="Times New Roman" panose="02020603050405020304" pitchFamily="18" charset="0"/>
              </a:rPr>
              <a:t>unique and personal</a:t>
            </a:r>
            <a:r>
              <a:rPr lang="en-US" dirty="0">
                <a:latin typeface="Calibri" panose="020F0502020204030204" pitchFamily="34" charset="0"/>
                <a:ea typeface="Times New Roman" panose="02020603050405020304" pitchFamily="18" charset="0"/>
                <a:cs typeface="Times New Roman" panose="02020603050405020304" pitchFamily="18" charset="0"/>
              </a:rPr>
              <a:t>, many elements are influenced by relationships and interactions between people as well as by the social and political environment – including poverty, exclusion and other human rights violations.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Often, these elements create barriers to recovery.</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50</a:t>
            </a:fld>
            <a:endParaRPr lang="en-CH"/>
          </a:p>
        </p:txBody>
      </p:sp>
    </p:spTree>
    <p:extLst>
      <p:ext uri="{BB962C8B-B14F-4D97-AF65-F5344CB8AC3E}">
        <p14:creationId xmlns:p14="http://schemas.microsoft.com/office/powerpoint/2010/main" val="14208107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US" b="1" dirty="0">
                <a:latin typeface="Calibri" panose="020F0502020204030204" pitchFamily="34" charset="0"/>
                <a:ea typeface="Times New Roman" panose="02020603050405020304" pitchFamily="18" charset="0"/>
                <a:cs typeface="Times New Roman" panose="02020603050405020304" pitchFamily="18" charset="0"/>
              </a:rPr>
              <a:t>Barriers to recovery</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At this point of the presentation, ask participants:</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US" b="1" dirty="0">
                <a:latin typeface="Calibri" panose="020F0502020204030204" pitchFamily="34" charset="0"/>
                <a:ea typeface="Times New Roman" panose="02020603050405020304" pitchFamily="18" charset="0"/>
                <a:cs typeface="Times New Roman" panose="02020603050405020304" pitchFamily="18" charset="0"/>
              </a:rPr>
              <a:t>What may hinder recovery for people with psychosocial, intellectual or cognitive disabilities? </a:t>
            </a:r>
            <a:endParaRPr lang="en-CH" dirty="0">
              <a:latin typeface="Calibri" panose="020F0502020204030204" pitchFamily="34" charset="0"/>
              <a:ea typeface="SimSun" panose="02010600030101010101" pitchFamily="2" charset="-122"/>
              <a:cs typeface="Arial" panose="020B0604020202020204" pitchFamily="34" charset="0"/>
            </a:endParaRPr>
          </a:p>
          <a:p>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Ask the group to brainstorm ideas and write them on the flipchart. </a:t>
            </a:r>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51</a:t>
            </a:fld>
            <a:endParaRPr lang="en-CH"/>
          </a:p>
        </p:txBody>
      </p:sp>
    </p:spTree>
    <p:extLst>
      <p:ext uri="{BB962C8B-B14F-4D97-AF65-F5344CB8AC3E}">
        <p14:creationId xmlns:p14="http://schemas.microsoft.com/office/powerpoint/2010/main" val="233047859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5425" y="733425"/>
            <a:ext cx="3867150" cy="2174875"/>
          </a:xfrm>
        </p:spPr>
      </p:sp>
      <p:sp>
        <p:nvSpPr>
          <p:cNvPr id="3" name="Notes Placeholder 2"/>
          <p:cNvSpPr>
            <a:spLocks noGrp="1"/>
          </p:cNvSpPr>
          <p:nvPr>
            <p:ph type="body" idx="1"/>
          </p:nvPr>
        </p:nvSpPr>
        <p:spPr>
          <a:xfrm>
            <a:off x="768091" y="3454977"/>
            <a:ext cx="5321817" cy="4683184"/>
          </a:xfrm>
        </p:spPr>
        <p:txBody>
          <a:bodyPr numCol="1"/>
          <a:lstStyle/>
          <a:p>
            <a:pPr>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After the discussion, show participants the following list as a point of comparison with the answers they provided.</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US" b="1" dirty="0">
                <a:latin typeface="Calibri" panose="020F0502020204030204" pitchFamily="34" charset="0"/>
                <a:ea typeface="Times New Roman" panose="02020603050405020304" pitchFamily="18" charset="0"/>
                <a:cs typeface="Times New Roman" panose="02020603050405020304" pitchFamily="18" charset="0"/>
              </a:rPr>
              <a:t>Barriers to recovery may include:</a:t>
            </a:r>
            <a:endParaRPr lang="en-CH" b="1"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Lack of a sense of identity, self-respect, hope.</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Mistreatment, neglect, abuse or trauma.</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Poverty.</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Lack of educational, income-generating, social and other opportunities.</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Being excluded from family, friends, social/support networks and one’s community.</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Feelings of isolation and lack of support.</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Experiencing stigma and discrimination.</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Staff </a:t>
            </a:r>
            <a:r>
              <a:rPr lang="en-GB" dirty="0">
                <a:latin typeface="Calibri" panose="020F0502020204030204" pitchFamily="34" charset="0"/>
                <a:ea typeface="Times New Roman" panose="02020603050405020304" pitchFamily="18" charset="0"/>
                <a:cs typeface="Times New Roman" panose="02020603050405020304" pitchFamily="18" charset="0"/>
              </a:rPr>
              <a:t>or</a:t>
            </a:r>
            <a:r>
              <a:rPr lang="en-US" dirty="0">
                <a:latin typeface="Calibri" panose="020F0502020204030204" pitchFamily="34" charset="0"/>
                <a:ea typeface="Times New Roman" panose="02020603050405020304" pitchFamily="18" charset="0"/>
                <a:cs typeface="Times New Roman" panose="02020603050405020304" pitchFamily="18" charset="0"/>
              </a:rPr>
              <a:t> families’ lack of belief in people’s ability to get better and claim and reclaim their lives.</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Not knowing or being informed of one’s rights.</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Not being allowed or trusted to make decisions for yourself any longer.</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Feeling that one’s opinion is not respected by others (mental health and other practitioners, families, others).</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Others defining what they see as recovery or success (e.g. others around us having low expectations or excessively high expectations about our recovery).</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Lack of available/accessible/affordable/acceptable mental health and social services and/or alternatives.</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endParaRPr lang="en-US" dirty="0">
              <a:latin typeface="Calibri" panose="020F0502020204030204" pitchFamily="34" charset="0"/>
              <a:ea typeface="Times New Roman" panose="02020603050405020304" pitchFamily="18" charset="0"/>
              <a:cs typeface="Times New Roman" panose="02020603050405020304" pitchFamily="18" charset="0"/>
            </a:endParaRPr>
          </a:p>
          <a:p>
            <a:pPr marL="228600" marR="0" lvl="0" indent="-228600">
              <a:spcBef>
                <a:spcPts val="0"/>
              </a:spcBef>
              <a:spcAft>
                <a:spcPts val="0"/>
              </a:spcAft>
              <a:buFont typeface="Symbol" panose="05050102010706020507" pitchFamily="18" charset="2"/>
              <a:buChar char=""/>
            </a:pPr>
            <a:endParaRPr lang="en-US" dirty="0">
              <a:latin typeface="Calibri" panose="020F0502020204030204" pitchFamily="34" charset="0"/>
              <a:ea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F4F7DB96-B4E3-48F2-8E35-A4648E993116}" type="slidenum">
              <a:rPr lang="en-CH" smtClean="0"/>
              <a:t>52</a:t>
            </a:fld>
            <a:endParaRPr lang="en-CH"/>
          </a:p>
        </p:txBody>
      </p:sp>
    </p:spTree>
    <p:extLst>
      <p:ext uri="{BB962C8B-B14F-4D97-AF65-F5344CB8AC3E}">
        <p14:creationId xmlns:p14="http://schemas.microsoft.com/office/powerpoint/2010/main" val="338293675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5425" y="585788"/>
            <a:ext cx="3867150" cy="2174875"/>
          </a:xfrm>
        </p:spPr>
      </p:sp>
      <p:sp>
        <p:nvSpPr>
          <p:cNvPr id="3" name="Notes Placeholder 2"/>
          <p:cNvSpPr>
            <a:spLocks noGrp="1"/>
          </p:cNvSpPr>
          <p:nvPr>
            <p:ph type="body" idx="1"/>
          </p:nvPr>
        </p:nvSpPr>
        <p:spPr>
          <a:xfrm>
            <a:off x="242371" y="3257550"/>
            <a:ext cx="6400800" cy="5743231"/>
          </a:xfrm>
        </p:spPr>
        <p:txBody>
          <a:bodyPr numCol="1"/>
          <a:lstStyle/>
          <a:p>
            <a:pPr>
              <a:lnSpc>
                <a:spcPct val="115000"/>
              </a:lnSpc>
              <a:spcAft>
                <a:spcPts val="600"/>
              </a:spcAft>
            </a:pPr>
            <a:r>
              <a:rPr lang="en-US" b="1" dirty="0">
                <a:latin typeface="Calibri" panose="020F0502020204030204" pitchFamily="34" charset="0"/>
                <a:ea typeface="Times New Roman" panose="02020603050405020304" pitchFamily="18" charset="0"/>
                <a:cs typeface="Times New Roman" panose="02020603050405020304" pitchFamily="18" charset="0"/>
              </a:rPr>
              <a:t>Barriers to recovery (</a:t>
            </a:r>
            <a:r>
              <a:rPr lang="en-US" b="1" dirty="0" err="1">
                <a:latin typeface="Calibri" panose="020F0502020204030204" pitchFamily="34" charset="0"/>
                <a:ea typeface="Times New Roman" panose="02020603050405020304" pitchFamily="18" charset="0"/>
                <a:cs typeface="Times New Roman" panose="02020603050405020304" pitchFamily="18" charset="0"/>
              </a:rPr>
              <a:t>con’t</a:t>
            </a:r>
            <a:r>
              <a:rPr lang="en-US" b="1" dirty="0">
                <a:latin typeface="Calibri" panose="020F0502020204030204" pitchFamily="34" charset="0"/>
                <a:ea typeface="Times New Roman" panose="02020603050405020304" pitchFamily="18" charset="0"/>
                <a:cs typeface="Times New Roman" panose="02020603050405020304" pitchFamily="18" charset="0"/>
              </a:rPr>
              <a:t>) </a:t>
            </a:r>
            <a:endParaRPr lang="en-US" dirty="0">
              <a:latin typeface="Calibri" panose="020F0502020204030204" pitchFamily="34" charset="0"/>
              <a:ea typeface="Times New Roman" panose="02020603050405020304" pitchFamily="18" charset="0"/>
              <a:cs typeface="Times New Roman" panose="02020603050405020304" pitchFamily="18" charset="0"/>
            </a:endParaRPr>
          </a:p>
          <a:p>
            <a:pPr marL="228600" marR="0" lvl="0" indent="-228600">
              <a:spcBef>
                <a:spcPts val="0"/>
              </a:spcBef>
              <a:spcAft>
                <a:spcPts val="0"/>
              </a:spcAft>
              <a:buFont typeface="Symbol" panose="05050102010706020507" pitchFamily="18" charset="2"/>
              <a:buChar char=""/>
            </a:pPr>
            <a:endParaRPr lang="en-US" dirty="0">
              <a:latin typeface="Calibri" panose="020F0502020204030204" pitchFamily="34" charset="0"/>
              <a:ea typeface="Times New Roman" panose="02020603050405020304" pitchFamily="18" charset="0"/>
              <a:cs typeface="Times New Roman" panose="02020603050405020304" pitchFamily="18" charset="0"/>
            </a:endParaRPr>
          </a:p>
          <a:p>
            <a:pPr marL="228600" marR="0" lvl="0" indent="-228600">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Being denied, or facing barriers to, treatment or recovery approaches they believe could be helpful, such as counselling or psychotherapy.</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Lack of access to information, treatment and support options, psychosocial alternatives to medication.</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Pathologizing normal grieving processes which can lead to unnecessary and harmful treatment. This also leads people to think they are “not normal”, interferes with normal healing processes and discourages people from feeling emotions because they are seen as “symptoms of a disorder”.</a:t>
            </a:r>
            <a:r>
              <a:rPr lang="en-US" dirty="0">
                <a:latin typeface="Calibri" panose="020F0502020204030204" pitchFamily="34" charset="0"/>
                <a:ea typeface="SimSun" panose="02010600030101010101" pitchFamily="2" charset="-122"/>
                <a:cs typeface="Arial" panose="020B0604020202020204" pitchFamily="34" charset="0"/>
              </a:rPr>
              <a:t> </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Negative effects of medication.</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Negative attitudes from mental health and other practitioners.</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Loss of trust in the mental health system and the people working in the service.</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Overprotection by family opposing discharge from the service.</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Being told that you have a lifelong illness that you won’t recover from.</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spcBef>
                <a:spcPts val="0"/>
              </a:spcBef>
              <a:spcAft>
                <a:spcPts val="100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Lack of contact with other people who have gone through similar experiences or who have been through a recovery process.</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53</a:t>
            </a:fld>
            <a:endParaRPr lang="en-CH"/>
          </a:p>
        </p:txBody>
      </p:sp>
    </p:spTree>
    <p:extLst>
      <p:ext uri="{BB962C8B-B14F-4D97-AF65-F5344CB8AC3E}">
        <p14:creationId xmlns:p14="http://schemas.microsoft.com/office/powerpoint/2010/main" val="102871966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Many of these problems can be addressed through good communication and by building a trusting relationship between those </a:t>
            </a:r>
            <a:r>
              <a:rPr lang="en-GB" dirty="0">
                <a:latin typeface="Calibri" panose="020F0502020204030204" pitchFamily="34" charset="0"/>
                <a:ea typeface="SimSun" panose="02010600030101010101" pitchFamily="2" charset="-122"/>
                <a:cs typeface="Arial" panose="020B0604020202020204" pitchFamily="34" charset="0"/>
              </a:rPr>
              <a:t>people going through recovery and their </a:t>
            </a:r>
            <a:r>
              <a:rPr lang="en-US" dirty="0">
                <a:latin typeface="Calibri" panose="020F0502020204030204" pitchFamily="34" charset="0"/>
                <a:ea typeface="Times New Roman" panose="02020603050405020304" pitchFamily="18" charset="0"/>
                <a:cs typeface="Times New Roman" panose="02020603050405020304" pitchFamily="18" charset="0"/>
              </a:rPr>
              <a:t>families, peers, other supporters and mental health and other practitioners. </a:t>
            </a:r>
          </a:p>
          <a:p>
            <a:pPr marL="628650" lvl="1"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Building a trusting relationship requires a personal connection which cannot be forced. </a:t>
            </a:r>
          </a:p>
          <a:p>
            <a:pPr marL="628650" lvl="1"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When this does not seem possible, efforts should not be stopped, but it is advisable to seek other persons who may be able to connect to the patient more easily. </a:t>
            </a:r>
          </a:p>
          <a:p>
            <a:pPr marL="628650" lvl="1"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Efforts should always be made to ensure good communication, understanding and respect for the will and preference of the person who is going through recovery.</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54</a:t>
            </a:fld>
            <a:endParaRPr lang="en-CH"/>
          </a:p>
        </p:txBody>
      </p:sp>
    </p:spTree>
    <p:extLst>
      <p:ext uri="{BB962C8B-B14F-4D97-AF65-F5344CB8AC3E}">
        <p14:creationId xmlns:p14="http://schemas.microsoft.com/office/powerpoint/2010/main" val="4800646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57238" y="446088"/>
            <a:ext cx="5343525" cy="3006725"/>
          </a:xfrm>
        </p:spPr>
      </p:sp>
      <p:sp>
        <p:nvSpPr>
          <p:cNvPr id="3" name="Notes Placeholder 2"/>
          <p:cNvSpPr>
            <a:spLocks noGrp="1"/>
          </p:cNvSpPr>
          <p:nvPr>
            <p:ph type="body" idx="1"/>
          </p:nvPr>
        </p:nvSpPr>
        <p:spPr>
          <a:xfrm>
            <a:off x="484673" y="3595203"/>
            <a:ext cx="5888653" cy="5308954"/>
          </a:xfrm>
        </p:spPr>
        <p:txBody>
          <a:bodyPr/>
          <a:lstStyle/>
          <a:p>
            <a:pPr>
              <a:lnSpc>
                <a:spcPct val="115000"/>
              </a:lnSpc>
              <a:spcAft>
                <a:spcPts val="1000"/>
              </a:spcAft>
            </a:pPr>
            <a:r>
              <a:rPr lang="en-US" b="1" dirty="0">
                <a:latin typeface="Calibri" panose="020F0502020204030204" pitchFamily="34" charset="0"/>
                <a:ea typeface="Times New Roman" panose="02020603050405020304" pitchFamily="18" charset="0"/>
                <a:cs typeface="Times New Roman" panose="02020603050405020304" pitchFamily="18" charset="0"/>
              </a:rPr>
              <a:t>The recovery approach in mental health</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In this approach, recovery is understood to be about helping people regain or stay in control of their lives, and having meaning and purpose in life. </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In the recovery approach, recovery may or may not involve treating or managing symptoms. </a:t>
            </a:r>
            <a:endParaRPr lang="en-CH"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US" b="1" dirty="0">
                <a:latin typeface="Calibri" panose="020F0502020204030204" pitchFamily="34" charset="0"/>
                <a:ea typeface="SimSun" panose="02010600030101010101" pitchFamily="2" charset="-122"/>
                <a:cs typeface="Arial" panose="020B0604020202020204" pitchFamily="34" charset="0"/>
              </a:rPr>
              <a:t>Recovery is different for everyone</a:t>
            </a:r>
            <a:r>
              <a:rPr lang="en-US" dirty="0">
                <a:latin typeface="Calibri" panose="020F0502020204030204" pitchFamily="34" charset="0"/>
                <a:ea typeface="SimSun" panose="02010600030101010101" pitchFamily="2" charset="-122"/>
                <a:cs typeface="Arial" panose="020B0604020202020204" pitchFamily="34" charset="0"/>
              </a:rPr>
              <a:t>. It</a:t>
            </a:r>
            <a:r>
              <a:rPr lang="en-US" dirty="0">
                <a:latin typeface="Calibri" panose="020F0502020204030204" pitchFamily="34" charset="0"/>
                <a:ea typeface="Times New Roman" panose="02020603050405020304" pitchFamily="18" charset="0"/>
                <a:cs typeface="Times New Roman" panose="02020603050405020304" pitchFamily="18" charset="0"/>
              </a:rPr>
              <a:t> is a deeply personal process; its significance and what it constitutes will vary from person to person.</a:t>
            </a:r>
            <a:endParaRPr lang="en-CH" dirty="0">
              <a:latin typeface="Calibri" panose="020F0502020204030204" pitchFamily="34" charset="0"/>
              <a:ea typeface="SimSun" panose="02010600030101010101" pitchFamily="2" charset="-122"/>
              <a:cs typeface="Arial" panose="020B0604020202020204" pitchFamily="34" charset="0"/>
            </a:endParaRPr>
          </a:p>
          <a:p>
            <a:pPr marL="0" marR="0" lvl="0" indent="0">
              <a:lnSpc>
                <a:spcPct val="115000"/>
              </a:lnSpc>
              <a:spcBef>
                <a:spcPts val="0"/>
              </a:spcBef>
              <a:spcAft>
                <a:spcPts val="0"/>
              </a:spcAft>
              <a:buFont typeface="Symbol" panose="05050102010706020507" pitchFamily="18" charset="2"/>
              <a:buNone/>
            </a:pPr>
            <a:endParaRPr lang="en-GB" dirty="0">
              <a:latin typeface="Calibri" panose="020F0502020204030204" pitchFamily="34" charset="0"/>
              <a:ea typeface="SimSun" panose="02010600030101010101" pitchFamily="2" charset="-122"/>
              <a:cs typeface="Arial" panose="020B0604020202020204" pitchFamily="34" charset="0"/>
            </a:endParaRPr>
          </a:p>
          <a:p>
            <a:pPr marL="228600" marR="0" lvl="0" indent="-228600">
              <a:lnSpc>
                <a:spcPct val="115000"/>
              </a:lnSpc>
              <a:spcBef>
                <a:spcPts val="0"/>
              </a:spcBef>
              <a:spcAft>
                <a:spcPts val="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For some people: </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nSpc>
                <a:spcPct val="115000"/>
              </a:lnSpc>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Recovery is an ongoing journey.</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nSpc>
                <a:spcPct val="115000"/>
              </a:lnSpc>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It may mean developing or strengthening relationships.</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nSpc>
                <a:spcPct val="115000"/>
              </a:lnSpc>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It may involve (re)gaining independence, finding a job or going back into education. </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nSpc>
                <a:spcPct val="115000"/>
              </a:lnSpc>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Recovery might mean participating more actively in community life and activities. </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nSpc>
                <a:spcPct val="115000"/>
              </a:lnSpc>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Recovery might also mean an absence of what are considered as symptoms (but not always).</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nSpc>
                <a:spcPct val="115000"/>
              </a:lnSpc>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It involves redefining what people’s experience means to them (e.g. identifying themselves as trauma survivors).</a:t>
            </a:r>
            <a:endParaRPr lang="en-CH" dirty="0">
              <a:latin typeface="Calibri" panose="020F0502020204030204" pitchFamily="34" charset="0"/>
              <a:ea typeface="SimSun" panose="02010600030101010101" pitchFamily="2" charset="-122"/>
              <a:cs typeface="Arial" panose="020B0604020202020204" pitchFamily="34" charset="0"/>
            </a:endParaRPr>
          </a:p>
          <a:p>
            <a:pPr marL="685800" lvl="1" indent="-228600">
              <a:lnSpc>
                <a:spcPct val="115000"/>
              </a:lnSpc>
              <a:spcAft>
                <a:spcPts val="1000"/>
              </a:spcAft>
              <a:buFont typeface="Symbol" panose="05050102010706020507" pitchFamily="18" charset="2"/>
              <a:buChar char=""/>
            </a:pPr>
            <a:r>
              <a:rPr lang="en-GB" dirty="0">
                <a:latin typeface="Calibri" panose="020F0502020204030204" pitchFamily="34" charset="0"/>
                <a:ea typeface="SimSun" panose="02010600030101010101" pitchFamily="2" charset="-122"/>
                <a:cs typeface="Arial" panose="020B0604020202020204" pitchFamily="34" charset="0"/>
              </a:rPr>
              <a:t>It involves creating safe places to acknowledge trauma and explore ways of healing.</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55</a:t>
            </a:fld>
            <a:endParaRPr lang="en-CH"/>
          </a:p>
        </p:txBody>
      </p:sp>
    </p:spTree>
    <p:extLst>
      <p:ext uri="{BB962C8B-B14F-4D97-AF65-F5344CB8AC3E}">
        <p14:creationId xmlns:p14="http://schemas.microsoft.com/office/powerpoint/2010/main" val="3053954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Recovery is based on </a:t>
            </a:r>
            <a:r>
              <a:rPr lang="en-US" u="sng" dirty="0">
                <a:latin typeface="Calibri" panose="020F0502020204030204" pitchFamily="34" charset="0"/>
                <a:ea typeface="Times New Roman" panose="02020603050405020304" pitchFamily="18" charset="0"/>
                <a:cs typeface="Times New Roman" panose="02020603050405020304" pitchFamily="18" charset="0"/>
              </a:rPr>
              <a:t>hope and optimism for the future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Hope is a core principle of recovery that mental health and other practitioners, family members and other supporters should promote.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Although different people may define hope differently, the essence of hope in recovery is the affirmation that it is possible to live a meaningful life in the presence or absence of “symptoms”.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Central to the concept of recovery is a belief that one’s situation or circumstances can change and/or that one will be able to manage and overcome the situation. This can be fostered by hope-inspiring relationships. </a:t>
            </a:r>
            <a:endParaRPr lang="en-US"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In the recovery approach, symptoms, illness or disability do not mark the end of dreams, aspirations and possibilities. Therefore, dreams and aspirations need to be encouraged and valued.</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56</a:t>
            </a:fld>
            <a:endParaRPr lang="en-CH"/>
          </a:p>
        </p:txBody>
      </p:sp>
    </p:spTree>
    <p:extLst>
      <p:ext uri="{BB962C8B-B14F-4D97-AF65-F5344CB8AC3E}">
        <p14:creationId xmlns:p14="http://schemas.microsoft.com/office/powerpoint/2010/main" val="36854816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32038" y="119063"/>
            <a:ext cx="1766887" cy="993775"/>
          </a:xfrm>
        </p:spPr>
      </p:sp>
      <p:sp>
        <p:nvSpPr>
          <p:cNvPr id="3" name="Notes Placeholder 2"/>
          <p:cNvSpPr>
            <a:spLocks noGrp="1"/>
          </p:cNvSpPr>
          <p:nvPr>
            <p:ph type="body" idx="1"/>
          </p:nvPr>
        </p:nvSpPr>
        <p:spPr>
          <a:xfrm>
            <a:off x="176270" y="1112838"/>
            <a:ext cx="6400799" cy="7755740"/>
          </a:xfrm>
        </p:spPr>
        <p:txBody>
          <a:bodyPr/>
          <a:lstStyle/>
          <a:p>
            <a:pPr marR="0" lvl="0">
              <a:lnSpc>
                <a:spcPct val="115000"/>
              </a:lnSpc>
              <a:spcBef>
                <a:spcPts val="0"/>
              </a:spcBef>
              <a:spcAft>
                <a:spcPts val="600"/>
              </a:spcAft>
            </a:pPr>
            <a:r>
              <a:rPr lang="en-US" b="1" u="sng" dirty="0">
                <a:latin typeface="Calibri" panose="020F0502020204030204" pitchFamily="34" charset="0"/>
                <a:ea typeface="Times New Roman" panose="02020603050405020304" pitchFamily="18" charset="0"/>
                <a:cs typeface="Times New Roman" panose="02020603050405020304" pitchFamily="18" charset="0"/>
              </a:rPr>
              <a:t>Connectedness</a:t>
            </a:r>
            <a:r>
              <a:rPr lang="en-US" b="1" dirty="0">
                <a:latin typeface="Calibri" panose="020F0502020204030204" pitchFamily="34" charset="0"/>
                <a:ea typeface="Times New Roman" panose="02020603050405020304" pitchFamily="18" charset="0"/>
                <a:cs typeface="Times New Roman" panose="02020603050405020304" pitchFamily="18" charset="0"/>
              </a:rPr>
              <a:t> is key to recovery</a:t>
            </a:r>
            <a:endParaRPr lang="en-CH" b="1" dirty="0">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People need to be included in their community on an equal basis with all other people.</a:t>
            </a:r>
            <a:endParaRPr lang="en-CH" dirty="0">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spcAft>
                <a:spcPts val="100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Recovery may involve reconnecting with family and friends or developing new meaningful relationships. It may also involve connecting with peer support groups or other groups in the community.</a:t>
            </a:r>
            <a:endParaRPr lang="en-US" b="1" u="sng" dirty="0">
              <a:solidFill>
                <a:prstClr val="black"/>
              </a:solidFill>
              <a:latin typeface="Calibri" panose="020F0502020204030204" pitchFamily="34" charset="0"/>
              <a:ea typeface="Times New Roman" panose="02020603050405020304" pitchFamily="18" charset="0"/>
              <a:cs typeface="Times New Roman" panose="02020603050405020304" pitchFamily="18" charset="0"/>
            </a:endParaRPr>
          </a:p>
          <a:p>
            <a:pPr lvl="0">
              <a:lnSpc>
                <a:spcPct val="115000"/>
              </a:lnSpc>
            </a:pPr>
            <a:r>
              <a:rPr lang="en-US" b="1" u="sng" dirty="0">
                <a:solidFill>
                  <a:prstClr val="black"/>
                </a:solidFill>
                <a:latin typeface="Calibri" panose="020F0502020204030204" pitchFamily="34" charset="0"/>
                <a:ea typeface="Times New Roman" panose="02020603050405020304" pitchFamily="18" charset="0"/>
                <a:cs typeface="Times New Roman" panose="02020603050405020304" pitchFamily="18" charset="0"/>
              </a:rPr>
              <a:t>Meaning and purpose</a:t>
            </a:r>
            <a:r>
              <a:rPr lang="en-US" b="1" dirty="0">
                <a:solidFill>
                  <a:prstClr val="black"/>
                </a:solidFill>
                <a:latin typeface="Calibri" panose="020F0502020204030204" pitchFamily="34" charset="0"/>
                <a:ea typeface="Times New Roman" panose="02020603050405020304" pitchFamily="18" charset="0"/>
                <a:cs typeface="Times New Roman" panose="02020603050405020304" pitchFamily="18" charset="0"/>
              </a:rPr>
              <a:t> are important aspects of recovery</a:t>
            </a:r>
            <a:endParaRPr lang="en-CH" b="1"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buFont typeface="Symbol" panose="05050102010706020507" pitchFamily="18" charset="2"/>
              <a:buChar char=""/>
            </a:pPr>
            <a:r>
              <a:rPr lang="en-US" dirty="0">
                <a:solidFill>
                  <a:prstClr val="black"/>
                </a:solidFill>
                <a:latin typeface="Calibri" panose="020F0502020204030204" pitchFamily="34" charset="0"/>
                <a:ea typeface="Times New Roman" panose="02020603050405020304" pitchFamily="18" charset="0"/>
                <a:cs typeface="Times New Roman" panose="02020603050405020304" pitchFamily="18" charset="0"/>
              </a:rPr>
              <a:t>Recovery supports people in rebuilding their lives and gaining or regaining meaning and purpose according to their own choices and preferences.</a:t>
            </a:r>
            <a:endParaRPr lang="en-CH"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spcAft>
                <a:spcPts val="1000"/>
              </a:spcAft>
              <a:buFont typeface="Symbol" panose="05050102010706020507" pitchFamily="18" charset="2"/>
              <a:buChar char=""/>
            </a:pPr>
            <a:r>
              <a:rPr lang="en-US" dirty="0">
                <a:solidFill>
                  <a:prstClr val="black"/>
                </a:solidFill>
                <a:latin typeface="Calibri" panose="020F0502020204030204" pitchFamily="34" charset="0"/>
                <a:ea typeface="Times New Roman" panose="02020603050405020304" pitchFamily="18" charset="0"/>
                <a:cs typeface="Times New Roman" panose="02020603050405020304" pitchFamily="18" charset="0"/>
              </a:rPr>
              <a:t>Recovery is also about empowering people to achieve their dreams and goals in life.</a:t>
            </a:r>
            <a:endParaRPr lang="en-CH"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lvl="0">
              <a:lnSpc>
                <a:spcPct val="115000"/>
              </a:lnSpc>
            </a:pPr>
            <a:r>
              <a:rPr lang="en-US" b="1" dirty="0">
                <a:solidFill>
                  <a:prstClr val="black"/>
                </a:solidFill>
                <a:latin typeface="Calibri" panose="020F0502020204030204" pitchFamily="34" charset="0"/>
                <a:ea typeface="Times New Roman" panose="02020603050405020304" pitchFamily="18" charset="0"/>
                <a:cs typeface="Times New Roman" panose="02020603050405020304" pitchFamily="18" charset="0"/>
              </a:rPr>
              <a:t>Recovery also means exploring your </a:t>
            </a:r>
            <a:r>
              <a:rPr lang="en-US" b="1" u="sng" dirty="0">
                <a:solidFill>
                  <a:prstClr val="black"/>
                </a:solidFill>
                <a:latin typeface="Calibri" panose="020F0502020204030204" pitchFamily="34" charset="0"/>
                <a:ea typeface="Times New Roman" panose="02020603050405020304" pitchFamily="18" charset="0"/>
                <a:cs typeface="Times New Roman" panose="02020603050405020304" pitchFamily="18" charset="0"/>
              </a:rPr>
              <a:t>identity</a:t>
            </a:r>
            <a:endParaRPr lang="en-CH" b="1"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buFont typeface="Symbol" panose="05050102010706020507" pitchFamily="18" charset="2"/>
              <a:buChar char=""/>
            </a:pPr>
            <a:r>
              <a:rPr lang="en-US" dirty="0">
                <a:solidFill>
                  <a:prstClr val="black"/>
                </a:solidFill>
                <a:latin typeface="Calibri" panose="020F0502020204030204" pitchFamily="34" charset="0"/>
                <a:ea typeface="Times New Roman" panose="02020603050405020304" pitchFamily="18" charset="0"/>
                <a:cs typeface="Times New Roman" panose="02020603050405020304" pitchFamily="18" charset="0"/>
              </a:rPr>
              <a:t>The recovery approach can help people to accept who they are or strengthen their sense of self and self-worth, as well as help them to overcome self-stigma that can put one’s sense of identity at risk.</a:t>
            </a:r>
            <a:endParaRPr lang="en-CH" dirty="0">
              <a:solidFill>
                <a:prstClr val="black"/>
              </a:solidFill>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spcAft>
                <a:spcPts val="1000"/>
              </a:spcAft>
              <a:buFont typeface="Symbol" panose="05050102010706020507" pitchFamily="18" charset="2"/>
              <a:buChar char=""/>
              <a:tabLst>
                <a:tab pos="697230" algn="l"/>
              </a:tabLst>
            </a:pPr>
            <a:r>
              <a:rPr lang="en-US" dirty="0">
                <a:solidFill>
                  <a:prstClr val="black"/>
                </a:solidFill>
                <a:latin typeface="Calibri" panose="020F0502020204030204" pitchFamily="34" charset="0"/>
                <a:ea typeface="Times New Roman" panose="02020603050405020304" pitchFamily="18" charset="0"/>
                <a:cs typeface="Times New Roman" panose="02020603050405020304" pitchFamily="18" charset="0"/>
              </a:rPr>
              <a:t>Recovery is based on respect for people and their unique identities and self-determination, as people themselves are the experts on their own lives.</a:t>
            </a:r>
          </a:p>
          <a:p>
            <a:pPr marR="0" lvl="0">
              <a:lnSpc>
                <a:spcPct val="115000"/>
              </a:lnSpc>
              <a:spcBef>
                <a:spcPts val="0"/>
              </a:spcBef>
              <a:spcAft>
                <a:spcPts val="0"/>
              </a:spcAft>
            </a:pPr>
            <a:r>
              <a:rPr lang="en-US" b="1" dirty="0">
                <a:latin typeface="Calibri" panose="020F0502020204030204" pitchFamily="34" charset="0"/>
                <a:ea typeface="Times New Roman" panose="02020603050405020304" pitchFamily="18" charset="0"/>
                <a:cs typeface="Times New Roman" panose="02020603050405020304" pitchFamily="18" charset="0"/>
              </a:rPr>
              <a:t>Recovery supports </a:t>
            </a:r>
            <a:r>
              <a:rPr lang="en-US" b="1" u="sng" dirty="0">
                <a:latin typeface="Calibri" panose="020F0502020204030204" pitchFamily="34" charset="0"/>
                <a:ea typeface="Times New Roman" panose="02020603050405020304" pitchFamily="18" charset="0"/>
                <a:cs typeface="Times New Roman" panose="02020603050405020304" pitchFamily="18" charset="0"/>
              </a:rPr>
              <a:t>empowerment</a:t>
            </a:r>
            <a:endParaRPr lang="en-CH" b="1" dirty="0">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Recovery promotes a positive outlook that empowers people and enables them to regain control.</a:t>
            </a:r>
            <a:endParaRPr lang="en-CH" dirty="0">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spcAft>
                <a:spcPts val="100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Having control and choice is central to a person’s recovery and is intrinsically tied to </a:t>
            </a:r>
            <a:r>
              <a:rPr lang="en-GB" dirty="0">
                <a:latin typeface="Calibri" panose="020F0502020204030204" pitchFamily="34" charset="0"/>
                <a:ea typeface="Times New Roman" panose="02020603050405020304" pitchFamily="18" charset="0"/>
                <a:cs typeface="Times New Roman" panose="02020603050405020304" pitchFamily="18" charset="0"/>
              </a:rPr>
              <a:t>legal capacity.</a:t>
            </a:r>
          </a:p>
          <a:p>
            <a:pPr marR="0" lvl="0">
              <a:lnSpc>
                <a:spcPct val="115000"/>
              </a:lnSpc>
              <a:spcBef>
                <a:spcPts val="0"/>
              </a:spcBef>
              <a:spcAft>
                <a:spcPts val="0"/>
              </a:spcAft>
            </a:pPr>
            <a:r>
              <a:rPr lang="en-US" b="1" dirty="0">
                <a:latin typeface="Calibri" panose="020F0502020204030204" pitchFamily="34" charset="0"/>
                <a:ea typeface="Times New Roman" panose="02020603050405020304" pitchFamily="18" charset="0"/>
                <a:cs typeface="Times New Roman" panose="02020603050405020304" pitchFamily="18" charset="0"/>
              </a:rPr>
              <a:t>Recovery involves </a:t>
            </a:r>
            <a:r>
              <a:rPr lang="en-US" b="1" u="sng" dirty="0">
                <a:latin typeface="Calibri" panose="020F0502020204030204" pitchFamily="34" charset="0"/>
                <a:ea typeface="Times New Roman" panose="02020603050405020304" pitchFamily="18" charset="0"/>
                <a:cs typeface="Times New Roman" panose="02020603050405020304" pitchFamily="18" charset="0"/>
              </a:rPr>
              <a:t>taking risks </a:t>
            </a:r>
            <a:endParaRPr lang="en-CH" b="1" dirty="0">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Risk-taking can be an important part of embarking on one’s recovery journey. </a:t>
            </a:r>
            <a:endParaRPr lang="en-CH" dirty="0">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It is natural to take risks in life and either </a:t>
            </a:r>
            <a:r>
              <a:rPr lang="en-GB" dirty="0">
                <a:latin typeface="Calibri" panose="020F0502020204030204" pitchFamily="34" charset="0"/>
                <a:ea typeface="Times New Roman" panose="02020603050405020304" pitchFamily="18" charset="0"/>
                <a:cs typeface="Times New Roman" panose="02020603050405020304" pitchFamily="18" charset="0"/>
              </a:rPr>
              <a:t>succeed or fail as a result. This is a learning process that is essential for living. Without taking risks we cannot progress or build a life for ourselves, and this can lead to stagnation.</a:t>
            </a:r>
            <a:endParaRPr lang="en-CH" dirty="0">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It requires courage and creativity to support positive risk-taking to help people move forward and achieve goals.  </a:t>
            </a:r>
            <a:endParaRPr lang="en-CH" dirty="0">
              <a:latin typeface="Calibri" panose="020F0502020204030204" pitchFamily="34" charset="0"/>
              <a:ea typeface="SimSun" panose="02010600030101010101" pitchFamily="2" charset="-122"/>
              <a:cs typeface="Arial" panose="020B0604020202020204" pitchFamily="34" charset="0"/>
            </a:endParaRPr>
          </a:p>
          <a:p>
            <a:pPr marR="0" lvl="0">
              <a:lnSpc>
                <a:spcPct val="115000"/>
              </a:lnSpc>
              <a:spcBef>
                <a:spcPts val="0"/>
              </a:spcBef>
              <a:spcAft>
                <a:spcPts val="0"/>
              </a:spcAft>
            </a:pPr>
            <a:r>
              <a:rPr lang="en-US" b="1" dirty="0">
                <a:latin typeface="Calibri" panose="020F0502020204030204" pitchFamily="34" charset="0"/>
                <a:ea typeface="Times New Roman" panose="02020603050405020304" pitchFamily="18" charset="0"/>
                <a:cs typeface="Times New Roman" panose="02020603050405020304" pitchFamily="18" charset="0"/>
              </a:rPr>
              <a:t>Recovery is </a:t>
            </a:r>
            <a:r>
              <a:rPr lang="en-US" b="1" u="sng" dirty="0">
                <a:latin typeface="Calibri" panose="020F0502020204030204" pitchFamily="34" charset="0"/>
                <a:ea typeface="Times New Roman" panose="02020603050405020304" pitchFamily="18" charset="0"/>
                <a:cs typeface="Times New Roman" panose="02020603050405020304" pitchFamily="18" charset="0"/>
              </a:rPr>
              <a:t>holistic</a:t>
            </a:r>
            <a:endParaRPr lang="en-CH" b="1" dirty="0">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Recovery in action is not just treating or managing symptoms. Recovery is an approach that looks at the whole person, extending to include social, emotional, physical and other aspects of life. </a:t>
            </a:r>
            <a:endParaRPr lang="en-CH" dirty="0">
              <a:latin typeface="Calibri" panose="020F0502020204030204" pitchFamily="34" charset="0"/>
              <a:ea typeface="SimSun" panose="02010600030101010101" pitchFamily="2" charset="-122"/>
              <a:cs typeface="Arial" panose="020B0604020202020204" pitchFamily="34" charset="0"/>
            </a:endParaRPr>
          </a:p>
          <a:p>
            <a:pPr marL="285750" indent="-285750">
              <a:lnSpc>
                <a:spcPct val="115000"/>
              </a:lnSpc>
              <a:spcAft>
                <a:spcPts val="100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This may involve addressing social adversities (e.g. poverty, unemployment, discrimination) that have a negative impact on people’s mental health.</a:t>
            </a:r>
            <a:endParaRPr lang="en-CH" dirty="0">
              <a:latin typeface="Calibri" panose="020F0502020204030204" pitchFamily="34" charset="0"/>
              <a:ea typeface="SimSun" panose="02010600030101010101" pitchFamily="2" charset="-122"/>
              <a:cs typeface="Arial" panose="020B0604020202020204" pitchFamily="34" charset="0"/>
            </a:endParaRPr>
          </a:p>
          <a:p>
            <a:pPr marL="742950" marR="0" lvl="1" indent="-285750">
              <a:lnSpc>
                <a:spcPct val="115000"/>
              </a:lnSpc>
              <a:spcBef>
                <a:spcPts val="0"/>
              </a:spcBef>
              <a:spcAft>
                <a:spcPts val="1000"/>
              </a:spcAft>
              <a:buFont typeface="Symbol" panose="05050102010706020507" pitchFamily="18" charset="2"/>
              <a:buChar char=""/>
            </a:pPr>
            <a:endParaRPr lang="en-CH" dirty="0">
              <a:latin typeface="Calibri" panose="020F0502020204030204" pitchFamily="34" charset="0"/>
              <a:ea typeface="SimSun" panose="02010600030101010101" pitchFamily="2" charset="-122"/>
              <a:cs typeface="Arial" panose="020B0604020202020204" pitchFamily="34" charset="0"/>
            </a:endParaRPr>
          </a:p>
          <a:p>
            <a:pPr marL="285750" marR="0" lvl="1" indent="-285750">
              <a:lnSpc>
                <a:spcPct val="115000"/>
              </a:lnSpc>
              <a:spcBef>
                <a:spcPts val="0"/>
              </a:spcBef>
              <a:spcAft>
                <a:spcPts val="1000"/>
              </a:spcAft>
              <a:buFont typeface="Symbol" panose="05050102010706020507" pitchFamily="18" charset="2"/>
              <a:buChar char=""/>
            </a:pP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57</a:t>
            </a:fld>
            <a:endParaRPr lang="en-CH"/>
          </a:p>
        </p:txBody>
      </p:sp>
    </p:spTree>
    <p:extLst>
      <p:ext uri="{BB962C8B-B14F-4D97-AF65-F5344CB8AC3E}">
        <p14:creationId xmlns:p14="http://schemas.microsoft.com/office/powerpoint/2010/main" val="42199422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5486400" cy="3086100"/>
          </a:xfrm>
        </p:spPr>
      </p:sp>
      <p:sp>
        <p:nvSpPr>
          <p:cNvPr id="3" name="Notes Placeholder 2"/>
          <p:cNvSpPr>
            <a:spLocks noGrp="1"/>
          </p:cNvSpPr>
          <p:nvPr>
            <p:ph type="body" idx="1"/>
          </p:nvPr>
        </p:nvSpPr>
        <p:spPr>
          <a:xfrm>
            <a:off x="685800" y="3724769"/>
            <a:ext cx="5486400" cy="4960443"/>
          </a:xfrm>
        </p:spPr>
        <p:txBody>
          <a:bodyPr/>
          <a:lstStyle/>
          <a:p>
            <a:pPr marL="171450" marR="0" lvl="0" indent="-171450">
              <a:lnSpc>
                <a:spcPct val="115000"/>
              </a:lnSpc>
              <a:spcBef>
                <a:spcPts val="0"/>
              </a:spcBef>
              <a:spcAft>
                <a:spcPts val="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Recovery involves </a:t>
            </a:r>
            <a:r>
              <a:rPr lang="en-US" u="sng" dirty="0">
                <a:latin typeface="Calibri" panose="020F0502020204030204" pitchFamily="34" charset="0"/>
                <a:ea typeface="Times New Roman" panose="02020603050405020304" pitchFamily="18" charset="0"/>
                <a:cs typeface="Times New Roman" panose="02020603050405020304" pitchFamily="18" charset="0"/>
              </a:rPr>
              <a:t>healing from trauma</a:t>
            </a:r>
            <a:r>
              <a:rPr lang="en-US" dirty="0">
                <a:latin typeface="Calibri" panose="020F0502020204030204" pitchFamily="34" charset="0"/>
                <a:ea typeface="Times New Roman" panose="02020603050405020304" pitchFamily="18" charset="0"/>
                <a:cs typeface="Times New Roman" panose="02020603050405020304" pitchFamily="18" charset="0"/>
              </a:rPr>
              <a:t> </a:t>
            </a:r>
            <a:r>
              <a:rPr lang="en-US" i="1" dirty="0">
                <a:latin typeface="Calibri" panose="020F0502020204030204" pitchFamily="34" charset="0"/>
                <a:ea typeface="Times New Roman" panose="02020603050405020304" pitchFamily="18" charset="0"/>
                <a:cs typeface="Times New Roman" panose="02020603050405020304" pitchFamily="18" charset="0"/>
              </a:rPr>
              <a:t>(</a:t>
            </a:r>
            <a:r>
              <a:rPr lang="en-US" i="1" dirty="0">
                <a:latin typeface="Calibri" panose="020F0502020204030204" pitchFamily="34" charset="0"/>
                <a:ea typeface="Times New Roman" panose="02020603050405020304" pitchFamily="18" charset="0"/>
                <a:cs typeface="Times New Roman" panose="02020603050405020304" pitchFamily="18" charset="0"/>
                <a:hlinkClick r:id="rId3" action="ppaction://hlinkfile" tooltip="Sweeney A, 2016 #396"/>
              </a:rPr>
              <a:t>16</a:t>
            </a:r>
            <a:r>
              <a:rPr lang="en-US" i="1" dirty="0">
                <a:latin typeface="Calibri" panose="020F0502020204030204" pitchFamily="34" charset="0"/>
                <a:ea typeface="Times New Roman" panose="02020603050405020304" pitchFamily="18" charset="0"/>
                <a:cs typeface="Times New Roman" panose="02020603050405020304" pitchFamily="18" charset="0"/>
              </a:rPr>
              <a:t>)</a:t>
            </a:r>
          </a:p>
          <a:p>
            <a:pPr marL="171450" marR="0" lvl="0" indent="-171450">
              <a:lnSpc>
                <a:spcPct val="115000"/>
              </a:lnSpc>
              <a:spcBef>
                <a:spcPts val="0"/>
              </a:spcBef>
              <a:spcAft>
                <a:spcPts val="0"/>
              </a:spcAft>
              <a:buFont typeface="Arial" panose="020B0604020202020204" pitchFamily="34" charset="0"/>
              <a:buChar char="•"/>
            </a:pPr>
            <a:endParaRPr lang="en-US" i="1" dirty="0">
              <a:latin typeface="Calibri" panose="020F0502020204030204" pitchFamily="34" charset="0"/>
              <a:ea typeface="Times New Roman" panose="02020603050405020304" pitchFamily="18" charset="0"/>
              <a:cs typeface="Times New Roman" panose="02020603050405020304" pitchFamily="18" charset="0"/>
            </a:endParaRPr>
          </a:p>
          <a:p>
            <a:pPr marL="171450" marR="0" lvl="0" indent="-171450">
              <a:lnSpc>
                <a:spcPct val="115000"/>
              </a:lnSpc>
              <a:spcBef>
                <a:spcPts val="0"/>
              </a:spcBef>
              <a:spcAft>
                <a:spcPts val="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Trauma-informed services recognize that many people have experienced trauma in their lives (e.g. childhood trauma, trauma due to abuses in service settings, etc.) and this experience negatively affects their mental well-being and quality of life. </a:t>
            </a:r>
          </a:p>
          <a:p>
            <a:pPr marL="171450" marR="0" lvl="0" indent="-171450">
              <a:lnSpc>
                <a:spcPct val="115000"/>
              </a:lnSpc>
              <a:spcBef>
                <a:spcPts val="0"/>
              </a:spcBef>
              <a:spcAft>
                <a:spcPts val="0"/>
              </a:spcAft>
              <a:buFont typeface="Arial" panose="020B0604020202020204" pitchFamily="34" charset="0"/>
              <a:buChar char="•"/>
            </a:pPr>
            <a:endParaRPr lang="en-US" dirty="0">
              <a:latin typeface="Calibri" panose="020F0502020204030204" pitchFamily="34" charset="0"/>
              <a:ea typeface="Times New Roman" panose="02020603050405020304" pitchFamily="18" charset="0"/>
              <a:cs typeface="Times New Roman" panose="02020603050405020304" pitchFamily="18" charset="0"/>
            </a:endParaRPr>
          </a:p>
          <a:p>
            <a:pPr marL="171450" marR="0" lvl="0" indent="-171450">
              <a:lnSpc>
                <a:spcPct val="115000"/>
              </a:lnSpc>
              <a:spcBef>
                <a:spcPts val="0"/>
              </a:spcBef>
              <a:spcAft>
                <a:spcPts val="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Services should provide care in a way that is sensitive to this issue and avoid traumatizing or re-traumatizing people. </a:t>
            </a:r>
          </a:p>
          <a:p>
            <a:pPr marR="0" lvl="0">
              <a:lnSpc>
                <a:spcPct val="115000"/>
              </a:lnSpc>
              <a:spcBef>
                <a:spcPts val="0"/>
              </a:spcBef>
              <a:spcAft>
                <a:spcPts val="0"/>
              </a:spcAft>
            </a:pPr>
            <a:endParaRPr lang="en-US" dirty="0">
              <a:latin typeface="Calibri" panose="020F0502020204030204" pitchFamily="34" charset="0"/>
              <a:ea typeface="Times New Roman" panose="02020603050405020304" pitchFamily="18" charset="0"/>
              <a:cs typeface="Times New Roman" panose="02020603050405020304" pitchFamily="18" charset="0"/>
            </a:endParaRPr>
          </a:p>
          <a:p>
            <a:pPr marL="171450" marR="0" lvl="0" indent="-171450">
              <a:lnSpc>
                <a:spcPct val="115000"/>
              </a:lnSpc>
              <a:spcBef>
                <a:spcPts val="0"/>
              </a:spcBef>
              <a:spcAft>
                <a:spcPts val="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This means that services must refrain from practices of violence or coercion, such as seclusion, restraints and forced treatment, which are inherently traumatizing, hinder recovery and lead to re-traumatization. </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58</a:t>
            </a:fld>
            <a:endParaRPr lang="en-CH"/>
          </a:p>
        </p:txBody>
      </p:sp>
    </p:spTree>
    <p:extLst>
      <p:ext uri="{BB962C8B-B14F-4D97-AF65-F5344CB8AC3E}">
        <p14:creationId xmlns:p14="http://schemas.microsoft.com/office/powerpoint/2010/main" val="138210498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Recovery means </a:t>
            </a:r>
            <a:r>
              <a:rPr lang="en-US" u="sng" dirty="0">
                <a:latin typeface="Calibri" panose="020F0502020204030204" pitchFamily="34" charset="0"/>
                <a:ea typeface="Times New Roman" panose="02020603050405020304" pitchFamily="18" charset="0"/>
                <a:cs typeface="Times New Roman" panose="02020603050405020304" pitchFamily="18" charset="0"/>
              </a:rPr>
              <a:t>being seen as a</a:t>
            </a:r>
            <a:r>
              <a:rPr lang="en-US" b="1" u="sng" dirty="0">
                <a:latin typeface="Calibri" panose="020F0502020204030204" pitchFamily="34" charset="0"/>
                <a:ea typeface="Times New Roman" panose="02020603050405020304" pitchFamily="18" charset="0"/>
                <a:cs typeface="Times New Roman" panose="02020603050405020304" pitchFamily="18" charset="0"/>
              </a:rPr>
              <a:t> </a:t>
            </a:r>
            <a:r>
              <a:rPr lang="en-US" u="sng" dirty="0">
                <a:latin typeface="Calibri" panose="020F0502020204030204" pitchFamily="34" charset="0"/>
                <a:ea typeface="Times New Roman" panose="02020603050405020304" pitchFamily="18" charset="0"/>
                <a:cs typeface="Times New Roman" panose="02020603050405020304" pitchFamily="18" charset="0"/>
              </a:rPr>
              <a:t>person and not just as a condition/disability</a:t>
            </a:r>
            <a:endParaRPr lang="en-CH" dirty="0">
              <a:latin typeface="Calibri" panose="020F0502020204030204" pitchFamily="34" charset="0"/>
              <a:ea typeface="SimSun" panose="02010600030101010101" pitchFamily="2" charset="-122"/>
              <a:cs typeface="Arial" panose="020B0604020202020204" pitchFamily="34" charset="0"/>
            </a:endParaRPr>
          </a:p>
          <a:p>
            <a:pPr marL="742950" marR="0" lvl="1" indent="-28575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Recovery is about being seen as a whole person, focusing on one’s abilities and strengths and using support when needed to achieve one’s goals and aspirations in life. What some people may see as a deficit may in fact be an important strength for the person concerned. </a:t>
            </a:r>
            <a:endParaRPr lang="en-CH" dirty="0">
              <a:latin typeface="Calibri" panose="020F0502020204030204" pitchFamily="34" charset="0"/>
              <a:ea typeface="SimSun" panose="02010600030101010101" pitchFamily="2" charset="-122"/>
              <a:cs typeface="Arial" panose="020B0604020202020204" pitchFamily="34" charset="0"/>
            </a:endParaRPr>
          </a:p>
          <a:p>
            <a:pPr marL="914400" marR="0">
              <a:lnSpc>
                <a:spcPct val="115000"/>
              </a:lnSpc>
              <a:spcBef>
                <a:spcPts val="0"/>
              </a:spcBef>
              <a:spcAft>
                <a:spcPts val="0"/>
              </a:spcAft>
            </a:pPr>
            <a:r>
              <a:rPr lang="en-US" dirty="0">
                <a:latin typeface="Calibri" panose="020F0502020204030204" pitchFamily="34" charset="0"/>
                <a:ea typeface="Times New Roman" panose="02020603050405020304" pitchFamily="18" charset="0"/>
                <a:cs typeface="Times New Roman" panose="02020603050405020304" pitchFamily="18" charset="0"/>
              </a:rPr>
              <a:t>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endParaRPr lang="en-US" dirty="0">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Recovery and human rights are strongly linked</a:t>
            </a:r>
            <a:endParaRPr lang="en-CH" dirty="0">
              <a:latin typeface="Calibri" panose="020F0502020204030204" pitchFamily="34" charset="0"/>
              <a:ea typeface="SimSun" panose="02010600030101010101" pitchFamily="2" charset="-122"/>
              <a:cs typeface="Arial" panose="020B0604020202020204" pitchFamily="34" charset="0"/>
            </a:endParaRPr>
          </a:p>
          <a:p>
            <a:pPr marL="742950" marR="0" lvl="1" indent="-285750">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The recovery approach respects people’s choices and supports them in living fulfilling lives.</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59</a:t>
            </a:fld>
            <a:endParaRPr lang="en-CH"/>
          </a:p>
        </p:txBody>
      </p:sp>
    </p:spTree>
    <p:extLst>
      <p:ext uri="{BB962C8B-B14F-4D97-AF65-F5344CB8AC3E}">
        <p14:creationId xmlns:p14="http://schemas.microsoft.com/office/powerpoint/2010/main" val="29859878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60045" marR="0" indent="-360045">
              <a:lnSpc>
                <a:spcPct val="115000"/>
              </a:lnSpc>
              <a:spcBef>
                <a:spcPts val="0"/>
              </a:spcBef>
              <a:spcAft>
                <a:spcPts val="0"/>
              </a:spcAft>
            </a:pPr>
            <a:r>
              <a:rPr lang="en-GB" dirty="0">
                <a:solidFill>
                  <a:schemeClr val="accent1"/>
                </a:solidFill>
                <a:latin typeface="Calibri" panose="020F0502020204030204" pitchFamily="34" charset="0"/>
                <a:ea typeface="SimSun" panose="02010600030101010101" pitchFamily="2" charset="-122"/>
                <a:cs typeface="Arial" panose="020B0604020202020204" pitchFamily="34" charset="0"/>
              </a:rPr>
              <a:t>Learning objectives </a:t>
            </a:r>
            <a:endParaRPr lang="en-CH" dirty="0">
              <a:solidFill>
                <a:schemeClr val="accent1"/>
              </a:solidFill>
              <a:latin typeface="Calibri" panose="020F0502020204030204" pitchFamily="34" charset="0"/>
              <a:ea typeface="SimSun" panose="02010600030101010101" pitchFamily="2" charset="-122"/>
              <a:cs typeface="Arial" panose="020B0604020202020204" pitchFamily="34" charset="0"/>
            </a:endParaRPr>
          </a:p>
          <a:p>
            <a:pPr marL="360045" marR="0" indent="-360045">
              <a:lnSpc>
                <a:spcPct val="115000"/>
              </a:lnSpc>
              <a:spcBef>
                <a:spcPts val="0"/>
              </a:spcBef>
              <a:spcAft>
                <a:spcPts val="0"/>
              </a:spcAft>
            </a:pPr>
            <a:r>
              <a:rPr lang="en-GB" b="1" dirty="0">
                <a:solidFill>
                  <a:srgbClr val="4F81BD"/>
                </a:solidFill>
                <a:latin typeface="Calibri" panose="020F0502020204030204" pitchFamily="34" charset="0"/>
                <a:ea typeface="SimSun" panose="02010600030101010101" pitchFamily="2" charset="-122"/>
                <a:cs typeface="Arial" panose="020B0604020202020204" pitchFamily="34" charset="0"/>
              </a:rPr>
              <a:t> </a:t>
            </a:r>
            <a:endParaRPr lang="en-CH" dirty="0">
              <a:latin typeface="Calibri" panose="020F0502020204030204" pitchFamily="34" charset="0"/>
              <a:ea typeface="SimSun" panose="02010600030101010101" pitchFamily="2" charset="-122"/>
              <a:cs typeface="Arial" panose="020B0604020202020204" pitchFamily="34" charset="0"/>
            </a:endParaRPr>
          </a:p>
          <a:p>
            <a:pPr marL="360045" marR="0" indent="-360045">
              <a:lnSpc>
                <a:spcPct val="115000"/>
              </a:lnSpc>
              <a:spcBef>
                <a:spcPts val="0"/>
              </a:spcBef>
              <a:spcAft>
                <a:spcPts val="0"/>
              </a:spcAft>
            </a:pPr>
            <a:r>
              <a:rPr lang="en-GB" dirty="0">
                <a:latin typeface="Calibri" panose="020F0502020204030204" pitchFamily="34" charset="0"/>
                <a:ea typeface="MS Mincho" panose="02020609040205080304" pitchFamily="49" charset="-128"/>
                <a:cs typeface="Calibri" panose="020F0502020204030204" pitchFamily="34" charset="0"/>
              </a:rPr>
              <a:t>At the end of the training, participants will be able to:</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spcBef>
                <a:spcPts val="0"/>
              </a:spcBef>
              <a:spcAft>
                <a:spcPts val="0"/>
              </a:spcAft>
              <a:buFont typeface="Symbol" panose="05050102010706020507" pitchFamily="18" charset="2"/>
              <a:buChar char=""/>
            </a:pPr>
            <a:r>
              <a:rPr lang="en-GB" dirty="0">
                <a:cs typeface="Calibri" panose="020F0502020204030204" pitchFamily="34" charset="0"/>
              </a:rPr>
              <a:t>understand the concepts of mental health and well-being; </a:t>
            </a:r>
            <a:endParaRPr lang="en-CH" dirty="0"/>
          </a:p>
          <a:p>
            <a:pPr marL="342900" marR="0" lvl="0" indent="-342900">
              <a:spcBef>
                <a:spcPts val="0"/>
              </a:spcBef>
              <a:spcAft>
                <a:spcPts val="0"/>
              </a:spcAft>
              <a:buFont typeface="Symbol" panose="05050102010706020507" pitchFamily="18" charset="2"/>
              <a:buChar char=""/>
            </a:pPr>
            <a:r>
              <a:rPr lang="en-GB" dirty="0">
                <a:cs typeface="Calibri" panose="020F0502020204030204" pitchFamily="34" charset="0"/>
              </a:rPr>
              <a:t>explore what mental health and related services can do to promote people’s health and well-being;</a:t>
            </a:r>
            <a:endParaRPr lang="en-CH" dirty="0"/>
          </a:p>
          <a:p>
            <a:pPr marL="342900" marR="0" lvl="0" indent="-342900">
              <a:spcBef>
                <a:spcPts val="0"/>
              </a:spcBef>
              <a:spcAft>
                <a:spcPts val="0"/>
              </a:spcAft>
              <a:buFont typeface="Symbol" panose="05050102010706020507" pitchFamily="18" charset="2"/>
              <a:buChar char=""/>
            </a:pPr>
            <a:r>
              <a:rPr lang="en-GB" dirty="0">
                <a:cs typeface="Calibri" panose="020F0502020204030204" pitchFamily="34" charset="0"/>
              </a:rPr>
              <a:t>understand the key components of, and barriers to, recovery; </a:t>
            </a:r>
            <a:endParaRPr lang="en-CH" dirty="0"/>
          </a:p>
          <a:p>
            <a:pPr marL="342900" marR="0" lvl="0" indent="-342900">
              <a:spcBef>
                <a:spcPts val="0"/>
              </a:spcBef>
              <a:spcAft>
                <a:spcPts val="0"/>
              </a:spcAft>
              <a:buFont typeface="Symbol" panose="05050102010706020507" pitchFamily="18" charset="2"/>
              <a:buChar char=""/>
            </a:pPr>
            <a:r>
              <a:rPr lang="en-GB" dirty="0">
                <a:cs typeface="Calibri" panose="020F0502020204030204" pitchFamily="34" charset="0"/>
              </a:rPr>
              <a:t>develop an understanding of the role of mental health and related services in promoting and supporting health and recovery;</a:t>
            </a:r>
            <a:endParaRPr lang="en-CH" dirty="0"/>
          </a:p>
          <a:p>
            <a:pPr marL="342900" marR="0" lvl="0" indent="-342900">
              <a:spcBef>
                <a:spcPts val="0"/>
              </a:spcBef>
              <a:spcAft>
                <a:spcPts val="0"/>
              </a:spcAft>
              <a:buSzPts val="1100"/>
              <a:buFont typeface="Symbol" panose="05050102010706020507" pitchFamily="18" charset="2"/>
              <a:buChar char=""/>
            </a:pPr>
            <a:r>
              <a:rPr lang="en-GB" dirty="0">
                <a:cs typeface="Calibri" panose="020F0502020204030204" pitchFamily="34" charset="0"/>
              </a:rPr>
              <a:t>explore how individuals and services can respect, protect and fulfil people’s right to health and recovery.</a:t>
            </a:r>
            <a:endParaRPr lang="en-CH" dirty="0"/>
          </a:p>
          <a:p>
            <a:endParaRPr lang="en-CH"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B5638E-FD35-4CD2-A9D5-ECDD5368462D}"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387301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228600" algn="just">
              <a:lnSpc>
                <a:spcPct val="115000"/>
              </a:lnSpc>
              <a:spcAft>
                <a:spcPts val="1000"/>
              </a:spcAft>
              <a:buFont typeface="Arial" panose="020B0604020202020204" pitchFamily="34" charset="0"/>
              <a:buChar char="•"/>
            </a:pPr>
            <a:r>
              <a:rPr lang="en-US" dirty="0">
                <a:solidFill>
                  <a:prstClr val="black"/>
                </a:solidFill>
                <a:latin typeface="Calibri" panose="020F0502020204030204" pitchFamily="34" charset="0"/>
                <a:ea typeface="Times New Roman" panose="02020603050405020304" pitchFamily="18" charset="0"/>
                <a:cs typeface="Times New Roman" panose="02020603050405020304" pitchFamily="18" charset="0"/>
              </a:rPr>
              <a:t>Respecting all human rights is essential to implementing a recovery approach. </a:t>
            </a:r>
          </a:p>
          <a:p>
            <a:pPr lvl="0" indent="-228600" algn="just">
              <a:lnSpc>
                <a:spcPct val="115000"/>
              </a:lnSpc>
              <a:spcAft>
                <a:spcPts val="1000"/>
              </a:spcAft>
              <a:buFont typeface="Arial" panose="020B0604020202020204" pitchFamily="34" charset="0"/>
              <a:buChar char="•"/>
            </a:pPr>
            <a:r>
              <a:rPr lang="en-US" dirty="0">
                <a:solidFill>
                  <a:prstClr val="black"/>
                </a:solidFill>
                <a:latin typeface="Calibri" panose="020F0502020204030204" pitchFamily="34" charset="0"/>
                <a:ea typeface="Times New Roman" panose="02020603050405020304" pitchFamily="18" charset="0"/>
                <a:cs typeface="Times New Roman" panose="02020603050405020304" pitchFamily="18" charset="0"/>
              </a:rPr>
              <a:t>In turn, adopting a recovery approach helps to uphold human rights.</a:t>
            </a:r>
            <a:endParaRPr lang="en-CH" dirty="0">
              <a:solidFill>
                <a:prstClr val="black"/>
              </a:solidFill>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60</a:t>
            </a:fld>
            <a:endParaRPr lang="en-CH"/>
          </a:p>
        </p:txBody>
      </p:sp>
    </p:spTree>
    <p:extLst>
      <p:ext uri="{BB962C8B-B14F-4D97-AF65-F5344CB8AC3E}">
        <p14:creationId xmlns:p14="http://schemas.microsoft.com/office/powerpoint/2010/main" val="16320055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74838" y="393700"/>
            <a:ext cx="2901950" cy="1631950"/>
          </a:xfrm>
        </p:spPr>
      </p:sp>
      <p:sp>
        <p:nvSpPr>
          <p:cNvPr id="3" name="Notes Placeholder 2"/>
          <p:cNvSpPr>
            <a:spLocks noGrp="1"/>
          </p:cNvSpPr>
          <p:nvPr>
            <p:ph type="body" idx="1"/>
          </p:nvPr>
        </p:nvSpPr>
        <p:spPr>
          <a:xfrm>
            <a:off x="281618" y="2224246"/>
            <a:ext cx="6294763" cy="6721316"/>
          </a:xfrm>
        </p:spPr>
        <p:txBody>
          <a:bodyPr/>
          <a:lstStyle/>
          <a:p>
            <a:pPr algn="just">
              <a:lnSpc>
                <a:spcPct val="115000"/>
              </a:lnSpc>
              <a:spcAft>
                <a:spcPts val="600"/>
              </a:spcAft>
            </a:pPr>
            <a:r>
              <a:rPr lang="en-US" sz="1100"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Ask participants to read Youssef’s experience and then the two potential outcomes. Then ask participants:</a:t>
            </a:r>
            <a:endParaRPr lang="en-CH" sz="11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lnSpc>
                <a:spcPct val="115000"/>
              </a:lnSpc>
              <a:spcBef>
                <a:spcPts val="0"/>
              </a:spcBef>
              <a:spcAft>
                <a:spcPts val="600"/>
              </a:spcAft>
              <a:buFont typeface="Arial" panose="020B0604020202020204" pitchFamily="34" charset="0"/>
              <a:buChar char="•"/>
            </a:pPr>
            <a:r>
              <a:rPr lang="en-US" sz="1100" b="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For each of the two outcomes, explain how recovery was or was not promoted</a:t>
            </a:r>
            <a:r>
              <a:rPr lang="en-US" sz="1100"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a:t>
            </a:r>
            <a:endParaRPr lang="en-CH" sz="1100" dirty="0">
              <a:latin typeface="Calibri" panose="020F0502020204030204" pitchFamily="34" charset="0"/>
              <a:ea typeface="SimSun" panose="02010600030101010101" pitchFamily="2" charset="-122"/>
              <a:cs typeface="Arial" panose="020B0604020202020204" pitchFamily="34" charset="0"/>
            </a:endParaRPr>
          </a:p>
          <a:p>
            <a:pPr lvl="1" algn="just">
              <a:lnSpc>
                <a:spcPct val="115000"/>
              </a:lnSpc>
              <a:spcAft>
                <a:spcPts val="600"/>
              </a:spcAft>
            </a:pPr>
            <a:r>
              <a:rPr lang="en-GB" sz="1100" b="1" dirty="0">
                <a:latin typeface="Calibri" panose="020F0502020204030204" pitchFamily="34" charset="0"/>
                <a:ea typeface="SimSun" panose="02010600030101010101" pitchFamily="2" charset="-122"/>
                <a:cs typeface="Arial" panose="020B0604020202020204" pitchFamily="34" charset="0"/>
              </a:rPr>
              <a:t>Youssef</a:t>
            </a:r>
            <a:endParaRPr lang="en-CH" sz="1100" dirty="0">
              <a:latin typeface="Calibri" panose="020F0502020204030204" pitchFamily="34" charset="0"/>
              <a:ea typeface="SimSun" panose="02010600030101010101" pitchFamily="2" charset="-122"/>
              <a:cs typeface="Arial" panose="020B0604020202020204" pitchFamily="34" charset="0"/>
            </a:endParaRPr>
          </a:p>
          <a:p>
            <a:pPr lvl="1" algn="just">
              <a:lnSpc>
                <a:spcPct val="115000"/>
              </a:lnSpc>
              <a:spcAft>
                <a:spcPts val="600"/>
              </a:spcAft>
            </a:pPr>
            <a:r>
              <a:rPr lang="en-GB" sz="1100" b="1" dirty="0">
                <a:latin typeface="Calibri" panose="020F0502020204030204" pitchFamily="34" charset="0"/>
                <a:ea typeface="SimSun" panose="02010600030101010101" pitchFamily="2" charset="-122"/>
                <a:cs typeface="Arial" panose="020B0604020202020204" pitchFamily="34" charset="0"/>
              </a:rPr>
              <a:t>Scenario (Annex 1):</a:t>
            </a:r>
            <a:r>
              <a:rPr lang="en-GB" sz="1100" dirty="0">
                <a:latin typeface="Calibri" panose="020F0502020204030204" pitchFamily="34" charset="0"/>
                <a:ea typeface="SimSun" panose="02010600030101010101" pitchFamily="2" charset="-122"/>
                <a:cs typeface="Arial" panose="020B0604020202020204" pitchFamily="34" charset="0"/>
              </a:rPr>
              <a:t> Youssef has been experiencing deep and incapacitating sadness for several years and is not getting better. He has attempted suicide twice in the past 3 months. Youssef is seeing Dr Sharma. He arrives at his appointment.</a:t>
            </a:r>
            <a:endParaRPr lang="en-CH" sz="1100" dirty="0">
              <a:latin typeface="Calibri" panose="020F0502020204030204" pitchFamily="34" charset="0"/>
              <a:ea typeface="SimSun" panose="02010600030101010101" pitchFamily="2" charset="-122"/>
              <a:cs typeface="Arial" panose="020B0604020202020204" pitchFamily="34" charset="0"/>
            </a:endParaRPr>
          </a:p>
          <a:p>
            <a:pPr lvl="1" algn="just">
              <a:lnSpc>
                <a:spcPct val="115000"/>
              </a:lnSpc>
              <a:spcAft>
                <a:spcPts val="600"/>
              </a:spcAft>
            </a:pPr>
            <a:r>
              <a:rPr lang="en-GB" sz="1100" b="1" dirty="0">
                <a:latin typeface="Calibri" panose="020F0502020204030204" pitchFamily="34" charset="0"/>
                <a:ea typeface="SimSun" panose="02010600030101010101" pitchFamily="2" charset="-122"/>
                <a:cs typeface="Arial" panose="020B0604020202020204" pitchFamily="34" charset="0"/>
              </a:rPr>
              <a:t>Outcome 1:</a:t>
            </a:r>
            <a:r>
              <a:rPr lang="en-GB" sz="1100" dirty="0">
                <a:latin typeface="Calibri" panose="020F0502020204030204" pitchFamily="34" charset="0"/>
                <a:ea typeface="SimSun" panose="02010600030101010101" pitchFamily="2" charset="-122"/>
                <a:cs typeface="Arial" panose="020B0604020202020204" pitchFamily="34" charset="0"/>
              </a:rPr>
              <a:t> Upon his arrival, Dr Sharma gives Youssef a prescription refill for his antidepressants. Youssef goes to the pharmacy to get his medication and leaves. </a:t>
            </a:r>
            <a:endParaRPr lang="en-CH" sz="1100" dirty="0">
              <a:latin typeface="Calibri" panose="020F0502020204030204" pitchFamily="34" charset="0"/>
              <a:ea typeface="SimSun" panose="02010600030101010101" pitchFamily="2" charset="-122"/>
              <a:cs typeface="Arial" panose="020B0604020202020204" pitchFamily="34" charset="0"/>
            </a:endParaRPr>
          </a:p>
          <a:p>
            <a:pPr lvl="1" algn="just">
              <a:lnSpc>
                <a:spcPct val="115000"/>
              </a:lnSpc>
              <a:spcAft>
                <a:spcPts val="600"/>
              </a:spcAft>
            </a:pPr>
            <a:r>
              <a:rPr lang="en-GB" sz="1100" b="1" dirty="0">
                <a:latin typeface="Calibri" panose="020F0502020204030204" pitchFamily="34" charset="0"/>
                <a:ea typeface="SimSun" panose="02010600030101010101" pitchFamily="2" charset="-122"/>
                <a:cs typeface="Arial" panose="020B0604020202020204" pitchFamily="34" charset="0"/>
              </a:rPr>
              <a:t>Outcome 2:</a:t>
            </a:r>
            <a:r>
              <a:rPr lang="en-GB" sz="1100" dirty="0">
                <a:latin typeface="Calibri" panose="020F0502020204030204" pitchFamily="34" charset="0"/>
                <a:ea typeface="SimSun" panose="02010600030101010101" pitchFamily="2" charset="-122"/>
                <a:cs typeface="Arial" panose="020B0604020202020204" pitchFamily="34" charset="0"/>
              </a:rPr>
              <a:t> Upon Youssef’s arrival, Dr Sharma asks him how he has been doing since his last visit. When Youssef mentions that he has been feeling worse in the last few weeks, Dr Sharma asks why and asks what he can do to help. Dr Sharma also takes the opportunity to discuss Youssef’s goals for the future as well as what goals he could focus on right now in order to feel better. </a:t>
            </a:r>
            <a:endParaRPr lang="en-CH" sz="1100" dirty="0">
              <a:latin typeface="Calibri" panose="020F0502020204030204" pitchFamily="34" charset="0"/>
              <a:ea typeface="SimSun" panose="02010600030101010101" pitchFamily="2" charset="-122"/>
              <a:cs typeface="Arial" panose="020B0604020202020204" pitchFamily="34" charset="0"/>
            </a:endParaRPr>
          </a:p>
          <a:p>
            <a:pPr lvl="1" algn="just">
              <a:lnSpc>
                <a:spcPct val="115000"/>
              </a:lnSpc>
              <a:spcAft>
                <a:spcPts val="600"/>
              </a:spcAft>
            </a:pPr>
            <a:r>
              <a:rPr lang="en-GB" sz="1100" dirty="0">
                <a:latin typeface="Calibri" panose="020F0502020204030204" pitchFamily="34" charset="0"/>
                <a:ea typeface="SimSun" panose="02010600030101010101" pitchFamily="2" charset="-122"/>
                <a:cs typeface="Arial" panose="020B0604020202020204" pitchFamily="34" charset="0"/>
              </a:rPr>
              <a:t>Youssef tells Dr Sharma that he feels very alone in his life and is estranged from his family and friends who do not understand the situation he is facing. Youssef is also stressed because he has not been performing well at work and has had to take some time off to recover. He tells Dr Sharma that he would feel a lot better if he could reconnect with his family and friends and go back to work. </a:t>
            </a:r>
            <a:endParaRPr lang="en-CH" sz="1100" dirty="0">
              <a:latin typeface="Calibri" panose="020F0502020204030204" pitchFamily="34" charset="0"/>
              <a:ea typeface="SimSun" panose="02010600030101010101" pitchFamily="2" charset="-122"/>
              <a:cs typeface="Arial" panose="020B0604020202020204" pitchFamily="34" charset="0"/>
            </a:endParaRPr>
          </a:p>
          <a:p>
            <a:pPr lvl="1" algn="just">
              <a:lnSpc>
                <a:spcPct val="115000"/>
              </a:lnSpc>
              <a:spcAft>
                <a:spcPts val="600"/>
              </a:spcAft>
            </a:pPr>
            <a:r>
              <a:rPr lang="en-GB" sz="1100" dirty="0">
                <a:latin typeface="Calibri" panose="020F0502020204030204" pitchFamily="34" charset="0"/>
                <a:ea typeface="SimSun" panose="02010600030101010101" pitchFamily="2" charset="-122"/>
                <a:cs typeface="Arial" panose="020B0604020202020204" pitchFamily="34" charset="0"/>
              </a:rPr>
              <a:t>Dr Sharma suggests that, if Youssef wishes, they could arrange a meeting that involves Youssef’s closest family and friends to discuss what he is experiencing and how they can all best support him. She connects Youssef with a social worker and local NGOs that support people in managing difficult times and </a:t>
            </a:r>
            <a:r>
              <a:rPr lang="en-GB" sz="1100" dirty="0" err="1">
                <a:latin typeface="Calibri" panose="020F0502020204030204" pitchFamily="34" charset="0"/>
                <a:ea typeface="SimSun" panose="02010600030101010101" pitchFamily="2" charset="-122"/>
                <a:cs typeface="Arial" panose="020B0604020202020204" pitchFamily="34" charset="0"/>
              </a:rPr>
              <a:t>rejoining</a:t>
            </a:r>
            <a:r>
              <a:rPr lang="en-GB" sz="1100" dirty="0">
                <a:latin typeface="Calibri" panose="020F0502020204030204" pitchFamily="34" charset="0"/>
                <a:ea typeface="SimSun" panose="02010600030101010101" pitchFamily="2" charset="-122"/>
                <a:cs typeface="Arial" panose="020B0604020202020204" pitchFamily="34" charset="0"/>
              </a:rPr>
              <a:t> the workforce. She also gives him a list of local peer support groups whom he can contact in order to rebuild his support network. Youssef and Dr Sharma agree to meet regularly for the coming weeks to continue to discuss and work towards his recovery and recovery goals.</a:t>
            </a:r>
            <a:endParaRPr lang="en-CH" sz="1100"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US" sz="1100" i="1"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Outcome 1</a:t>
            </a:r>
            <a:r>
              <a:rPr lang="en-US" sz="1100"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 does not put Youssef at the </a:t>
            </a:r>
            <a:r>
              <a:rPr lang="en-US" sz="1100" dirty="0" err="1">
                <a:solidFill>
                  <a:srgbClr val="4F81BD"/>
                </a:solidFill>
                <a:latin typeface="Calibri" panose="020F0502020204030204" pitchFamily="34" charset="0"/>
                <a:ea typeface="Times New Roman" panose="02020603050405020304" pitchFamily="18" charset="0"/>
                <a:cs typeface="Times New Roman" panose="02020603050405020304" pitchFamily="18" charset="0"/>
              </a:rPr>
              <a:t>centre</a:t>
            </a:r>
            <a:r>
              <a:rPr lang="en-US" sz="1100"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 of his care and does not focus on providing him with hope or supporting him to identify goals that he can work towards for his recovery or to find meaning in his life. The only focus is on treating the symptoms with medication. </a:t>
            </a:r>
            <a:endParaRPr lang="en-CH" sz="1100"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US" sz="1100" i="1"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Outcome 2</a:t>
            </a:r>
            <a:r>
              <a:rPr lang="en-US" sz="1100"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 illustrates the recovery approach, where Youssef decides on his needs and objectives for recovery, while the health practitioner, by engaging in supportive dialogue, helps him to move forward in his recovery journey. This process takes longer than </a:t>
            </a:r>
            <a:r>
              <a:rPr lang="en-US" sz="1100" i="1"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Outcome 1</a:t>
            </a:r>
            <a:r>
              <a:rPr lang="en-US" sz="1100"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 but has more potential to support Youssef to be more effective in the long term.</a:t>
            </a:r>
            <a:endParaRPr lang="en-CH" sz="1100" dirty="0">
              <a:latin typeface="Calibri" panose="020F0502020204030204" pitchFamily="34" charset="0"/>
              <a:ea typeface="SimSun" panose="02010600030101010101" pitchFamily="2" charset="-122"/>
              <a:cs typeface="Arial" panose="020B0604020202020204" pitchFamily="34" charset="0"/>
            </a:endParaRPr>
          </a:p>
          <a:p>
            <a:endParaRPr lang="en-CH" sz="1100" dirty="0"/>
          </a:p>
        </p:txBody>
      </p:sp>
      <p:sp>
        <p:nvSpPr>
          <p:cNvPr id="4" name="Slide Number Placeholder 3"/>
          <p:cNvSpPr>
            <a:spLocks noGrp="1"/>
          </p:cNvSpPr>
          <p:nvPr>
            <p:ph type="sldNum" sz="quarter" idx="5"/>
          </p:nvPr>
        </p:nvSpPr>
        <p:spPr/>
        <p:txBody>
          <a:bodyPr/>
          <a:lstStyle/>
          <a:p>
            <a:fld id="{F4F7DB96-B4E3-48F2-8E35-A4648E993116}" type="slidenum">
              <a:rPr lang="en-CH" smtClean="0"/>
              <a:t>61</a:t>
            </a:fld>
            <a:endParaRPr lang="en-CH" dirty="0"/>
          </a:p>
        </p:txBody>
      </p:sp>
    </p:spTree>
    <p:extLst>
      <p:ext uri="{BB962C8B-B14F-4D97-AF65-F5344CB8AC3E}">
        <p14:creationId xmlns:p14="http://schemas.microsoft.com/office/powerpoint/2010/main" val="422925945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At the end of this presentation, show participants the following videos:</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US" b="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What is recovery? Mental Health Europe </a:t>
            </a:r>
            <a:r>
              <a:rPr lang="en-US" b="1" i="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a:t>
            </a:r>
            <a:r>
              <a:rPr lang="en-US" b="1" i="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hlinkClick r:id="rId3" action="ppaction://hlinkfile" tooltip="Mental Health Europe, 2016 #69">
                  <a:extLst>
                    <a:ext uri="{A12FA001-AC4F-418D-AE19-62706E023703}">
                      <ahyp:hlinkClr xmlns:ahyp="http://schemas.microsoft.com/office/drawing/2018/hyperlinkcolor" xmlns="" val="tx"/>
                    </a:ext>
                  </a:extLst>
                </a:hlinkClick>
              </a:rPr>
              <a:t>17</a:t>
            </a:r>
            <a:r>
              <a:rPr lang="en-US" b="1" i="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a:t>
            </a:r>
            <a:r>
              <a:rPr lang="en-US" b="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 (6:38 min.) </a:t>
            </a:r>
            <a:r>
              <a:rPr lang="en-US" u="sng" dirty="0">
                <a:solidFill>
                  <a:srgbClr val="0000FF"/>
                </a:solidFill>
                <a:latin typeface="Calibri" panose="020F0502020204030204" pitchFamily="34" charset="0"/>
                <a:ea typeface="Times New Roman" panose="02020603050405020304" pitchFamily="18" charset="0"/>
                <a:cs typeface="Times New Roman" panose="02020603050405020304" pitchFamily="18" charset="0"/>
              </a:rPr>
              <a:t>https://</a:t>
            </a:r>
            <a:r>
              <a:rPr lang="en-US" u="sng" dirty="0" err="1">
                <a:solidFill>
                  <a:srgbClr val="0000FF"/>
                </a:solidFill>
                <a:latin typeface="Calibri" panose="020F0502020204030204" pitchFamily="34" charset="0"/>
                <a:ea typeface="Times New Roman" panose="02020603050405020304" pitchFamily="18" charset="0"/>
                <a:cs typeface="Times New Roman" panose="02020603050405020304" pitchFamily="18" charset="0"/>
              </a:rPr>
              <a:t>youtu.be</a:t>
            </a:r>
            <a:r>
              <a:rPr lang="en-US" u="sng" dirty="0">
                <a:solidFill>
                  <a:srgbClr val="0000FF"/>
                </a:solidFill>
                <a:latin typeface="Calibri" panose="020F0502020204030204" pitchFamily="34" charset="0"/>
                <a:ea typeface="Times New Roman" panose="02020603050405020304" pitchFamily="18" charset="0"/>
                <a:cs typeface="Times New Roman" panose="02020603050405020304" pitchFamily="18" charset="0"/>
              </a:rPr>
              <a:t>/kkDi0WvoR4o</a:t>
            </a: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(accessed 9 April 2019).</a:t>
            </a:r>
          </a:p>
          <a:p>
            <a:pPr>
              <a:lnSpc>
                <a:spcPct val="115000"/>
              </a:lnSpc>
              <a:spcAft>
                <a:spcPts val="1000"/>
              </a:spcAft>
            </a:pPr>
            <a:endParaRPr lang="en-US" dirty="0">
              <a:solidFill>
                <a:srgbClr val="4F81BD"/>
              </a:solidFill>
              <a:latin typeface="Calibri" panose="020F0502020204030204" pitchFamily="34" charset="0"/>
              <a:ea typeface="SimSun" panose="02010600030101010101" pitchFamily="2" charset="-122"/>
              <a:cs typeface="Times New Roman" panose="02020603050405020304" pitchFamily="18" charset="0"/>
            </a:endParaRPr>
          </a:p>
          <a:p>
            <a:pPr marL="0" marR="0" lvl="0" indent="0" algn="l" defTabSz="914400" rtl="0" eaLnBrk="1" fontAlgn="auto" latinLnBrk="0" hangingPunct="1">
              <a:lnSpc>
                <a:spcPct val="115000"/>
              </a:lnSpc>
              <a:spcBef>
                <a:spcPts val="0"/>
              </a:spcBef>
              <a:spcAft>
                <a:spcPts val="1000"/>
              </a:spcAft>
              <a:buClrTx/>
              <a:buSzTx/>
              <a:buFontTx/>
              <a:buNone/>
              <a:tabLst/>
              <a:defRPr/>
            </a:pPr>
            <a:r>
              <a:rPr lang="en-GB" sz="1200" b="1" kern="1200" dirty="0">
                <a:solidFill>
                  <a:schemeClr val="tx1"/>
                </a:solidFill>
                <a:effectLst/>
                <a:latin typeface="+mn-lt"/>
                <a:ea typeface="+mn-ea"/>
                <a:cs typeface="+mn-cs"/>
              </a:rPr>
              <a:t>Recovery from mental disorders, a lecture by Patricia Deegan (4.08) https://</a:t>
            </a:r>
            <a:r>
              <a:rPr lang="en-GB" sz="1200" b="1" kern="1200" dirty="0" err="1">
                <a:solidFill>
                  <a:schemeClr val="tx1"/>
                </a:solidFill>
                <a:effectLst/>
                <a:latin typeface="+mn-lt"/>
                <a:ea typeface="+mn-ea"/>
                <a:cs typeface="+mn-cs"/>
              </a:rPr>
              <a:t>youtu.be</a:t>
            </a:r>
            <a:r>
              <a:rPr lang="en-GB" sz="1200" b="1" kern="1200" dirty="0">
                <a:solidFill>
                  <a:schemeClr val="tx1"/>
                </a:solidFill>
                <a:effectLst/>
                <a:latin typeface="+mn-lt"/>
                <a:ea typeface="+mn-ea"/>
                <a:cs typeface="+mn-cs"/>
              </a:rPr>
              <a:t>/</a:t>
            </a:r>
            <a:r>
              <a:rPr lang="en-GB" sz="1200" b="1" kern="1200" dirty="0" err="1">
                <a:solidFill>
                  <a:schemeClr val="tx1"/>
                </a:solidFill>
                <a:effectLst/>
                <a:latin typeface="+mn-lt"/>
                <a:ea typeface="+mn-ea"/>
                <a:cs typeface="+mn-cs"/>
              </a:rPr>
              <a:t>ZdONPEyGknI</a:t>
            </a:r>
            <a:r>
              <a:rPr lang="en-GB" sz="1200" b="1" kern="1200" dirty="0">
                <a:solidFill>
                  <a:schemeClr val="tx1"/>
                </a:solidFill>
                <a:effectLst/>
                <a:latin typeface="+mn-lt"/>
                <a:ea typeface="+mn-ea"/>
                <a:cs typeface="+mn-cs"/>
              </a:rPr>
              <a:t> </a:t>
            </a:r>
            <a:r>
              <a:rPr lang="en-GB" sz="1200" kern="1200" dirty="0">
                <a:solidFill>
                  <a:schemeClr val="tx1"/>
                </a:solidFill>
                <a:effectLst/>
                <a:latin typeface="+mn-lt"/>
                <a:ea typeface="+mn-ea"/>
                <a:cs typeface="+mn-cs"/>
              </a:rPr>
              <a:t>(accessed 9 April 2019)</a:t>
            </a:r>
          </a:p>
          <a:p>
            <a:pPr>
              <a:lnSpc>
                <a:spcPct val="115000"/>
              </a:lnSpc>
              <a:spcAft>
                <a:spcPts val="1000"/>
              </a:spcAft>
            </a:pPr>
            <a:endParaRPr lang="en-CH" dirty="0">
              <a:latin typeface="Calibri" panose="020F0502020204030204" pitchFamily="34" charset="0"/>
              <a:ea typeface="SimSun" panose="02010600030101010101" pitchFamily="2" charset="-122"/>
              <a:cs typeface="Arial" panose="020B0604020202020204" pitchFamily="34" charset="0"/>
            </a:endParaRPr>
          </a:p>
          <a:p>
            <a:pPr>
              <a:spcAft>
                <a:spcPts val="1000"/>
              </a:spcAft>
            </a:pPr>
            <a:r>
              <a:rPr lang="en-GB" sz="900" dirty="0">
                <a:latin typeface="Calibri" panose="020F0502020204030204" pitchFamily="34" charset="0"/>
                <a:ea typeface="SimSun" panose="02010600030101010101" pitchFamily="2" charset="-122"/>
                <a:cs typeface="Arial" panose="020B0604020202020204" pitchFamily="34" charset="0"/>
              </a:rPr>
              <a:t> </a:t>
            </a:r>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62</a:t>
            </a:fld>
            <a:endParaRPr lang="en-CH"/>
          </a:p>
        </p:txBody>
      </p:sp>
    </p:spTree>
    <p:extLst>
      <p:ext uri="{BB962C8B-B14F-4D97-AF65-F5344CB8AC3E}">
        <p14:creationId xmlns:p14="http://schemas.microsoft.com/office/powerpoint/2010/main" val="68396500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0"/>
              </a:spcAft>
            </a:pPr>
            <a:r>
              <a:rPr lang="en-US" b="1" dirty="0">
                <a:solidFill>
                  <a:srgbClr val="4F81BD"/>
                </a:solidFill>
                <a:latin typeface="Calibri" panose="020F0502020204030204" pitchFamily="34" charset="0"/>
                <a:ea typeface="Times New Roman" panose="02020603050405020304" pitchFamily="18" charset="0"/>
                <a:cs typeface="Calibri" panose="020F0502020204030204" pitchFamily="34" charset="0"/>
              </a:rPr>
              <a:t>Time for this topic</a:t>
            </a:r>
            <a:endParaRPr lang="en-GB"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0"/>
              </a:spcAft>
            </a:pPr>
            <a:r>
              <a:rPr lang="en-US" dirty="0">
                <a:solidFill>
                  <a:srgbClr val="000000"/>
                </a:solidFill>
                <a:latin typeface="Calibri" panose="020F0502020204030204" pitchFamily="34" charset="0"/>
                <a:ea typeface="Times New Roman" panose="02020603050405020304" pitchFamily="18" charset="0"/>
                <a:cs typeface="Calibri" panose="020F0502020204030204" pitchFamily="34" charset="0"/>
              </a:rPr>
              <a:t>Approximately 1 hour 15 minutes.</a:t>
            </a:r>
            <a:endParaRPr lang="en-GB">
              <a:latin typeface="Calibri" panose="020F0502020204030204" pitchFamily="34" charset="0"/>
              <a:ea typeface="SimSun" panose="02010600030101010101" pitchFamily="2" charset="-122"/>
              <a:cs typeface="Arial" panose="020B0604020202020204" pitchFamily="34" charset="0"/>
            </a:endParaRPr>
          </a:p>
          <a:p>
            <a:endParaRPr lang="en-GB" dirty="0"/>
          </a:p>
        </p:txBody>
      </p:sp>
      <p:sp>
        <p:nvSpPr>
          <p:cNvPr id="4" name="Slide Number Placeholder 3"/>
          <p:cNvSpPr>
            <a:spLocks noGrp="1"/>
          </p:cNvSpPr>
          <p:nvPr>
            <p:ph type="sldNum" sz="quarter" idx="10"/>
          </p:nvPr>
        </p:nvSpPr>
        <p:spPr/>
        <p:txBody>
          <a:bodyPr/>
          <a:lstStyle/>
          <a:p>
            <a:fld id="{F4F7DB96-B4E3-48F2-8E35-A4648E993116}" type="slidenum">
              <a:rPr lang="en-CH" smtClean="0"/>
              <a:t>63</a:t>
            </a:fld>
            <a:endParaRPr lang="en-CH"/>
          </a:p>
        </p:txBody>
      </p:sp>
    </p:spTree>
    <p:extLst>
      <p:ext uri="{BB962C8B-B14F-4D97-AF65-F5344CB8AC3E}">
        <p14:creationId xmlns:p14="http://schemas.microsoft.com/office/powerpoint/2010/main" val="394298992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659916" cy="4284664"/>
          </a:xfrm>
        </p:spPr>
        <p:txBody>
          <a:bodyPr/>
          <a:lstStyle/>
          <a:p>
            <a:pPr>
              <a:lnSpc>
                <a:spcPct val="115000"/>
              </a:lnSpc>
              <a:spcAft>
                <a:spcPts val="1000"/>
              </a:spcAft>
            </a:pPr>
            <a:r>
              <a:rPr lang="en-US" b="1" i="1" dirty="0">
                <a:solidFill>
                  <a:srgbClr val="333333"/>
                </a:solidFill>
                <a:latin typeface="Calibri" panose="020F0502020204030204" pitchFamily="34" charset="0"/>
                <a:ea typeface="Times New Roman" panose="02020603050405020304" pitchFamily="18" charset="0"/>
                <a:cs typeface="Times New Roman" panose="02020603050405020304" pitchFamily="18" charset="0"/>
              </a:rPr>
              <a:t>Presentation:</a:t>
            </a:r>
            <a:r>
              <a:rPr lang="en-US" b="1" dirty="0">
                <a:solidFill>
                  <a:srgbClr val="333333"/>
                </a:solidFill>
                <a:latin typeface="Calibri" panose="020F0502020204030204" pitchFamily="34" charset="0"/>
                <a:ea typeface="Times New Roman" panose="02020603050405020304" pitchFamily="18" charset="0"/>
                <a:cs typeface="Times New Roman" panose="02020603050405020304" pitchFamily="18" charset="0"/>
              </a:rPr>
              <a:t> </a:t>
            </a:r>
            <a:r>
              <a:rPr lang="en-US" b="1" i="1" dirty="0">
                <a:latin typeface="Calibri" panose="020F0502020204030204" pitchFamily="34" charset="0"/>
                <a:ea typeface="Times New Roman" panose="02020603050405020304" pitchFamily="18" charset="0"/>
                <a:cs typeface="Times New Roman" panose="02020603050405020304" pitchFamily="18" charset="0"/>
              </a:rPr>
              <a:t>What supports recovery? (20 min.)</a:t>
            </a:r>
            <a:endParaRPr lang="en-US" dirty="0">
              <a:latin typeface="Calibri" panose="020F0502020204030204" pitchFamily="34" charset="0"/>
              <a:ea typeface="Times New Roman" panose="02020603050405020304" pitchFamily="18" charset="0"/>
              <a:cs typeface="Times New Roman" panose="02020603050405020304" pitchFamily="18" charset="0"/>
            </a:endParaRP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One of the key features of the recovery approach is that it is not up to mental health and other practitioners, families or others to decide what recovery will look like for a person. This must be the decision of the individual who is going through the recovery journey. </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The role of others, including mental health and other practitioners, is to support people in the best way possible along their recovery journey. Key components of effective support include: </a:t>
            </a:r>
            <a:endParaRPr lang="en-CH" dirty="0">
              <a:latin typeface="Calibri" panose="020F0502020204030204" pitchFamily="34" charset="0"/>
              <a:ea typeface="SimSun" panose="02010600030101010101" pitchFamily="2" charset="-122"/>
              <a:cs typeface="Arial" panose="020B0604020202020204" pitchFamily="34" charset="0"/>
            </a:endParaRPr>
          </a:p>
          <a:p>
            <a:pPr marL="628650" marR="0" lvl="1" indent="-171450" algn="just">
              <a:lnSpc>
                <a:spcPct val="115000"/>
              </a:lnSpc>
              <a:spcBef>
                <a:spcPts val="0"/>
              </a:spcBef>
              <a:spcAft>
                <a:spcPts val="1000"/>
              </a:spcAft>
              <a:buFont typeface="Arial" panose="020B0604020202020204" pitchFamily="34" charset="0"/>
              <a:buChar char="•"/>
            </a:pPr>
            <a:r>
              <a:rPr lang="en-US" dirty="0">
                <a:latin typeface="Calibri" panose="020F0502020204030204" pitchFamily="34" charset="0"/>
                <a:cs typeface="Times New Roman" panose="02020603050405020304" pitchFamily="18" charset="0"/>
              </a:rPr>
              <a:t>Using good communication skills (e.g. active listening, using positive messages focusing on hope, etc.). More information on communication skills is provided in the module on </a:t>
            </a:r>
            <a:r>
              <a:rPr lang="en-US" i="1" dirty="0">
                <a:latin typeface="Calibri" panose="020F0502020204030204" pitchFamily="34" charset="0"/>
                <a:cs typeface="Times New Roman" panose="02020603050405020304" pitchFamily="18" charset="0"/>
              </a:rPr>
              <a:t>Recovery practices for mental health and well-being</a:t>
            </a:r>
            <a:r>
              <a:rPr lang="en-US" dirty="0">
                <a:latin typeface="Calibri" panose="020F0502020204030204" pitchFamily="34" charset="0"/>
                <a:cs typeface="Times New Roman" panose="02020603050405020304" pitchFamily="18" charset="0"/>
              </a:rPr>
              <a:t>. </a:t>
            </a:r>
            <a:endParaRPr lang="en-CH" dirty="0">
              <a:latin typeface="Calibri" panose="020F0502020204030204" pitchFamily="34" charset="0"/>
              <a:cs typeface="Times New Roman" panose="02020603050405020304" pitchFamily="18" charset="0"/>
            </a:endParaRPr>
          </a:p>
          <a:p>
            <a:pPr marL="628650" marR="0" lvl="1" indent="-171450" algn="just">
              <a:lnSpc>
                <a:spcPct val="115000"/>
              </a:lnSpc>
              <a:spcBef>
                <a:spcPts val="0"/>
              </a:spcBef>
              <a:spcAft>
                <a:spcPts val="1000"/>
              </a:spcAft>
              <a:buFont typeface="Arial" panose="020B0604020202020204" pitchFamily="34" charset="0"/>
              <a:buChar char="•"/>
            </a:pPr>
            <a:r>
              <a:rPr lang="en-US" dirty="0">
                <a:latin typeface="Calibri" panose="020F0502020204030204" pitchFamily="34" charset="0"/>
                <a:cs typeface="Times New Roman" panose="02020603050405020304" pitchFamily="18" charset="0"/>
              </a:rPr>
              <a:t>Understanding and acknowledging that the person is an expert by experience and that this expertise is as valid as the skill and expertise that mental health and other practitioners have gained through professional training and experience. A recovery approach means encouraging persons to identify and express what recovery means for them. </a:t>
            </a:r>
            <a:endParaRPr lang="en-CH" dirty="0">
              <a:latin typeface="Calibri" panose="020F0502020204030204" pitchFamily="34" charset="0"/>
              <a:cs typeface="Times New Roman" panose="02020603050405020304" pitchFamily="18"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64</a:t>
            </a:fld>
            <a:endParaRPr lang="en-CH"/>
          </a:p>
        </p:txBody>
      </p:sp>
    </p:spTree>
    <p:extLst>
      <p:ext uri="{BB962C8B-B14F-4D97-AF65-F5344CB8AC3E}">
        <p14:creationId xmlns:p14="http://schemas.microsoft.com/office/powerpoint/2010/main" val="231954467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US" b="1" u="sng" dirty="0">
                <a:latin typeface="Calibri" panose="020F0502020204030204" pitchFamily="34" charset="0"/>
                <a:ea typeface="Times New Roman" panose="02020603050405020304" pitchFamily="18" charset="0"/>
                <a:cs typeface="Times New Roman" panose="02020603050405020304" pitchFamily="18" charset="0"/>
              </a:rPr>
              <a:t>Recovery and social inclusion</a:t>
            </a:r>
            <a:endParaRPr lang="en-CH" u="sng"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Taking part in social, educational, training, volunteering and employment can support individual recovery.</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Services should empower people to move forward and regain or create their place in the community. Institutional models of care which isolate people from the community are therefore incompatible with a recovery approach.</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We all have a role to play in fostering inclusion and openness and, as such, support people’s recovery.</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65</a:t>
            </a:fld>
            <a:endParaRPr lang="en-CH"/>
          </a:p>
        </p:txBody>
      </p:sp>
    </p:spTree>
    <p:extLst>
      <p:ext uri="{BB962C8B-B14F-4D97-AF65-F5344CB8AC3E}">
        <p14:creationId xmlns:p14="http://schemas.microsoft.com/office/powerpoint/2010/main" val="242032133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62708" y="4400549"/>
            <a:ext cx="5709492" cy="4203623"/>
          </a:xfrm>
        </p:spPr>
        <p:txBody>
          <a:bodyPr/>
          <a:lstStyle/>
          <a:p>
            <a:pPr>
              <a:lnSpc>
                <a:spcPct val="115000"/>
              </a:lnSpc>
              <a:spcAft>
                <a:spcPts val="1000"/>
              </a:spcAft>
            </a:pPr>
            <a:r>
              <a:rPr lang="en-US" b="1" u="sng" dirty="0">
                <a:latin typeface="Calibri" panose="020F0502020204030204" pitchFamily="34" charset="0"/>
                <a:ea typeface="Times New Roman" panose="02020603050405020304" pitchFamily="18" charset="0"/>
                <a:cs typeface="Times New Roman" panose="02020603050405020304" pitchFamily="18" charset="0"/>
              </a:rPr>
              <a:t>Recovery plans</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A recovery plan is a document that it is written and implemented by a person to guide them along their recovery journey, regain or stay in control of their life, and find meaning and purpose in life.</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A recovery plan can be a useful tool to</a:t>
            </a:r>
            <a:r>
              <a:rPr lang="en-GB" dirty="0">
                <a:latin typeface="Calibri" panose="020F0502020204030204" pitchFamily="34" charset="0"/>
                <a:ea typeface="Times New Roman" panose="02020603050405020304" pitchFamily="18" charset="0"/>
                <a:cs typeface="Times New Roman" panose="02020603050405020304" pitchFamily="18" charset="0"/>
              </a:rPr>
              <a:t>: </a:t>
            </a:r>
            <a:endParaRPr lang="en-CH" dirty="0">
              <a:latin typeface="Calibri" panose="020F0502020204030204" pitchFamily="34" charset="0"/>
              <a:ea typeface="SimSun" panose="02010600030101010101" pitchFamily="2" charset="-122"/>
              <a:cs typeface="Arial" panose="020B0604020202020204" pitchFamily="34" charset="0"/>
            </a:endParaRPr>
          </a:p>
          <a:p>
            <a:pPr marL="800100" lvl="1" indent="-342900">
              <a:lnSpc>
                <a:spcPct val="115000"/>
              </a:lnSpc>
              <a:spcAft>
                <a:spcPts val="1000"/>
              </a:spcAft>
              <a:buSzPts val="800"/>
              <a:buFont typeface="Calibri" panose="020F0502020204030204" pitchFamily="34" charset="0"/>
              <a:buChar char="●"/>
              <a:tabLst>
                <a:tab pos="457200" algn="l"/>
              </a:tabLst>
            </a:pPr>
            <a:r>
              <a:rPr lang="en-US" dirty="0">
                <a:latin typeface="Calibri" panose="020F0502020204030204" pitchFamily="34" charset="0"/>
                <a:ea typeface="Times New Roman" panose="02020603050405020304" pitchFamily="18" charset="0"/>
                <a:cs typeface="Times New Roman" panose="02020603050405020304" pitchFamily="18" charset="0"/>
              </a:rPr>
              <a:t>Support a person to work out a direction and steps for moving forward in life. </a:t>
            </a:r>
            <a:endParaRPr lang="en-CH" dirty="0">
              <a:latin typeface="Calibri" panose="020F0502020204030204" pitchFamily="34" charset="0"/>
              <a:ea typeface="SimSun" panose="02010600030101010101" pitchFamily="2" charset="-122"/>
              <a:cs typeface="Times New Roman" panose="02020603050405020304" pitchFamily="18" charset="0"/>
            </a:endParaRPr>
          </a:p>
          <a:p>
            <a:pPr marL="800100" lvl="1" indent="-342900">
              <a:lnSpc>
                <a:spcPct val="115000"/>
              </a:lnSpc>
              <a:spcAft>
                <a:spcPts val="1000"/>
              </a:spcAft>
              <a:buSzPts val="800"/>
              <a:buFont typeface="Calibri" panose="020F0502020204030204" pitchFamily="34" charset="0"/>
              <a:buChar char="●"/>
              <a:tabLst>
                <a:tab pos="457200" algn="l"/>
              </a:tabLst>
            </a:pPr>
            <a:r>
              <a:rPr lang="en-US" dirty="0">
                <a:latin typeface="Calibri" panose="020F0502020204030204" pitchFamily="34" charset="0"/>
                <a:ea typeface="Times New Roman" panose="02020603050405020304" pitchFamily="18" charset="0"/>
                <a:cs typeface="Times New Roman" panose="02020603050405020304" pitchFamily="18" charset="0"/>
              </a:rPr>
              <a:t>Help a person get the support of important people in their life, if they wish to do so (such as family, friends, peers, health practitioners and others).</a:t>
            </a:r>
            <a:endParaRPr lang="en-CH" dirty="0">
              <a:latin typeface="Calibri" panose="020F0502020204030204" pitchFamily="34" charset="0"/>
              <a:ea typeface="SimSun" panose="02010600030101010101" pitchFamily="2" charset="-122"/>
              <a:cs typeface="Times New Roman" panose="02020603050405020304" pitchFamily="18" charset="0"/>
            </a:endParaRP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It is important to note that a recovery plan is a potential tool for people to use in their recovery, and not an end in itself. </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gn="just">
              <a:lnSpc>
                <a:spcPct val="115000"/>
              </a:lnSpc>
              <a:spcAft>
                <a:spcPts val="1000"/>
              </a:spcAft>
              <a:buFont typeface="Arial" panose="020B0604020202020204" pitchFamily="34" charset="0"/>
              <a:buChar char="•"/>
            </a:pPr>
            <a:r>
              <a:rPr lang="en-US" dirty="0">
                <a:latin typeface="Calibri" panose="020F0502020204030204" pitchFamily="34" charset="0"/>
                <a:ea typeface="Times New Roman" panose="02020603050405020304" pitchFamily="18" charset="0"/>
                <a:cs typeface="Times New Roman" panose="02020603050405020304" pitchFamily="18" charset="0"/>
              </a:rPr>
              <a:t>Also, some people may find it more useful to have support and build connections at the moment and may not need a plan to achieve their goals in life. </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66</a:t>
            </a:fld>
            <a:endParaRPr lang="en-CH"/>
          </a:p>
        </p:txBody>
      </p:sp>
    </p:spTree>
    <p:extLst>
      <p:ext uri="{BB962C8B-B14F-4D97-AF65-F5344CB8AC3E}">
        <p14:creationId xmlns:p14="http://schemas.microsoft.com/office/powerpoint/2010/main" val="161212797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30238"/>
            <a:ext cx="5486400" cy="3086100"/>
          </a:xfrm>
        </p:spPr>
      </p:sp>
      <p:sp>
        <p:nvSpPr>
          <p:cNvPr id="3" name="Notes Placeholder 2"/>
          <p:cNvSpPr>
            <a:spLocks noGrp="1"/>
          </p:cNvSpPr>
          <p:nvPr>
            <p:ph type="body" idx="1"/>
          </p:nvPr>
        </p:nvSpPr>
        <p:spPr>
          <a:xfrm>
            <a:off x="685800" y="3814711"/>
            <a:ext cx="5486400" cy="4870502"/>
          </a:xfrm>
        </p:spPr>
        <p:txBody>
          <a:bodyPr/>
          <a:lstStyle/>
          <a:p>
            <a:pPr>
              <a:lnSpc>
                <a:spcPct val="115000"/>
              </a:lnSpc>
              <a:spcAft>
                <a:spcPts val="1000"/>
              </a:spcAft>
            </a:pPr>
            <a:r>
              <a:rPr lang="en-US" b="1" dirty="0">
                <a:latin typeface="Calibri" panose="020F0502020204030204" pitchFamily="34" charset="0"/>
                <a:ea typeface="Times New Roman" panose="02020603050405020304" pitchFamily="18" charset="0"/>
                <a:cs typeface="Times New Roman" panose="02020603050405020304" pitchFamily="18" charset="0"/>
              </a:rPr>
              <a:t>What does a recovery plan look like?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A recovery plan outlines the person’s own goals in life. Depending on the person, it may include: reconnecting with friends, going back to school, managing difficult situations, etc.</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The plan outlines how the person will work to achieve these goals.</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The plan is driven by the person concerned and reflects their choices, will and preferences for support and care.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It may include a personal plan for dealing with distress, for which the person can list possible actions that can be taken to prevent the situation getting worse.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1000"/>
              </a:spcAft>
              <a:buFont typeface="Symbol" panose="05050102010706020507" pitchFamily="18" charset="2"/>
              <a:buChar char=""/>
            </a:pPr>
            <a:r>
              <a:rPr lang="en-US" dirty="0">
                <a:latin typeface="Calibri" panose="020F0502020204030204" pitchFamily="34" charset="0"/>
                <a:ea typeface="Times New Roman" panose="02020603050405020304" pitchFamily="18" charset="0"/>
                <a:cs typeface="Times New Roman" panose="02020603050405020304" pitchFamily="18" charset="0"/>
              </a:rPr>
              <a:t>A recovery plan may also include an advance directive about care and treatment.</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This topic is developed further in the module </a:t>
            </a:r>
            <a:r>
              <a:rPr lang="en-US" i="1"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Recovery practices for mental health and well-being.</a:t>
            </a: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 In addition a recovery plan template can be accessed in the module entitled</a:t>
            </a:r>
            <a:r>
              <a:rPr lang="en-US" i="1"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 Person-</a:t>
            </a:r>
            <a:r>
              <a:rPr lang="en-US" i="1" dirty="0" err="1">
                <a:solidFill>
                  <a:srgbClr val="4F81BD"/>
                </a:solidFill>
                <a:latin typeface="Calibri" panose="020F0502020204030204" pitchFamily="34" charset="0"/>
                <a:ea typeface="Times New Roman" panose="02020603050405020304" pitchFamily="18" charset="0"/>
                <a:cs typeface="Times New Roman" panose="02020603050405020304" pitchFamily="18" charset="0"/>
              </a:rPr>
              <a:t>centred</a:t>
            </a:r>
            <a:r>
              <a:rPr lang="en-US" i="1"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 recovery planning for mental health and well being–self-help tool </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67</a:t>
            </a:fld>
            <a:endParaRPr lang="en-CH"/>
          </a:p>
        </p:txBody>
      </p:sp>
    </p:spTree>
    <p:extLst>
      <p:ext uri="{BB962C8B-B14F-4D97-AF65-F5344CB8AC3E}">
        <p14:creationId xmlns:p14="http://schemas.microsoft.com/office/powerpoint/2010/main" val="226744676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17700" y="868363"/>
            <a:ext cx="2944813" cy="1657350"/>
          </a:xfrm>
        </p:spPr>
      </p:sp>
      <p:sp>
        <p:nvSpPr>
          <p:cNvPr id="3" name="Notes Placeholder 2"/>
          <p:cNvSpPr>
            <a:spLocks noGrp="1"/>
          </p:cNvSpPr>
          <p:nvPr>
            <p:ph type="body" idx="1"/>
          </p:nvPr>
        </p:nvSpPr>
        <p:spPr>
          <a:xfrm>
            <a:off x="685800" y="2526030"/>
            <a:ext cx="5486400" cy="5474970"/>
          </a:xfrm>
        </p:spPr>
        <p:txBody>
          <a:bodyPr/>
          <a:lstStyle/>
          <a:p>
            <a:pPr>
              <a:lnSpc>
                <a:spcPct val="115000"/>
              </a:lnSpc>
              <a:spcAft>
                <a:spcPts val="600"/>
              </a:spcAft>
            </a:pPr>
            <a:r>
              <a:rPr lang="en-US" b="1" i="1" dirty="0">
                <a:latin typeface="Calibri" panose="020F0502020204030204" pitchFamily="34" charset="0"/>
                <a:ea typeface="Times New Roman" panose="02020603050405020304" pitchFamily="18" charset="0"/>
                <a:cs typeface="Times New Roman" panose="02020603050405020304" pitchFamily="18" charset="0"/>
              </a:rPr>
              <a:t>Exercise 4.1: The role of the individual as well as families, friends and other supporters in promoting recovery (20 min.)</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The purpose of this exercise is to allow participants to explore how promoting a recovery approach can start with the person. It then explores how family members, friends and other supporters can also play an important role in the recovery process.</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Ask the group:</a:t>
            </a:r>
            <a:endParaRPr lang="en-CH" dirty="0">
              <a:latin typeface="Calibri" panose="020F0502020204030204" pitchFamily="34" charset="0"/>
              <a:ea typeface="SimSun" panose="02010600030101010101" pitchFamily="2" charset="-122"/>
              <a:cs typeface="Arial" panose="020B0604020202020204" pitchFamily="34" charset="0"/>
            </a:endParaRPr>
          </a:p>
          <a:p>
            <a:pPr marL="171450" indent="-171450">
              <a:lnSpc>
                <a:spcPct val="115000"/>
              </a:lnSpc>
              <a:spcAft>
                <a:spcPts val="600"/>
              </a:spcAft>
              <a:buFont typeface="Arial" panose="020B0604020202020204" pitchFamily="34" charset="0"/>
              <a:buChar char="•"/>
            </a:pPr>
            <a:r>
              <a:rPr lang="en-GB" b="1" dirty="0">
                <a:latin typeface="Calibri" panose="020F0502020204030204" pitchFamily="34" charset="0"/>
                <a:ea typeface="SimSun" panose="02010600030101010101" pitchFamily="2" charset="-122"/>
                <a:cs typeface="Arial" panose="020B0604020202020204" pitchFamily="34" charset="0"/>
              </a:rPr>
              <a:t>How can people promote their own recovery?</a:t>
            </a:r>
            <a:endParaRPr lang="en-CH" b="1"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Some possible answers may include: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Develop practices that make you feel better and identify strategies that promote and maintain well-being.</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Seek out cultural and spiritual practices for growth and self-knowledge.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Reject disempowering labels and narratives that limit one’s potential.</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Seek out relationships with those who can act as peers and equals who value one another’s knowledge and autonomy, whether or not the person has had the same type of lived experience.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Do not blame yourself for having been abused or for having been discriminated against.</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Be clear with others that recovery is possible and that they are at the centre of their recovery and that they drive all the decisions about their own life.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Develop their own plan based on strategies that they find helpful along their recovery journey.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Listen to others’ experiences and share your own story.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1000"/>
              </a:spcAft>
              <a:buFont typeface="Symbol" panose="05050102010706020507" pitchFamily="18" charset="2"/>
              <a:buChar char=""/>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Explore opportunities to be more active and engaged in the community.</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68</a:t>
            </a:fld>
            <a:endParaRPr lang="en-CH"/>
          </a:p>
        </p:txBody>
      </p:sp>
    </p:spTree>
    <p:extLst>
      <p:ext uri="{BB962C8B-B14F-4D97-AF65-F5344CB8AC3E}">
        <p14:creationId xmlns:p14="http://schemas.microsoft.com/office/powerpoint/2010/main" val="96856407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20875" y="1143000"/>
            <a:ext cx="3108325" cy="1749425"/>
          </a:xfrm>
        </p:spPr>
      </p:sp>
      <p:sp>
        <p:nvSpPr>
          <p:cNvPr id="3" name="Notes Placeholder 2"/>
          <p:cNvSpPr>
            <a:spLocks noGrp="1"/>
          </p:cNvSpPr>
          <p:nvPr>
            <p:ph type="body" idx="1"/>
          </p:nvPr>
        </p:nvSpPr>
        <p:spPr>
          <a:xfrm>
            <a:off x="685800" y="3200400"/>
            <a:ext cx="5486400" cy="4800600"/>
          </a:xfrm>
        </p:spPr>
        <p:txBody>
          <a:bodyPr/>
          <a:lstStyle/>
          <a:p>
            <a:pPr>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Once participants have had the opportunity to discuss the first question, ask the group:</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600"/>
              </a:spcAft>
              <a:buFont typeface="Symbol" panose="05050102010706020507" pitchFamily="18" charset="2"/>
              <a:buChar char=""/>
            </a:pPr>
            <a:r>
              <a:rPr lang="en-GB" b="1" dirty="0">
                <a:latin typeface="Calibri" panose="020F0502020204030204" pitchFamily="34" charset="0"/>
                <a:ea typeface="SimSun" panose="02010600030101010101" pitchFamily="2" charset="-122"/>
                <a:cs typeface="Arial" panose="020B0604020202020204" pitchFamily="34" charset="0"/>
              </a:rPr>
              <a:t>How can families and other supporters promote recovery?</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Some possible answers may include:</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Make sure that services and supporters respect the opinions, decisions and choices of the individual on their treatment, care and other areas of life rather than making decisions on their behalf. (For more information on this topic, see the module on </a:t>
            </a:r>
            <a:r>
              <a:rPr lang="en-US" i="1"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Legal capacity and the right to decide </a:t>
            </a: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and the module on </a:t>
            </a:r>
            <a:r>
              <a:rPr lang="en-US" i="1"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Supported decision-making and advance planning</a:t>
            </a: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Acknowledge that differences of opinion can arise but that, ultimately, the individual’s decisions should be respected. Support their right to make their own choices, and to establish their own identity and understanding of what they are experiencing.</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Find out more about the </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support options and strategies</a:t>
            </a:r>
            <a:r>
              <a:rPr lang="en-GB"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 </a:t>
            </a: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that the individual finds it helpful to maintain to improve wellness.</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Support individuals to be actively engaged in their local community.</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Include the individual in family life and decisions on an equal basis with other family members.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1000"/>
              </a:spcAft>
              <a:buFont typeface="Symbol" panose="05050102010706020507" pitchFamily="18" charset="2"/>
              <a:buChar char=""/>
            </a:pPr>
            <a:r>
              <a:rPr lang="en-US" dirty="0">
                <a:solidFill>
                  <a:srgbClr val="4F81BD"/>
                </a:solidFill>
                <a:latin typeface="Calibri" panose="020F0502020204030204" pitchFamily="34" charset="0"/>
                <a:ea typeface="Times New Roman" panose="02020603050405020304" pitchFamily="18" charset="0"/>
                <a:cs typeface="Times New Roman" panose="02020603050405020304" pitchFamily="18" charset="0"/>
              </a:rPr>
              <a:t>Support the individual to ensure that they are being treated fairly and without discrimination by health services and local agencies.</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69</a:t>
            </a:fld>
            <a:endParaRPr lang="en-CH"/>
          </a:p>
        </p:txBody>
      </p:sp>
    </p:spTree>
    <p:extLst>
      <p:ext uri="{BB962C8B-B14F-4D97-AF65-F5344CB8AC3E}">
        <p14:creationId xmlns:p14="http://schemas.microsoft.com/office/powerpoint/2010/main" val="5167206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60045" marR="0" indent="-360045">
              <a:spcBef>
                <a:spcPts val="0"/>
              </a:spcBef>
              <a:spcAft>
                <a:spcPts val="600"/>
              </a:spcAft>
            </a:pPr>
            <a:r>
              <a:rPr lang="en-GB" sz="1400" b="1" dirty="0">
                <a:latin typeface="Calibri" panose="020F0502020204030204" pitchFamily="34" charset="0"/>
                <a:ea typeface="SimSun" panose="02010600030101010101" pitchFamily="2" charset="-122"/>
                <a:cs typeface="Calibri" panose="020F0502020204030204" pitchFamily="34" charset="0"/>
              </a:rPr>
              <a:t>Five related topics are dealt with in this module. They are:</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GB" sz="1200"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Topic 1:</a:t>
            </a:r>
            <a:r>
              <a:rPr lang="en-GB" sz="1200" kern="1200" dirty="0">
                <a:solidFill>
                  <a:schemeClr val="tx1"/>
                </a:solidFill>
                <a:effectLst/>
                <a:latin typeface="+mn-lt"/>
                <a:ea typeface="+mn-ea"/>
                <a:cs typeface="+mn-cs"/>
              </a:rPr>
              <a:t> What is mental health? (1 hour 30 minutes) </a:t>
            </a:r>
          </a:p>
          <a:p>
            <a:r>
              <a:rPr lang="en-GB" sz="1200" b="1" kern="1200" dirty="0">
                <a:solidFill>
                  <a:schemeClr val="tx1"/>
                </a:solidFill>
                <a:effectLst/>
                <a:latin typeface="+mn-lt"/>
                <a:ea typeface="+mn-ea"/>
                <a:cs typeface="+mn-cs"/>
              </a:rPr>
              <a:t>Topic 2</a:t>
            </a:r>
            <a:r>
              <a:rPr lang="en-GB" sz="1200" kern="1200" dirty="0">
                <a:solidFill>
                  <a:schemeClr val="tx1"/>
                </a:solidFill>
                <a:effectLst/>
                <a:latin typeface="+mn-lt"/>
                <a:ea typeface="+mn-ea"/>
                <a:cs typeface="+mn-cs"/>
              </a:rPr>
              <a:t>: Promoting the right to health in mental health and social services (1 hour 45 minutes) </a:t>
            </a:r>
          </a:p>
          <a:p>
            <a:r>
              <a:rPr lang="en-GB" sz="1200" b="1" kern="1200" dirty="0">
                <a:solidFill>
                  <a:schemeClr val="tx1"/>
                </a:solidFill>
                <a:effectLst/>
                <a:latin typeface="+mn-lt"/>
                <a:ea typeface="+mn-ea"/>
                <a:cs typeface="+mn-cs"/>
              </a:rPr>
              <a:t>Topic 3:</a:t>
            </a:r>
            <a:r>
              <a:rPr lang="en-GB" sz="1200" kern="1200" dirty="0">
                <a:solidFill>
                  <a:schemeClr val="tx1"/>
                </a:solidFill>
                <a:effectLst/>
                <a:latin typeface="+mn-lt"/>
                <a:ea typeface="+mn-ea"/>
                <a:cs typeface="+mn-cs"/>
              </a:rPr>
              <a:t> What is recovery? (1 hour and 35 minutes) </a:t>
            </a:r>
          </a:p>
          <a:p>
            <a:r>
              <a:rPr lang="en-GB" sz="1200" b="1" kern="1200" dirty="0">
                <a:solidFill>
                  <a:schemeClr val="tx1"/>
                </a:solidFill>
                <a:effectLst/>
                <a:latin typeface="+mn-lt"/>
                <a:ea typeface="+mn-ea"/>
                <a:cs typeface="+mn-cs"/>
              </a:rPr>
              <a:t>Topic 4</a:t>
            </a:r>
            <a:r>
              <a:rPr lang="en-GB" sz="1200" kern="1200" dirty="0">
                <a:solidFill>
                  <a:schemeClr val="tx1"/>
                </a:solidFill>
                <a:effectLst/>
                <a:latin typeface="+mn-lt"/>
                <a:ea typeface="+mn-ea"/>
                <a:cs typeface="+mn-cs"/>
              </a:rPr>
              <a:t>: Promoting recovery (1 hour 15 minutes) </a:t>
            </a:r>
          </a:p>
          <a:p>
            <a:r>
              <a:rPr lang="en-GB" sz="1200" b="1" kern="1200" dirty="0">
                <a:solidFill>
                  <a:schemeClr val="tx1"/>
                </a:solidFill>
                <a:effectLst/>
                <a:latin typeface="+mn-lt"/>
                <a:ea typeface="+mn-ea"/>
                <a:cs typeface="+mn-cs"/>
              </a:rPr>
              <a:t>Topic 5:</a:t>
            </a:r>
            <a:r>
              <a:rPr lang="en-GB" sz="1200" kern="1200" dirty="0">
                <a:solidFill>
                  <a:schemeClr val="tx1"/>
                </a:solidFill>
                <a:effectLst/>
                <a:latin typeface="+mn-lt"/>
                <a:ea typeface="+mn-ea"/>
                <a:cs typeface="+mn-cs"/>
              </a:rPr>
              <a:t> The role of practitioners and mental health and social services in promoting recovery (40 minutes) </a:t>
            </a:r>
          </a:p>
          <a:p>
            <a:endParaRPr lang="en-US" dirty="0"/>
          </a:p>
          <a:p>
            <a:r>
              <a:rPr lang="en-US" b="1">
                <a:solidFill>
                  <a:srgbClr val="4F81BD"/>
                </a:solidFill>
                <a:latin typeface="Calibri" panose="020F0502020204030204" pitchFamily="34" charset="0"/>
                <a:ea typeface="SimSun" panose="02010600030101010101" pitchFamily="2" charset="-122"/>
                <a:cs typeface="Arial" panose="020B0604020202020204" pitchFamily="34" charset="0"/>
              </a:rPr>
              <a:t>For the full list of references included in the notes pages of these slides please refer to the corresponding Module.</a:t>
            </a:r>
          </a:p>
          <a:p>
            <a:endParaRPr lang="en-GB" dirty="0"/>
          </a:p>
          <a:p>
            <a:endParaRPr lang="en-CH"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B5638E-FD35-4CD2-A9D5-ECDD5368462D}" type="slidenum">
              <a:rPr kumimoji="0" lang="en-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6177550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98575" y="147638"/>
            <a:ext cx="3540125" cy="1990725"/>
          </a:xfrm>
        </p:spPr>
      </p:sp>
      <p:sp>
        <p:nvSpPr>
          <p:cNvPr id="3" name="Notes Placeholder 2"/>
          <p:cNvSpPr>
            <a:spLocks noGrp="1"/>
          </p:cNvSpPr>
          <p:nvPr>
            <p:ph type="body" idx="1"/>
          </p:nvPr>
        </p:nvSpPr>
        <p:spPr>
          <a:xfrm>
            <a:off x="685800" y="2160270"/>
            <a:ext cx="5486400" cy="5840730"/>
          </a:xfrm>
        </p:spPr>
        <p:txBody>
          <a:bodyPr/>
          <a:lstStyle/>
          <a:p>
            <a:pPr>
              <a:lnSpc>
                <a:spcPct val="115000"/>
              </a:lnSpc>
              <a:spcAft>
                <a:spcPts val="600"/>
              </a:spcAft>
            </a:pPr>
            <a:r>
              <a:rPr lang="en-GB" b="1" i="1" dirty="0">
                <a:latin typeface="Calibri" panose="020F0502020204030204" pitchFamily="34" charset="0"/>
                <a:ea typeface="SimSun" panose="02010600030101010101" pitchFamily="2" charset="-122"/>
                <a:cs typeface="Arial" panose="020B0604020202020204" pitchFamily="34" charset="0"/>
              </a:rPr>
              <a:t>Exercise 4.2: Personal recovery stories (20 min.)</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Select 3 personal recovery stories from among the videos available from the Open Paradigm Project:</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GB" b="1" dirty="0">
                <a:latin typeface="Calibri" panose="020F0502020204030204" pitchFamily="34" charset="0"/>
                <a:ea typeface="SimSun" panose="02010600030101010101" pitchFamily="2" charset="-122"/>
                <a:cs typeface="Arial" panose="020B0604020202020204" pitchFamily="34" charset="0"/>
              </a:rPr>
              <a:t>Open Paradigm Project </a:t>
            </a:r>
            <a:r>
              <a:rPr lang="en-GB" b="1" i="1" dirty="0">
                <a:latin typeface="Calibri" panose="020F0502020204030204" pitchFamily="34" charset="0"/>
                <a:ea typeface="SimSun" panose="02010600030101010101" pitchFamily="2" charset="-122"/>
                <a:cs typeface="Arial" panose="020B0604020202020204" pitchFamily="34" charset="0"/>
              </a:rPr>
              <a:t>(</a:t>
            </a:r>
            <a:r>
              <a:rPr lang="en-GB" b="1" i="1" dirty="0">
                <a:solidFill>
                  <a:srgbClr val="0000FF"/>
                </a:solidFill>
                <a:latin typeface="Calibri" panose="020F0502020204030204" pitchFamily="34" charset="0"/>
                <a:ea typeface="SimSun" panose="02010600030101010101" pitchFamily="2" charset="-122"/>
                <a:cs typeface="Arial" panose="020B0604020202020204" pitchFamily="34" charset="0"/>
                <a:hlinkClick r:id="rId3" action="ppaction://hlinkfile" tooltip="P.J. Moynihan – Digital Eyes Film Producer, 2013 #331">
                  <a:extLst>
                    <a:ext uri="{A12FA001-AC4F-418D-AE19-62706E023703}">
                      <ahyp:hlinkClr xmlns:ahyp="http://schemas.microsoft.com/office/drawing/2018/hyperlinkcolor" xmlns="" val="tx"/>
                    </a:ext>
                  </a:extLst>
                </a:hlinkClick>
              </a:rPr>
              <a:t>18</a:t>
            </a:r>
            <a:r>
              <a:rPr lang="en-GB" b="1" i="1" dirty="0">
                <a:latin typeface="Calibri" panose="020F0502020204030204" pitchFamily="34" charset="0"/>
                <a:ea typeface="SimSun" panose="02010600030101010101" pitchFamily="2" charset="-122"/>
                <a:cs typeface="Arial" panose="020B0604020202020204" pitchFamily="34" charset="0"/>
              </a:rPr>
              <a:t>)</a:t>
            </a:r>
            <a:r>
              <a:rPr lang="en-GB" b="1" dirty="0">
                <a:latin typeface="Calibri" panose="020F0502020204030204" pitchFamily="34" charset="0"/>
                <a:ea typeface="SimSun" panose="02010600030101010101" pitchFamily="2" charset="-122"/>
                <a:cs typeface="Arial" panose="020B0604020202020204" pitchFamily="34" charset="0"/>
              </a:rPr>
              <a:t>: </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rPr>
              <a:t>https://</a:t>
            </a:r>
            <a:r>
              <a:rPr lang="en-GB" u="sng" dirty="0" err="1">
                <a:solidFill>
                  <a:srgbClr val="0000FF"/>
                </a:solidFill>
                <a:latin typeface="Calibri" panose="020F0502020204030204" pitchFamily="34" charset="0"/>
                <a:ea typeface="SimSun" panose="02010600030101010101" pitchFamily="2" charset="-122"/>
                <a:cs typeface="Arial" panose="020B0604020202020204" pitchFamily="34" charset="0"/>
              </a:rPr>
              <a:t>youtu.be</a:t>
            </a: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rPr>
              <a:t>/wbu6VWhe86U</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t>
            </a:r>
            <a:r>
              <a:rPr lang="en-GB" b="1" dirty="0">
                <a:solidFill>
                  <a:srgbClr val="4F81BD"/>
                </a:solidFill>
                <a:latin typeface="Calibri" panose="020F0502020204030204" pitchFamily="34" charset="0"/>
                <a:ea typeface="SimSun" panose="02010600030101010101" pitchFamily="2" charset="-122"/>
                <a:cs typeface="Arial" panose="020B0604020202020204" pitchFamily="34" charset="0"/>
              </a:rPr>
              <a:t>accessed 9 April 2019).</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Personal experiences available through the above link Include: Celia Brown, Oryx Cohen, Sera </a:t>
            </a:r>
            <a:r>
              <a:rPr lang="en-GB" dirty="0" err="1">
                <a:solidFill>
                  <a:srgbClr val="4F81BD"/>
                </a:solidFill>
                <a:latin typeface="Calibri" panose="020F0502020204030204" pitchFamily="34" charset="0"/>
                <a:ea typeface="SimSun" panose="02010600030101010101" pitchFamily="2" charset="-122"/>
                <a:cs typeface="Arial" panose="020B0604020202020204" pitchFamily="34" charset="0"/>
              </a:rPr>
              <a:t>Davidow</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t>
            </a:r>
            <a:r>
              <a:rPr lang="en-GB" dirty="0">
                <a:latin typeface="Calibri" panose="020F0502020204030204" pitchFamily="34" charset="0"/>
                <a:ea typeface="SimSun" panose="02010600030101010101" pitchFamily="2" charset="-122"/>
                <a:cs typeface="Arial" panose="020B0604020202020204" pitchFamily="34" charset="0"/>
              </a:rPr>
              <a:t> </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Sean Donovan, Dorothy Dundas, Will Eberle, Dr Dan Fisher, Jenna Fogle, Marty </a:t>
            </a:r>
            <a:r>
              <a:rPr lang="en-GB" dirty="0" err="1">
                <a:solidFill>
                  <a:srgbClr val="4F81BD"/>
                </a:solidFill>
                <a:latin typeface="Calibri" panose="020F0502020204030204" pitchFamily="34" charset="0"/>
                <a:ea typeface="SimSun" panose="02010600030101010101" pitchFamily="2" charset="-122"/>
                <a:cs typeface="Arial" panose="020B0604020202020204" pitchFamily="34" charset="0"/>
              </a:rPr>
              <a:t>Hadge</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Leah Harris, Michael </a:t>
            </a:r>
            <a:r>
              <a:rPr lang="en-GB" dirty="0" err="1">
                <a:solidFill>
                  <a:srgbClr val="4F81BD"/>
                </a:solidFill>
                <a:latin typeface="Calibri" panose="020F0502020204030204" pitchFamily="34" charset="0"/>
                <a:ea typeface="SimSun" panose="02010600030101010101" pitchFamily="2" charset="-122"/>
                <a:cs typeface="Arial" panose="020B0604020202020204" pitchFamily="34" charset="0"/>
              </a:rPr>
              <a:t>Kerins</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Amy Long, Daniel </a:t>
            </a:r>
            <a:r>
              <a:rPr lang="en-GB" dirty="0" err="1">
                <a:solidFill>
                  <a:srgbClr val="4F81BD"/>
                </a:solidFill>
                <a:latin typeface="Calibri" panose="020F0502020204030204" pitchFamily="34" charset="0"/>
                <a:ea typeface="SimSun" panose="02010600030101010101" pitchFamily="2" charset="-122"/>
                <a:cs typeface="Arial" panose="020B0604020202020204" pitchFamily="34" charset="0"/>
              </a:rPr>
              <a:t>Mackler</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a:t>
            </a:r>
            <a:r>
              <a:rPr lang="en-GB" dirty="0" err="1">
                <a:solidFill>
                  <a:srgbClr val="4F81BD"/>
                </a:solidFill>
                <a:latin typeface="Calibri" panose="020F0502020204030204" pitchFamily="34" charset="0"/>
                <a:ea typeface="SimSun" panose="02010600030101010101" pitchFamily="2" charset="-122"/>
                <a:cs typeface="Arial" panose="020B0604020202020204" pitchFamily="34" charset="0"/>
              </a:rPr>
              <a:t>Iden</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McCollum, Steven Morgan, Matt </a:t>
            </a:r>
            <a:r>
              <a:rPr lang="en-GB" dirty="0" err="1">
                <a:solidFill>
                  <a:srgbClr val="4F81BD"/>
                </a:solidFill>
                <a:latin typeface="Calibri" panose="020F0502020204030204" pitchFamily="34" charset="0"/>
                <a:ea typeface="SimSun" panose="02010600030101010101" pitchFamily="2" charset="-122"/>
                <a:cs typeface="Arial" panose="020B0604020202020204" pitchFamily="34" charset="0"/>
              </a:rPr>
              <a:t>Samet</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Cheryl Sharp, Laura Nicole Sisson, </a:t>
            </a:r>
            <a:r>
              <a:rPr lang="en-GB" dirty="0" err="1">
                <a:solidFill>
                  <a:srgbClr val="4F81BD"/>
                </a:solidFill>
                <a:latin typeface="Calibri" panose="020F0502020204030204" pitchFamily="34" charset="0"/>
                <a:ea typeface="SimSun" panose="02010600030101010101" pitchFamily="2" charset="-122"/>
                <a:cs typeface="Arial" panose="020B0604020202020204" pitchFamily="34" charset="0"/>
              </a:rPr>
              <a:t>Ciceley</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Spencer, Lauren Spiro, Leonard Roy Frank, Lauren Spiro, Michael Therrien Jr, Faith Rhyne, Anne Weaver, Paris Williams, Michael </a:t>
            </a:r>
            <a:r>
              <a:rPr lang="en-GB" dirty="0" err="1">
                <a:solidFill>
                  <a:srgbClr val="4F81BD"/>
                </a:solidFill>
                <a:latin typeface="Calibri" panose="020F0502020204030204" pitchFamily="34" charset="0"/>
                <a:ea typeface="SimSun" panose="02010600030101010101" pitchFamily="2" charset="-122"/>
                <a:cs typeface="Arial" panose="020B0604020202020204" pitchFamily="34" charset="0"/>
              </a:rPr>
              <a:t>Wilusz</a:t>
            </a: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 </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 following 3 people from the list above have made important contributions to these training materials:</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600"/>
              </a:spcAft>
              <a:buFont typeface="Symbol" panose="05050102010706020507" pitchFamily="18" charset="2"/>
              <a:buChar char=""/>
              <a:tabLst>
                <a:tab pos="180340" algn="l"/>
              </a:tabLst>
            </a:pPr>
            <a:r>
              <a:rPr lang="en-GB" dirty="0">
                <a:latin typeface="Calibri" panose="020F0502020204030204" pitchFamily="34" charset="0"/>
                <a:ea typeface="SimSun" panose="02010600030101010101" pitchFamily="2" charset="-122"/>
                <a:cs typeface="Arial" panose="020B0604020202020204" pitchFamily="34" charset="0"/>
              </a:rPr>
              <a:t>Celia Brown </a:t>
            </a:r>
            <a:r>
              <a:rPr lang="en-GB" i="1" dirty="0">
                <a:latin typeface="Calibri" panose="020F0502020204030204" pitchFamily="34" charset="0"/>
                <a:ea typeface="SimSun" panose="02010600030101010101" pitchFamily="2" charset="-122"/>
                <a:cs typeface="Arial" panose="020B0604020202020204" pitchFamily="34" charset="0"/>
              </a:rPr>
              <a:t>(</a:t>
            </a:r>
            <a:r>
              <a:rPr lang="en-GB" i="1" dirty="0">
                <a:solidFill>
                  <a:srgbClr val="0000FF"/>
                </a:solidFill>
                <a:latin typeface="Calibri" panose="020F0502020204030204" pitchFamily="34" charset="0"/>
                <a:ea typeface="SimSun" panose="02010600030101010101" pitchFamily="2" charset="-122"/>
                <a:cs typeface="Arial" panose="020B0604020202020204" pitchFamily="34" charset="0"/>
                <a:hlinkClick r:id="rId4" action="ppaction://hlinkfile" tooltip="The Open Paradigm Project and Mindfreedom International, 2013 #71">
                  <a:extLst>
                    <a:ext uri="{A12FA001-AC4F-418D-AE19-62706E023703}">
                      <ahyp:hlinkClr xmlns:ahyp="http://schemas.microsoft.com/office/drawing/2018/hyperlinkcolor" xmlns="" val="tx"/>
                    </a:ext>
                  </a:extLst>
                </a:hlinkClick>
              </a:rPr>
              <a:t>19</a:t>
            </a:r>
            <a:r>
              <a:rPr lang="en-GB" i="1" dirty="0">
                <a:latin typeface="Calibri" panose="020F0502020204030204" pitchFamily="34" charset="0"/>
                <a:ea typeface="SimSun" panose="02010600030101010101" pitchFamily="2" charset="-122"/>
                <a:cs typeface="Arial" panose="020B0604020202020204" pitchFamily="34" charset="0"/>
              </a:rPr>
              <a:t>)</a:t>
            </a:r>
            <a:r>
              <a:rPr lang="en-GB" dirty="0">
                <a:latin typeface="Calibri" panose="020F0502020204030204" pitchFamily="34" charset="0"/>
                <a:ea typeface="SimSun" panose="02010600030101010101" pitchFamily="2" charset="-122"/>
                <a:cs typeface="Arial" panose="020B0604020202020204" pitchFamily="34" charset="0"/>
              </a:rPr>
              <a:t> (7:15 min.): </a:t>
            </a: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rPr>
              <a:t>https://</a:t>
            </a:r>
            <a:r>
              <a:rPr lang="en-GB" u="sng" dirty="0" err="1">
                <a:solidFill>
                  <a:srgbClr val="0000FF"/>
                </a:solidFill>
                <a:latin typeface="Calibri" panose="020F0502020204030204" pitchFamily="34" charset="0"/>
                <a:ea typeface="SimSun" panose="02010600030101010101" pitchFamily="2" charset="-122"/>
                <a:cs typeface="Arial" panose="020B0604020202020204" pitchFamily="34" charset="0"/>
              </a:rPr>
              <a:t>youtu.be</a:t>
            </a: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rPr>
              <a:t>/7cEj_rE5Z-c  </a:t>
            </a:r>
            <a:r>
              <a:rPr lang="en-GB" dirty="0">
                <a:latin typeface="Calibri" panose="020F0502020204030204" pitchFamily="34" charset="0"/>
                <a:ea typeface="SimSun" panose="02010600030101010101" pitchFamily="2" charset="-122"/>
                <a:cs typeface="Arial" panose="020B0604020202020204" pitchFamily="34" charset="0"/>
              </a:rPr>
              <a:t>(accessed 9 April 2019)</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600"/>
              </a:spcAft>
              <a:buFont typeface="Symbol" panose="05050102010706020507" pitchFamily="18" charset="2"/>
              <a:buChar char=""/>
              <a:tabLst>
                <a:tab pos="180340" algn="l"/>
              </a:tabLst>
            </a:pPr>
            <a:r>
              <a:rPr lang="en-GB" dirty="0">
                <a:latin typeface="Calibri" panose="020F0502020204030204" pitchFamily="34" charset="0"/>
                <a:ea typeface="SimSun" panose="02010600030101010101" pitchFamily="2" charset="-122"/>
                <a:cs typeface="Arial" panose="020B0604020202020204" pitchFamily="34" charset="0"/>
              </a:rPr>
              <a:t>Oryx Cohen </a:t>
            </a:r>
            <a:r>
              <a:rPr lang="en-GB" i="1" dirty="0">
                <a:latin typeface="Calibri" panose="020F0502020204030204" pitchFamily="34" charset="0"/>
                <a:ea typeface="SimSun" panose="02010600030101010101" pitchFamily="2" charset="-122"/>
                <a:cs typeface="Arial" panose="020B0604020202020204" pitchFamily="34" charset="0"/>
              </a:rPr>
              <a:t>(</a:t>
            </a:r>
            <a:r>
              <a:rPr lang="en-GB" i="1" dirty="0">
                <a:solidFill>
                  <a:srgbClr val="0000FF"/>
                </a:solidFill>
                <a:latin typeface="Calibri" panose="020F0502020204030204" pitchFamily="34" charset="0"/>
                <a:ea typeface="SimSun" panose="02010600030101010101" pitchFamily="2" charset="-122"/>
                <a:cs typeface="Arial" panose="020B0604020202020204" pitchFamily="34" charset="0"/>
                <a:hlinkClick r:id="rId5" action="ppaction://hlinkfile" tooltip="The Open Paradigm Project and the National Empowerment Center, 2013 #72">
                  <a:extLst>
                    <a:ext uri="{A12FA001-AC4F-418D-AE19-62706E023703}">
                      <ahyp:hlinkClr xmlns:ahyp="http://schemas.microsoft.com/office/drawing/2018/hyperlinkcolor" xmlns="" val="tx"/>
                    </a:ext>
                  </a:extLst>
                </a:hlinkClick>
              </a:rPr>
              <a:t>20</a:t>
            </a:r>
            <a:r>
              <a:rPr lang="en-GB" i="1" dirty="0">
                <a:latin typeface="Calibri" panose="020F0502020204030204" pitchFamily="34" charset="0"/>
                <a:ea typeface="SimSun" panose="02010600030101010101" pitchFamily="2" charset="-122"/>
                <a:cs typeface="Arial" panose="020B0604020202020204" pitchFamily="34" charset="0"/>
              </a:rPr>
              <a:t>)</a:t>
            </a:r>
            <a:r>
              <a:rPr lang="en-GB" dirty="0">
                <a:latin typeface="Calibri" panose="020F0502020204030204" pitchFamily="34" charset="0"/>
                <a:ea typeface="SimSun" panose="02010600030101010101" pitchFamily="2" charset="-122"/>
                <a:cs typeface="Arial" panose="020B0604020202020204" pitchFamily="34" charset="0"/>
              </a:rPr>
              <a:t> (4:03 min.): </a:t>
            </a: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rPr>
              <a:t>https://</a:t>
            </a:r>
            <a:r>
              <a:rPr lang="en-GB" u="sng" dirty="0" err="1">
                <a:solidFill>
                  <a:srgbClr val="0000FF"/>
                </a:solidFill>
                <a:latin typeface="Calibri" panose="020F0502020204030204" pitchFamily="34" charset="0"/>
                <a:ea typeface="SimSun" panose="02010600030101010101" pitchFamily="2" charset="-122"/>
                <a:cs typeface="Arial" panose="020B0604020202020204" pitchFamily="34" charset="0"/>
              </a:rPr>
              <a:t>youtu.be</a:t>
            </a: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rPr>
              <a:t>/0k0odQZZlBI </a:t>
            </a:r>
            <a:r>
              <a:rPr lang="en-GB" dirty="0">
                <a:latin typeface="Calibri" panose="020F0502020204030204" pitchFamily="34" charset="0"/>
                <a:ea typeface="SimSun" panose="02010600030101010101" pitchFamily="2" charset="-122"/>
                <a:cs typeface="Arial" panose="020B0604020202020204" pitchFamily="34" charset="0"/>
              </a:rPr>
              <a:t>(accessed 9 April 2019)</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600"/>
              </a:spcAft>
              <a:buFont typeface="Symbol" panose="05050102010706020507" pitchFamily="18" charset="2"/>
              <a:buChar char=""/>
              <a:tabLst>
                <a:tab pos="180340" algn="l"/>
              </a:tabLst>
            </a:pPr>
            <a:r>
              <a:rPr lang="en-GB" dirty="0">
                <a:latin typeface="Calibri" panose="020F0502020204030204" pitchFamily="34" charset="0"/>
                <a:ea typeface="SimSun" panose="02010600030101010101" pitchFamily="2" charset="-122"/>
                <a:cs typeface="Arial" panose="020B0604020202020204" pitchFamily="34" charset="0"/>
              </a:rPr>
              <a:t>Sera </a:t>
            </a:r>
            <a:r>
              <a:rPr lang="en-GB" dirty="0" err="1">
                <a:latin typeface="Calibri" panose="020F0502020204030204" pitchFamily="34" charset="0"/>
                <a:ea typeface="SimSun" panose="02010600030101010101" pitchFamily="2" charset="-122"/>
                <a:cs typeface="Arial" panose="020B0604020202020204" pitchFamily="34" charset="0"/>
              </a:rPr>
              <a:t>Davidow</a:t>
            </a:r>
            <a:r>
              <a:rPr lang="en-GB" dirty="0">
                <a:latin typeface="Calibri" panose="020F0502020204030204" pitchFamily="34" charset="0"/>
                <a:ea typeface="SimSun" panose="02010600030101010101" pitchFamily="2" charset="-122"/>
                <a:cs typeface="Arial" panose="020B0604020202020204" pitchFamily="34" charset="0"/>
              </a:rPr>
              <a:t> </a:t>
            </a:r>
            <a:r>
              <a:rPr lang="en-GB" i="1" dirty="0">
                <a:latin typeface="Calibri" panose="020F0502020204030204" pitchFamily="34" charset="0"/>
                <a:ea typeface="SimSun" panose="02010600030101010101" pitchFamily="2" charset="-122"/>
                <a:cs typeface="Arial" panose="020B0604020202020204" pitchFamily="34" charset="0"/>
              </a:rPr>
              <a:t>(</a:t>
            </a:r>
            <a:r>
              <a:rPr lang="en-GB" i="1" dirty="0">
                <a:solidFill>
                  <a:srgbClr val="0000FF"/>
                </a:solidFill>
                <a:latin typeface="Calibri" panose="020F0502020204030204" pitchFamily="34" charset="0"/>
                <a:ea typeface="SimSun" panose="02010600030101010101" pitchFamily="2" charset="-122"/>
                <a:cs typeface="Arial" panose="020B0604020202020204" pitchFamily="34" charset="0"/>
                <a:hlinkClick r:id="rId6" action="ppaction://hlinkfile" tooltip="The Open Paradigm Project and the Western Mass Recovery Learning, 2013 #73">
                  <a:extLst>
                    <a:ext uri="{A12FA001-AC4F-418D-AE19-62706E023703}">
                      <ahyp:hlinkClr xmlns:ahyp="http://schemas.microsoft.com/office/drawing/2018/hyperlinkcolor" xmlns="" val="tx"/>
                    </a:ext>
                  </a:extLst>
                </a:hlinkClick>
              </a:rPr>
              <a:t>21</a:t>
            </a:r>
            <a:r>
              <a:rPr lang="en-GB" i="1" dirty="0">
                <a:latin typeface="Calibri" panose="020F0502020204030204" pitchFamily="34" charset="0"/>
                <a:ea typeface="SimSun" panose="02010600030101010101" pitchFamily="2" charset="-122"/>
                <a:cs typeface="Arial" panose="020B0604020202020204" pitchFamily="34" charset="0"/>
              </a:rPr>
              <a:t>)</a:t>
            </a:r>
            <a:r>
              <a:rPr lang="en-GB" dirty="0">
                <a:latin typeface="Calibri" panose="020F0502020204030204" pitchFamily="34" charset="0"/>
                <a:ea typeface="SimSun" panose="02010600030101010101" pitchFamily="2" charset="-122"/>
                <a:cs typeface="Arial" panose="020B0604020202020204" pitchFamily="34" charset="0"/>
              </a:rPr>
              <a:t> (5:46 min.): </a:t>
            </a: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rPr>
              <a:t>https://</a:t>
            </a:r>
            <a:r>
              <a:rPr lang="en-GB" u="sng" dirty="0" err="1">
                <a:solidFill>
                  <a:srgbClr val="0000FF"/>
                </a:solidFill>
                <a:latin typeface="Calibri" panose="020F0502020204030204" pitchFamily="34" charset="0"/>
                <a:ea typeface="SimSun" panose="02010600030101010101" pitchFamily="2" charset="-122"/>
                <a:cs typeface="Arial" panose="020B0604020202020204" pitchFamily="34" charset="0"/>
              </a:rPr>
              <a:t>youtu.be</a:t>
            </a:r>
            <a:r>
              <a:rPr lang="en-GB" u="sng" dirty="0">
                <a:solidFill>
                  <a:srgbClr val="0000FF"/>
                </a:solidFill>
                <a:latin typeface="Calibri" panose="020F0502020204030204" pitchFamily="34" charset="0"/>
                <a:ea typeface="SimSun" panose="02010600030101010101" pitchFamily="2" charset="-122"/>
                <a:cs typeface="Arial" panose="020B0604020202020204" pitchFamily="34" charset="0"/>
              </a:rPr>
              <a:t>/IEvYDb7f7dk </a:t>
            </a:r>
            <a:r>
              <a:rPr lang="en-GB" dirty="0">
                <a:latin typeface="Calibri" panose="020F0502020204030204" pitchFamily="34" charset="0"/>
                <a:ea typeface="SimSun" panose="02010600030101010101" pitchFamily="2" charset="-122"/>
                <a:cs typeface="Arial" panose="020B0604020202020204" pitchFamily="34" charset="0"/>
              </a:rPr>
              <a:t>(accessed 9 April 2019)</a:t>
            </a:r>
            <a:endParaRPr lang="en-CH" dirty="0">
              <a:latin typeface="Calibri" panose="020F0502020204030204" pitchFamily="34" charset="0"/>
              <a:ea typeface="SimSun" panose="02010600030101010101" pitchFamily="2" charset="-122"/>
              <a:cs typeface="Arial" panose="020B0604020202020204" pitchFamily="34" charset="0"/>
            </a:endParaRPr>
          </a:p>
          <a:p>
            <a:pPr>
              <a:spcAft>
                <a:spcPts val="600"/>
              </a:spcAft>
            </a:pPr>
            <a:endParaRPr lang="en-GB"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a:spcAft>
                <a:spcPts val="6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After watching three videos, ask the participants to share their thoughts and comments on what was important for people during their recovery journeys.</a:t>
            </a:r>
            <a:r>
              <a:rPr lang="en-CH" dirty="0"/>
              <a:t> </a:t>
            </a:r>
            <a:r>
              <a:rPr lang="en-GB" sz="900" dirty="0">
                <a:latin typeface="Calibri" panose="020F0502020204030204" pitchFamily="34" charset="0"/>
                <a:ea typeface="SimSun" panose="02010600030101010101" pitchFamily="2" charset="-122"/>
                <a:cs typeface="Arial" panose="020B0604020202020204" pitchFamily="34" charset="0"/>
              </a:rPr>
              <a:t> </a:t>
            </a:r>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70</a:t>
            </a:fld>
            <a:endParaRPr lang="en-CH"/>
          </a:p>
        </p:txBody>
      </p:sp>
    </p:spTree>
    <p:extLst>
      <p:ext uri="{BB962C8B-B14F-4D97-AF65-F5344CB8AC3E}">
        <p14:creationId xmlns:p14="http://schemas.microsoft.com/office/powerpoint/2010/main" val="10942624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0"/>
              </a:spcAft>
            </a:pPr>
            <a:r>
              <a:rPr lang="en-US" b="1" dirty="0">
                <a:solidFill>
                  <a:srgbClr val="4F81BD"/>
                </a:solidFill>
                <a:latin typeface="Calibri" panose="020F0502020204030204" pitchFamily="34" charset="0"/>
                <a:ea typeface="Times New Roman" panose="02020603050405020304" pitchFamily="18" charset="0"/>
                <a:cs typeface="Calibri" panose="020F0502020204030204" pitchFamily="34" charset="0"/>
              </a:rPr>
              <a:t>Time for this topic</a:t>
            </a:r>
            <a:endParaRPr lang="en-GB"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0"/>
              </a:spcAft>
            </a:pPr>
            <a:r>
              <a:rPr lang="en-US" dirty="0">
                <a:solidFill>
                  <a:srgbClr val="000000"/>
                </a:solidFill>
                <a:latin typeface="Calibri" panose="020F0502020204030204" pitchFamily="34" charset="0"/>
                <a:ea typeface="Times New Roman" panose="02020603050405020304" pitchFamily="18" charset="0"/>
                <a:cs typeface="Calibri" panose="020F0502020204030204" pitchFamily="34" charset="0"/>
              </a:rPr>
              <a:t>Approximately 40 minutes.</a:t>
            </a:r>
            <a:endParaRPr lang="en-GB">
              <a:latin typeface="Calibri" panose="020F0502020204030204" pitchFamily="34" charset="0"/>
              <a:ea typeface="SimSun" panose="02010600030101010101" pitchFamily="2" charset="-122"/>
              <a:cs typeface="Arial" panose="020B0604020202020204" pitchFamily="34" charset="0"/>
            </a:endParaRPr>
          </a:p>
          <a:p>
            <a:endParaRPr lang="en-CH"/>
          </a:p>
        </p:txBody>
      </p:sp>
      <p:sp>
        <p:nvSpPr>
          <p:cNvPr id="4" name="Slide Number Placeholder 3"/>
          <p:cNvSpPr>
            <a:spLocks noGrp="1"/>
          </p:cNvSpPr>
          <p:nvPr>
            <p:ph type="sldNum" sz="quarter" idx="5"/>
          </p:nvPr>
        </p:nvSpPr>
        <p:spPr/>
        <p:txBody>
          <a:bodyPr/>
          <a:lstStyle/>
          <a:p>
            <a:fld id="{F4F7DB96-B4E3-48F2-8E35-A4648E993116}" type="slidenum">
              <a:rPr lang="en-CH" smtClean="0"/>
              <a:t>71</a:t>
            </a:fld>
            <a:endParaRPr lang="en-CH"/>
          </a:p>
        </p:txBody>
      </p:sp>
    </p:spTree>
    <p:extLst>
      <p:ext uri="{BB962C8B-B14F-4D97-AF65-F5344CB8AC3E}">
        <p14:creationId xmlns:p14="http://schemas.microsoft.com/office/powerpoint/2010/main" val="324886468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14650" y="77788"/>
            <a:ext cx="654050" cy="368300"/>
          </a:xfrm>
        </p:spPr>
      </p:sp>
      <p:sp>
        <p:nvSpPr>
          <p:cNvPr id="3" name="Notes Placeholder 2"/>
          <p:cNvSpPr>
            <a:spLocks noGrp="1"/>
          </p:cNvSpPr>
          <p:nvPr>
            <p:ph type="body" idx="1"/>
          </p:nvPr>
        </p:nvSpPr>
        <p:spPr>
          <a:xfrm>
            <a:off x="114122" y="462708"/>
            <a:ext cx="6606167" cy="8681291"/>
          </a:xfrm>
        </p:spPr>
        <p:txBody>
          <a:bodyPr/>
          <a:lstStyle/>
          <a:p>
            <a:pPr algn="just">
              <a:lnSpc>
                <a:spcPct val="115000"/>
              </a:lnSpc>
              <a:spcAft>
                <a:spcPts val="600"/>
              </a:spcAft>
            </a:pPr>
            <a:r>
              <a:rPr lang="en-GB" sz="900" b="1" i="1" dirty="0">
                <a:latin typeface="Calibri" panose="020F0502020204030204" pitchFamily="34" charset="0"/>
                <a:ea typeface="SimSun" panose="02010600030101010101" pitchFamily="2" charset="-122"/>
                <a:cs typeface="Arial" panose="020B0604020202020204" pitchFamily="34" charset="0"/>
              </a:rPr>
              <a:t>Exercise 5.1: Improving practices to promote recovery in mental health and social services (40 min.)</a:t>
            </a:r>
            <a:endParaRPr lang="en-CH" sz="90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The purpose of this activity is to encourage participants to think specifically about a mental health or related service they are familiar with and how to translate what they have learned about recovery into sustainable changes within it. It is important that participants think about specific day-to-day actions that they can implement in their service, in addition to broader forms of action such as advocacy and awareness-raising. </a:t>
            </a:r>
            <a:endParaRPr lang="en-CH" sz="90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400"/>
              </a:spcAft>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For this exercise, draw three columns on the flipchart (as in the table below).</a:t>
            </a:r>
            <a:endParaRPr lang="en-CH" sz="90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400"/>
              </a:spcAft>
            </a:pPr>
            <a:r>
              <a:rPr lang="en-GB" sz="900" b="1" dirty="0">
                <a:solidFill>
                  <a:srgbClr val="4F81BD"/>
                </a:solidFill>
                <a:latin typeface="Calibri" panose="020F0502020204030204" pitchFamily="34" charset="0"/>
                <a:ea typeface="SimSun" panose="02010600030101010101" pitchFamily="2" charset="-122"/>
                <a:cs typeface="Arial" panose="020B0604020202020204" pitchFamily="34" charset="0"/>
              </a:rPr>
              <a:t>Column A:</a:t>
            </a: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 Change in staff and service practices to support a recovery approach</a:t>
            </a:r>
            <a:endParaRPr lang="en-CH" sz="90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400"/>
              </a:spcAft>
            </a:pPr>
            <a:r>
              <a:rPr lang="en-GB" sz="900" b="1" dirty="0">
                <a:solidFill>
                  <a:srgbClr val="4F81BD"/>
                </a:solidFill>
                <a:latin typeface="Calibri" panose="020F0502020204030204" pitchFamily="34" charset="0"/>
                <a:ea typeface="SimSun" panose="02010600030101010101" pitchFamily="2" charset="-122"/>
                <a:cs typeface="Arial" panose="020B0604020202020204" pitchFamily="34" charset="0"/>
              </a:rPr>
              <a:t>Column B:</a:t>
            </a: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 Potential barriers</a:t>
            </a:r>
            <a:endParaRPr lang="en-CH" sz="90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400"/>
              </a:spcAft>
            </a:pPr>
            <a:r>
              <a:rPr lang="en-GB" sz="900" b="1" dirty="0">
                <a:solidFill>
                  <a:srgbClr val="4F81BD"/>
                </a:solidFill>
                <a:latin typeface="Calibri" panose="020F0502020204030204" pitchFamily="34" charset="0"/>
                <a:ea typeface="SimSun" panose="02010600030101010101" pitchFamily="2" charset="-122"/>
                <a:cs typeface="Arial" panose="020B0604020202020204" pitchFamily="34" charset="0"/>
              </a:rPr>
              <a:t>Column C:</a:t>
            </a: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 Steps to overcome the barriers </a:t>
            </a:r>
            <a:endParaRPr lang="en-CH" sz="90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600"/>
              </a:spcAft>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First, ask participants to brainstorm about changes that should happen in the service to better support mental well-being and to implement a recovery approach. List all their ideas for change in column A. </a:t>
            </a:r>
            <a:endParaRPr lang="en-CH" sz="900"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600"/>
              </a:spcAft>
              <a:buFont typeface="+mj-lt"/>
              <a:buAutoNum type="alphaUcParenR"/>
            </a:pPr>
            <a:r>
              <a:rPr lang="en-US" sz="900" b="1"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What changes/improvements are required for staff and service practices to support a recovery approach?</a:t>
            </a:r>
            <a:endParaRPr lang="en-CH" sz="900"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600"/>
              </a:spcAft>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Some possible answers are:</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Immediately end coercive, harmful and abusive practices.</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Respect people’s ownership of their own lives, bodies, narratives and recovery journey.</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Take responsibility, at the service level, to undertake immediate actions to remedy the situation.</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Focus more attention on achieving inclusion in the community</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Support people’s empowerment and decision-making power.</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Support people in overcoming social isolation and in building their own social support networks, including by reconnecting with family and friends, peer or others, in line with their wishes. </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Link people to other mainstream community services and supports, such as social services and benefits, housing, employment agencies.</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Link people to training and skills-building opportunities (e.g. vocational training, paid employment and any other relevant skills or educational training). </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Promote and encourage peer support in the service. </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Create a relaxed and welcoming environment where people feel free to consult with their mental health or other practitioners when they wish to do so.</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Encourage people to discuss their concerns, express their opinions and take ownership of how they want to live their life.</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Encourage people to identify their personal goals for recovery and, if useful, to draw up and follow a recovery plan on their own or with the assistance of a trusted person. </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Demonstrate compassion and kindness. </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Support people’s wishes to access spiritual, religious and cultural resources and experiences if requested (e.g. prayer room, religious scriptures, traditional cultural healing).</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Help people to access uplifting and therapeutic experiences – such as art, music, nature, sport, journal writing, self-help – in line with their personal preferences. </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Ensure that people are informed about the different support options available to them.</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Ensure that staff are trained about people’s rights and are familiar with international human rights standards. </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Ensure that staff have the skills to provide counselling, information, education and support to individuals and their families and care partners.</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Promote self-reflection and critical evaluation among staff about how staff might be helping or hindering recovery for different people (e.g. discrimination, gender-sensitive services, how to best address diverse people’s needs and contexts, etc.). </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Be open to learning from and being changed by people with psychosocial, intellectual or cognitive disabilities or any other person using the services</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Recognize people as experts by experience.</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Involve people with psychosocial, intellectual or cognitive disabilities at all levels of the service, including service reform, management and governance.</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Welcome the involvement of family, care partners, friends and other supporters in the planning and delivery of the service.</a:t>
            </a:r>
            <a:endParaRPr lang="en-CH" sz="900" dirty="0">
              <a:latin typeface="Calibri" panose="020F0502020204030204" pitchFamily="34" charset="0"/>
              <a:ea typeface="SimSun" panose="02010600030101010101" pitchFamily="2" charset="-122"/>
              <a:cs typeface="Arial" panose="020B0604020202020204" pitchFamily="34" charset="0"/>
            </a:endParaRPr>
          </a:p>
          <a:p>
            <a:pPr marL="171450" marR="0" lvl="0" indent="-171450">
              <a:spcBef>
                <a:spcPts val="0"/>
              </a:spcBef>
              <a:spcAft>
                <a:spcPts val="100"/>
              </a:spcAft>
              <a:buFont typeface="Symbol" panose="05050102010706020507" pitchFamily="18" charset="2"/>
              <a:buChar char=""/>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Adopt a trauma-informed approach to recovery which recognizes and addresses trauma that has been experienced by some people.</a:t>
            </a:r>
            <a:endParaRPr lang="en-CH" sz="900"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sz="900" dirty="0">
                <a:solidFill>
                  <a:srgbClr val="4F81BD"/>
                </a:solidFill>
                <a:latin typeface="Calibri" panose="020F0502020204030204" pitchFamily="34" charset="0"/>
                <a:ea typeface="SimSun" panose="02010600030101010101" pitchFamily="2" charset="-122"/>
                <a:cs typeface="Arial" panose="020B0604020202020204" pitchFamily="34" charset="0"/>
              </a:rPr>
              <a:t>Some participants, in particular mental health and other practitioners, may express concern that they lack resources and time to carry out all the above actions. This should be openly discussed. At this point the facilitator may emphasize that advocacy and lobbying are also key to making changes and moving in the right direction. The facilitator might also emphasize that simple reflection, such as this activity, is a crucial first step in improving services.</a:t>
            </a:r>
            <a:endParaRPr lang="en-CH" sz="900" dirty="0">
              <a:latin typeface="Calibri" panose="020F0502020204030204" pitchFamily="34" charset="0"/>
              <a:ea typeface="SimSun" panose="02010600030101010101" pitchFamily="2" charset="-122"/>
              <a:cs typeface="Arial" panose="020B0604020202020204" pitchFamily="34" charset="0"/>
            </a:endParaRPr>
          </a:p>
        </p:txBody>
      </p:sp>
      <p:sp>
        <p:nvSpPr>
          <p:cNvPr id="4" name="Slide Number Placeholder 3"/>
          <p:cNvSpPr>
            <a:spLocks noGrp="1"/>
          </p:cNvSpPr>
          <p:nvPr>
            <p:ph type="sldNum" sz="quarter" idx="5"/>
          </p:nvPr>
        </p:nvSpPr>
        <p:spPr/>
        <p:txBody>
          <a:bodyPr/>
          <a:lstStyle/>
          <a:p>
            <a:fld id="{F4F7DB96-B4E3-48F2-8E35-A4648E993116}" type="slidenum">
              <a:rPr lang="en-CH" smtClean="0"/>
              <a:t>72</a:t>
            </a:fld>
            <a:endParaRPr lang="en-CH"/>
          </a:p>
        </p:txBody>
      </p:sp>
    </p:spTree>
    <p:extLst>
      <p:ext uri="{BB962C8B-B14F-4D97-AF65-F5344CB8AC3E}">
        <p14:creationId xmlns:p14="http://schemas.microsoft.com/office/powerpoint/2010/main" val="45825808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After this brainstorming exercise, go back to each change listed in column A and ask the group to think about: </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US" b="1" dirty="0">
                <a:solidFill>
                  <a:srgbClr val="333333"/>
                </a:solidFill>
                <a:latin typeface="Calibri" panose="020F0502020204030204" pitchFamily="34" charset="0"/>
                <a:ea typeface="Times New Roman" panose="02020603050405020304" pitchFamily="18" charset="0"/>
                <a:cs typeface="Times New Roman" panose="02020603050405020304" pitchFamily="18" charset="0"/>
              </a:rPr>
              <a:t>B) What barriers are going to make it difficult to implement these measures? </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US" b="1" dirty="0">
                <a:solidFill>
                  <a:srgbClr val="333333"/>
                </a:solidFill>
                <a:latin typeface="Calibri" panose="020F0502020204030204" pitchFamily="34" charset="0"/>
                <a:ea typeface="Times New Roman" panose="02020603050405020304" pitchFamily="18" charset="0"/>
                <a:cs typeface="Times New Roman" panose="02020603050405020304" pitchFamily="18" charset="0"/>
              </a:rPr>
              <a:t>C) What can be done to overcome these barriers?</a:t>
            </a:r>
            <a:endParaRPr lang="en-CH" dirty="0">
              <a:latin typeface="Calibri" panose="020F0502020204030204" pitchFamily="34" charset="0"/>
              <a:ea typeface="SimSun" panose="02010600030101010101" pitchFamily="2" charset="-122"/>
              <a:cs typeface="Arial" panose="020B0604020202020204" pitchFamily="34" charset="0"/>
            </a:endParaRPr>
          </a:p>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It is important to ask participants to sort options into what can be achieved in the short, medium and long term. This is an opportunity to highlight that changing the culture within a service takes time, and that not all results will be achieved immediately.</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73</a:t>
            </a:fld>
            <a:endParaRPr lang="en-CH"/>
          </a:p>
        </p:txBody>
      </p:sp>
    </p:spTree>
    <p:extLst>
      <p:ext uri="{BB962C8B-B14F-4D97-AF65-F5344CB8AC3E}">
        <p14:creationId xmlns:p14="http://schemas.microsoft.com/office/powerpoint/2010/main" val="78285716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The following table includes examples of steps that can be taken to implement a recovery approach and to support people along their recovery journeys. The facilitator can select a few examples to discuss with participants in addition to their own ideas. </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74</a:t>
            </a:fld>
            <a:endParaRPr lang="en-CH"/>
          </a:p>
        </p:txBody>
      </p:sp>
    </p:spTree>
    <p:extLst>
      <p:ext uri="{BB962C8B-B14F-4D97-AF65-F5344CB8AC3E}">
        <p14:creationId xmlns:p14="http://schemas.microsoft.com/office/powerpoint/2010/main" val="6333761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75</a:t>
            </a:fld>
            <a:endParaRPr lang="en-CH"/>
          </a:p>
        </p:txBody>
      </p:sp>
    </p:spTree>
    <p:extLst>
      <p:ext uri="{BB962C8B-B14F-4D97-AF65-F5344CB8AC3E}">
        <p14:creationId xmlns:p14="http://schemas.microsoft.com/office/powerpoint/2010/main" val="118654710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a:p>
        </p:txBody>
      </p:sp>
      <p:sp>
        <p:nvSpPr>
          <p:cNvPr id="4" name="Slide Number Placeholder 3"/>
          <p:cNvSpPr>
            <a:spLocks noGrp="1"/>
          </p:cNvSpPr>
          <p:nvPr>
            <p:ph type="sldNum" sz="quarter" idx="5"/>
          </p:nvPr>
        </p:nvSpPr>
        <p:spPr/>
        <p:txBody>
          <a:bodyPr/>
          <a:lstStyle/>
          <a:p>
            <a:fld id="{F4F7DB96-B4E3-48F2-8E35-A4648E993116}" type="slidenum">
              <a:rPr lang="en-CH" smtClean="0"/>
              <a:t>76</a:t>
            </a:fld>
            <a:endParaRPr lang="en-CH"/>
          </a:p>
        </p:txBody>
      </p:sp>
    </p:spTree>
    <p:extLst>
      <p:ext uri="{BB962C8B-B14F-4D97-AF65-F5344CB8AC3E}">
        <p14:creationId xmlns:p14="http://schemas.microsoft.com/office/powerpoint/2010/main" val="311774115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4F7DB96-B4E3-48F2-8E35-A4648E993116}" type="slidenum">
              <a:rPr lang="en-CH" smtClean="0"/>
              <a:t>77</a:t>
            </a:fld>
            <a:endParaRPr lang="en-CH"/>
          </a:p>
        </p:txBody>
      </p:sp>
    </p:spTree>
    <p:extLst>
      <p:ext uri="{BB962C8B-B14F-4D97-AF65-F5344CB8AC3E}">
        <p14:creationId xmlns:p14="http://schemas.microsoft.com/office/powerpoint/2010/main" val="187896908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4F7DB96-B4E3-48F2-8E35-A4648E993116}" type="slidenum">
              <a:rPr lang="en-CH" smtClean="0"/>
              <a:t>78</a:t>
            </a:fld>
            <a:endParaRPr lang="en-CH"/>
          </a:p>
        </p:txBody>
      </p:sp>
    </p:spTree>
    <p:extLst>
      <p:ext uri="{BB962C8B-B14F-4D97-AF65-F5344CB8AC3E}">
        <p14:creationId xmlns:p14="http://schemas.microsoft.com/office/powerpoint/2010/main" val="259258958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4F7DB96-B4E3-48F2-8E35-A4648E993116}" type="slidenum">
              <a:rPr lang="en-CH" smtClean="0"/>
              <a:t>79</a:t>
            </a:fld>
            <a:endParaRPr lang="en-CH"/>
          </a:p>
        </p:txBody>
      </p:sp>
    </p:spTree>
    <p:extLst>
      <p:ext uri="{BB962C8B-B14F-4D97-AF65-F5344CB8AC3E}">
        <p14:creationId xmlns:p14="http://schemas.microsoft.com/office/powerpoint/2010/main" val="5478603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0"/>
              </a:spcAft>
            </a:pPr>
            <a:r>
              <a:rPr lang="en-US" b="1" dirty="0">
                <a:solidFill>
                  <a:srgbClr val="4F81BD"/>
                </a:solidFill>
                <a:latin typeface="Calibri" panose="020F0502020204030204" pitchFamily="34" charset="0"/>
                <a:ea typeface="Times New Roman" panose="02020603050405020304" pitchFamily="18" charset="0"/>
                <a:cs typeface="Calibri" panose="020F0502020204030204" pitchFamily="34" charset="0"/>
              </a:rPr>
              <a:t>Time for this topic</a:t>
            </a:r>
            <a:endParaRPr lang="en-GB"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0"/>
              </a:spcAft>
            </a:pPr>
            <a:r>
              <a:rPr lang="en-US" dirty="0">
                <a:solidFill>
                  <a:srgbClr val="000000"/>
                </a:solidFill>
                <a:latin typeface="Calibri" panose="020F0502020204030204" pitchFamily="34" charset="0"/>
                <a:ea typeface="Times New Roman" panose="02020603050405020304" pitchFamily="18" charset="0"/>
                <a:cs typeface="Calibri" panose="020F0502020204030204" pitchFamily="34" charset="0"/>
              </a:rPr>
              <a:t>Approximately 1 hour 30 minutes.</a:t>
            </a:r>
            <a:endParaRPr lang="en-GB"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endParaRPr lang="en-GB" dirty="0">
              <a:solidFill>
                <a:srgbClr val="4F81BD"/>
              </a:solidFill>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Start by asking participants the following question (5 min.):</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GB" dirty="0">
                <a:latin typeface="Calibri" panose="020F0502020204030204" pitchFamily="34" charset="0"/>
                <a:ea typeface="SimSun" panose="02010600030101010101" pitchFamily="2" charset="-122"/>
                <a:cs typeface="Arial" panose="020B0604020202020204" pitchFamily="34" charset="0"/>
              </a:rPr>
              <a:t>What do you understand by the term “mental health”?</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Give participants a few minutes to reflect and discuss this and list their answers on the flipchart.</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8</a:t>
            </a:fld>
            <a:endParaRPr lang="en-CH"/>
          </a:p>
        </p:txBody>
      </p:sp>
    </p:spTree>
    <p:extLst>
      <p:ext uri="{BB962C8B-B14F-4D97-AF65-F5344CB8AC3E}">
        <p14:creationId xmlns:p14="http://schemas.microsoft.com/office/powerpoint/2010/main" val="206660699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4F7DB96-B4E3-48F2-8E35-A4648E993116}" type="slidenum">
              <a:rPr lang="en-CH" smtClean="0"/>
              <a:t>80</a:t>
            </a:fld>
            <a:endParaRPr lang="en-CH"/>
          </a:p>
        </p:txBody>
      </p:sp>
    </p:spTree>
    <p:extLst>
      <p:ext uri="{BB962C8B-B14F-4D97-AF65-F5344CB8AC3E}">
        <p14:creationId xmlns:p14="http://schemas.microsoft.com/office/powerpoint/2010/main" val="65872274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4F7DB96-B4E3-48F2-8E35-A4648E993116}" type="slidenum">
              <a:rPr lang="en-CH" smtClean="0"/>
              <a:t>81</a:t>
            </a:fld>
            <a:endParaRPr lang="en-CH"/>
          </a:p>
        </p:txBody>
      </p:sp>
    </p:spTree>
    <p:extLst>
      <p:ext uri="{BB962C8B-B14F-4D97-AF65-F5344CB8AC3E}">
        <p14:creationId xmlns:p14="http://schemas.microsoft.com/office/powerpoint/2010/main" val="177739941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GB" b="1" i="1" dirty="0">
                <a:latin typeface="Calibri" panose="020F0502020204030204" pitchFamily="34" charset="0"/>
                <a:ea typeface="SimSun" panose="02010600030101010101" pitchFamily="2" charset="-122"/>
                <a:cs typeface="Arial" panose="020B0604020202020204" pitchFamily="34" charset="0"/>
              </a:rPr>
              <a:t>Concluding the training (5 min.)</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Ask participants:</a:t>
            </a:r>
            <a:endParaRPr lang="en-CH" dirty="0">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GB" dirty="0">
                <a:latin typeface="Calibri" panose="020F0502020204030204" pitchFamily="34" charset="0"/>
                <a:ea typeface="SimSun" panose="02010600030101010101" pitchFamily="2" charset="-122"/>
                <a:cs typeface="Arial" panose="020B0604020202020204" pitchFamily="34" charset="0"/>
              </a:rPr>
              <a:t>What are the 3 key points that you have learned from this session?</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82</a:t>
            </a:fld>
            <a:endParaRPr lang="en-CH"/>
          </a:p>
        </p:txBody>
      </p:sp>
    </p:spTree>
    <p:extLst>
      <p:ext uri="{BB962C8B-B14F-4D97-AF65-F5344CB8AC3E}">
        <p14:creationId xmlns:p14="http://schemas.microsoft.com/office/powerpoint/2010/main" val="189841965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Follow the discussion with these take-home messages from the session today.</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Mental health, well-being and recovery are inherently personal.</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Respect for human rights is key to protecting mental health and well-being and promoting recovery.</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0"/>
              </a:spcAft>
              <a:buFont typeface="Symbol" panose="05050102010706020507" pitchFamily="18" charset="2"/>
              <a:buChar char=""/>
            </a:pP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Stimulating the development of fair and inclusive communities is an essential but neglected part of supporting mental health and well-being. </a:t>
            </a:r>
            <a:endParaRPr lang="en-CH" dirty="0">
              <a:latin typeface="Calibri" panose="020F0502020204030204" pitchFamily="34" charset="0"/>
              <a:ea typeface="SimSun" panose="02010600030101010101" pitchFamily="2" charset="-122"/>
              <a:cs typeface="Arial" panose="020B0604020202020204" pitchFamily="34" charset="0"/>
            </a:endParaRPr>
          </a:p>
          <a:p>
            <a:pPr marL="342900" marR="0" lvl="0" indent="-342900">
              <a:lnSpc>
                <a:spcPct val="115000"/>
              </a:lnSpc>
              <a:spcBef>
                <a:spcPts val="0"/>
              </a:spcBef>
              <a:spcAft>
                <a:spcPts val="1000"/>
              </a:spcAft>
              <a:buFont typeface="Symbol" panose="05050102010706020507" pitchFamily="18" charset="2"/>
              <a:buChar char=""/>
            </a:pPr>
            <a:r>
              <a:rPr lang="en-GB" dirty="0">
                <a:solidFill>
                  <a:srgbClr val="000000"/>
                </a:solidFill>
                <a:latin typeface="Calibri" panose="020F0502020204030204" pitchFamily="34" charset="0"/>
                <a:ea typeface="SimSun" panose="02010600030101010101" pitchFamily="2" charset="-122"/>
                <a:cs typeface="Arial" panose="020B0604020202020204" pitchFamily="34" charset="0"/>
              </a:rPr>
              <a:t>Individuals and services can do a lot to support people along their recovery journey.</a:t>
            </a:r>
            <a:endParaRPr lang="en-CH" dirty="0">
              <a:latin typeface="Calibri" panose="020F0502020204030204" pitchFamily="34" charset="0"/>
              <a:ea typeface="SimSun" panose="02010600030101010101" pitchFamily="2" charset="-122"/>
              <a:cs typeface="Arial" panose="020B0604020202020204" pitchFamily="34" charset="0"/>
            </a:endParaRPr>
          </a:p>
          <a:p>
            <a:endParaRPr lang="en-CH" dirty="0"/>
          </a:p>
        </p:txBody>
      </p:sp>
      <p:sp>
        <p:nvSpPr>
          <p:cNvPr id="4" name="Slide Number Placeholder 3"/>
          <p:cNvSpPr>
            <a:spLocks noGrp="1"/>
          </p:cNvSpPr>
          <p:nvPr>
            <p:ph type="sldNum" sz="quarter" idx="5"/>
          </p:nvPr>
        </p:nvSpPr>
        <p:spPr/>
        <p:txBody>
          <a:bodyPr/>
          <a:lstStyle/>
          <a:p>
            <a:fld id="{F4F7DB96-B4E3-48F2-8E35-A4648E993116}" type="slidenum">
              <a:rPr lang="en-CH" smtClean="0"/>
              <a:t>83</a:t>
            </a:fld>
            <a:endParaRPr lang="en-CH"/>
          </a:p>
        </p:txBody>
      </p:sp>
    </p:spTree>
    <p:extLst>
      <p:ext uri="{BB962C8B-B14F-4D97-AF65-F5344CB8AC3E}">
        <p14:creationId xmlns:p14="http://schemas.microsoft.com/office/powerpoint/2010/main" val="415820515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91600A8A-902E-430E-A833-453AE05FDB61}" type="slidenum">
              <a:rPr lang="en-GB" smtClean="0"/>
              <a:t>84</a:t>
            </a:fld>
            <a:endParaRPr lang="en-GB"/>
          </a:p>
        </p:txBody>
      </p:sp>
      <p:sp>
        <p:nvSpPr>
          <p:cNvPr id="6" name="Notes Placeholder 2">
            <a:extLst>
              <a:ext uri="{FF2B5EF4-FFF2-40B4-BE49-F238E27FC236}">
                <a16:creationId xmlns:a16="http://schemas.microsoft.com/office/drawing/2014/main" id="{E39834B2-9B84-4A40-99CA-4C54F183263D}"/>
              </a:ext>
            </a:extLst>
          </p:cNvPr>
          <p:cNvSpPr txBox="1">
            <a:spLocks/>
          </p:cNvSpPr>
          <p:nvPr/>
        </p:nvSpPr>
        <p:spPr>
          <a:xfrm>
            <a:off x="307298" y="202367"/>
            <a:ext cx="5862577" cy="9428585"/>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r>
              <a:rPr lang="en-US" sz="1100" b="1" dirty="0"/>
              <a:t>Conceptualization </a:t>
            </a:r>
          </a:p>
          <a:p>
            <a:r>
              <a:rPr lang="en-US" sz="1100" dirty="0"/>
              <a:t>Michelle Funk (Coordinator) and Natalie Drew Bold (Technical Officer) Mental Health Policy and Service Development, Department of Mental Health and Substance Abuse (WHO, Geneva)</a:t>
            </a:r>
          </a:p>
          <a:p>
            <a:endParaRPr lang="en-US" sz="1100" dirty="0"/>
          </a:p>
          <a:p>
            <a:r>
              <a:rPr lang="en-US" sz="1100" b="1" dirty="0"/>
              <a:t>Writing and editorial team</a:t>
            </a:r>
          </a:p>
          <a:p>
            <a:r>
              <a:rPr lang="en-US" sz="1100" dirty="0"/>
              <a:t>Dr Michelle Funk, (WHO, Geneva), Natalie Drew Bold (WHO, Geneva); Marie </a:t>
            </a:r>
            <a:r>
              <a:rPr lang="en-US" sz="1100" dirty="0" err="1"/>
              <a:t>Baudel</a:t>
            </a:r>
            <a:r>
              <a:rPr lang="en-US" sz="1100" dirty="0"/>
              <a:t>, </a:t>
            </a:r>
            <a:r>
              <a:rPr lang="en-US" sz="1100" dirty="0" err="1"/>
              <a:t>Université</a:t>
            </a:r>
            <a:r>
              <a:rPr lang="en-US" sz="1100" dirty="0"/>
              <a:t> de Nantes, France</a:t>
            </a:r>
          </a:p>
          <a:p>
            <a:endParaRPr lang="en-US" sz="1100" dirty="0"/>
          </a:p>
          <a:p>
            <a:r>
              <a:rPr lang="en-US" sz="1100" b="1" dirty="0"/>
              <a:t>Key international experts</a:t>
            </a:r>
          </a:p>
          <a:p>
            <a:r>
              <a:rPr lang="en-US" sz="1100" dirty="0"/>
              <a:t>Celia Brown, </a:t>
            </a:r>
            <a:r>
              <a:rPr lang="en-US" sz="1100" dirty="0" err="1"/>
              <a:t>MindFreedom</a:t>
            </a:r>
            <a:r>
              <a:rPr lang="en-US" sz="1100" dirty="0"/>
              <a:t> International, (United States of America); Mauro Giovanni Carta, </a:t>
            </a:r>
            <a:r>
              <a:rPr lang="en-US" sz="1100" dirty="0" err="1"/>
              <a:t>Università</a:t>
            </a:r>
            <a:r>
              <a:rPr lang="en-US" sz="1100" dirty="0"/>
              <a:t> </a:t>
            </a:r>
            <a:r>
              <a:rPr lang="en-US" sz="1100" dirty="0" err="1"/>
              <a:t>degli</a:t>
            </a:r>
            <a:r>
              <a:rPr lang="en-US" sz="1100" dirty="0"/>
              <a:t> </a:t>
            </a:r>
            <a:r>
              <a:rPr lang="en-US" sz="1100" dirty="0" err="1"/>
              <a:t>studi</a:t>
            </a:r>
            <a:r>
              <a:rPr lang="en-US" sz="1100" dirty="0"/>
              <a:t> di Cagliari (Italy); </a:t>
            </a:r>
            <a:r>
              <a:rPr lang="en-US" sz="1100" dirty="0" err="1"/>
              <a:t>Yeni</a:t>
            </a:r>
            <a:r>
              <a:rPr lang="en-US" sz="1100" dirty="0"/>
              <a:t> Rosa Damayanti, Indonesia Mental Health Association (Indonesia); Sera </a:t>
            </a:r>
            <a:r>
              <a:rPr lang="en-US" sz="1100" dirty="0" err="1"/>
              <a:t>Davidow</a:t>
            </a:r>
            <a:r>
              <a:rPr lang="en-US" sz="1100" dirty="0"/>
              <a:t>, Western Mass Recovery Learning Community (United Sates of America); Catalina </a:t>
            </a:r>
            <a:r>
              <a:rPr lang="en-US" sz="1100" dirty="0" err="1"/>
              <a:t>Devandas</a:t>
            </a:r>
            <a:r>
              <a:rPr lang="en-US" sz="1100" dirty="0"/>
              <a:t> Aguilar, UN Special Rapporteur on the rights of persons with disabilities (Switzerland); Julian Eaton, CBM International and London School of Hygiene and Tropical Medicine (United Kingdom); Salam Gómez, World Network of Users and Survivors of Psychiatry (Colombia); Gemma Hunting, International Consultant (Germany); Diane Kingston, International HIV/AIDS Alliance (United Kingdom); Itzhak </a:t>
            </a:r>
            <a:r>
              <a:rPr lang="en-US" sz="1100" dirty="0" err="1"/>
              <a:t>Levav</a:t>
            </a:r>
            <a:r>
              <a:rPr lang="en-US" sz="1100" dirty="0"/>
              <a:t>, Department of Community Mental Health, University of Haifa (Israel); Peter McGovern, </a:t>
            </a:r>
            <a:r>
              <a:rPr lang="en-US" sz="1100" dirty="0" err="1"/>
              <a:t>Modum</a:t>
            </a:r>
            <a:r>
              <a:rPr lang="en-US" sz="1100" dirty="0"/>
              <a:t> Bad (Norway); David McGrath, International consultant (Australia); Tina </a:t>
            </a:r>
            <a:r>
              <a:rPr lang="en-US" sz="1100" dirty="0" err="1"/>
              <a:t>Minkowitz</a:t>
            </a:r>
            <a:r>
              <a:rPr lang="en-US" sz="1100" dirty="0"/>
              <a:t>, Center for the Human Rights of Users and Survivors of Psychiatry (United Sates of America); Peter </a:t>
            </a:r>
            <a:r>
              <a:rPr lang="en-US" sz="1100" dirty="0" err="1"/>
              <a:t>Mittler</a:t>
            </a:r>
            <a:r>
              <a:rPr lang="en-US" sz="1100" dirty="0"/>
              <a:t>, Dementia Alliance International (United Kingdom); Maria Francesca Moro, Columbia University (United Sates of America), ; Fiona Morrissey, Disability Law Research Consultant (Ireland); Michael </a:t>
            </a:r>
            <a:r>
              <a:rPr lang="en-US" sz="1100" dirty="0" err="1"/>
              <a:t>Njenga</a:t>
            </a:r>
            <a:r>
              <a:rPr lang="en-US" sz="1100" dirty="0"/>
              <a:t>, Users and Survivors of Psychiatry in Kenya (Kenya); David W. Oaks, </a:t>
            </a:r>
            <a:r>
              <a:rPr lang="en-US" sz="1100" dirty="0" err="1"/>
              <a:t>Aciu</a:t>
            </a:r>
            <a:r>
              <a:rPr lang="en-US" sz="1100" dirty="0"/>
              <a:t> </a:t>
            </a:r>
            <a:r>
              <a:rPr lang="en-US" sz="1100" dirty="0" err="1"/>
              <a:t>Insitute</a:t>
            </a:r>
            <a:r>
              <a:rPr lang="en-US" sz="1100" dirty="0"/>
              <a:t>, LLC (United States of America); </a:t>
            </a:r>
            <a:r>
              <a:rPr lang="en-US" sz="1100" dirty="0" err="1"/>
              <a:t>Soumitra</a:t>
            </a:r>
            <a:r>
              <a:rPr lang="en-US" sz="1100" dirty="0"/>
              <a:t> </a:t>
            </a:r>
            <a:r>
              <a:rPr lang="en-US" sz="1100" dirty="0" err="1"/>
              <a:t>Pathare</a:t>
            </a:r>
            <a:r>
              <a:rPr lang="en-US" sz="1100" dirty="0"/>
              <a:t>, Centre for Mental Health Law and Policy, Indian Law Society (India); </a:t>
            </a:r>
            <a:r>
              <a:rPr lang="en-US" sz="1100" dirty="0" err="1"/>
              <a:t>Dainius</a:t>
            </a:r>
            <a:r>
              <a:rPr lang="en-US" sz="1100" dirty="0"/>
              <a:t> </a:t>
            </a:r>
            <a:r>
              <a:rPr lang="en-US" sz="1100" dirty="0" err="1"/>
              <a:t>Pūras</a:t>
            </a:r>
            <a:r>
              <a:rPr lang="en-US" sz="1100" dirty="0"/>
              <a:t>, Special Rapporteur on the right of everyone to the enjoyment of the highest attainable standard of health (Switzerland); </a:t>
            </a:r>
            <a:r>
              <a:rPr lang="en-US" sz="1100" dirty="0" err="1"/>
              <a:t>Jolijn</a:t>
            </a:r>
            <a:r>
              <a:rPr lang="en-US" sz="1100" dirty="0"/>
              <a:t> </a:t>
            </a:r>
            <a:r>
              <a:rPr lang="en-US" sz="1100" dirty="0" err="1"/>
              <a:t>Santegoeds</a:t>
            </a:r>
            <a:r>
              <a:rPr lang="en-US" sz="1100" dirty="0"/>
              <a:t>, World Network of Users and Survivors of Psychiatry (the Netherlands); </a:t>
            </a:r>
            <a:r>
              <a:rPr lang="en-US" sz="1100" dirty="0" err="1"/>
              <a:t>Sashi</a:t>
            </a:r>
            <a:r>
              <a:rPr lang="en-US" sz="1100" dirty="0"/>
              <a:t> </a:t>
            </a:r>
            <a:r>
              <a:rPr lang="en-US" sz="1100" dirty="0" err="1"/>
              <a:t>Sashidharan</a:t>
            </a:r>
            <a:r>
              <a:rPr lang="en-US" sz="1100" dirty="0"/>
              <a:t>, University of Glasgow (United Kingdom); Gregory Smith, International consultant, (United States of America); Kate </a:t>
            </a:r>
            <a:r>
              <a:rPr lang="en-US" sz="1100" dirty="0" err="1"/>
              <a:t>Swaffer</a:t>
            </a:r>
            <a:r>
              <a:rPr lang="en-US" sz="1100" dirty="0"/>
              <a:t>, Dementia International Alliance(Australia); Carmen Valle, CBM International (Thailand); Alberto Vásquez </a:t>
            </a:r>
            <a:r>
              <a:rPr lang="en-US" sz="1100" dirty="0" err="1"/>
              <a:t>Encalada</a:t>
            </a:r>
            <a:r>
              <a:rPr lang="en-US" sz="1100" dirty="0"/>
              <a:t>, Office of the UN Special Rapporteur on the rights of persons with disabilities (Switzerland)</a:t>
            </a:r>
          </a:p>
          <a:p>
            <a:endParaRPr lang="en-US" sz="1100" dirty="0"/>
          </a:p>
          <a:p>
            <a:r>
              <a:rPr lang="en-US" sz="1100" b="1" dirty="0"/>
              <a:t>Contributions</a:t>
            </a:r>
          </a:p>
          <a:p>
            <a:r>
              <a:rPr lang="en-US" sz="1100" dirty="0">
                <a:solidFill>
                  <a:schemeClr val="accent2"/>
                </a:solidFill>
              </a:rPr>
              <a:t>Technical reviewers</a:t>
            </a:r>
          </a:p>
          <a:p>
            <a:r>
              <a:rPr lang="en-US" sz="1100" dirty="0"/>
              <a:t>Abu Bakar Abdul Kadir, Hospital </a:t>
            </a:r>
            <a:r>
              <a:rPr lang="en-US" sz="1100" dirty="0" err="1"/>
              <a:t>Permai</a:t>
            </a:r>
            <a:r>
              <a:rPr lang="en-US" sz="1100" dirty="0"/>
              <a:t> (Malaysia); </a:t>
            </a:r>
            <a:r>
              <a:rPr lang="en-US" sz="1100" dirty="0" err="1"/>
              <a:t>Robinah</a:t>
            </a:r>
            <a:r>
              <a:rPr lang="en-US" sz="1100" dirty="0"/>
              <a:t> </a:t>
            </a:r>
            <a:r>
              <a:rPr lang="en-US" sz="1100" dirty="0" err="1"/>
              <a:t>Nakanwagi</a:t>
            </a:r>
            <a:r>
              <a:rPr lang="en-US" sz="1100" dirty="0"/>
              <a:t> </a:t>
            </a:r>
            <a:r>
              <a:rPr lang="en-US" sz="1100" dirty="0" err="1"/>
              <a:t>Alambuya</a:t>
            </a:r>
            <a:r>
              <a:rPr lang="en-US" sz="1100" dirty="0"/>
              <a:t>, Pan African Network of People with Psychosocial Disabilities. (Uganda); Anna </a:t>
            </a:r>
            <a:r>
              <a:rPr lang="en-US" sz="1100" dirty="0" err="1"/>
              <a:t>Arstein-Kerslake</a:t>
            </a:r>
            <a:r>
              <a:rPr lang="en-US" sz="1100" dirty="0"/>
              <a:t>, Melbourne Law School, University of Melbourne (Australia); Lori Ashcraft, Resilience Inc. (United States of America); Rod Astbury, Western Australia Association for Mental Health (Australia); Joseph </a:t>
            </a:r>
            <a:r>
              <a:rPr lang="en-US" sz="1100" dirty="0" err="1"/>
              <a:t>Atukunda</a:t>
            </a:r>
            <a:r>
              <a:rPr lang="en-US" sz="1100" dirty="0"/>
              <a:t>, </a:t>
            </a:r>
            <a:r>
              <a:rPr lang="en-US" sz="1100" dirty="0" err="1"/>
              <a:t>Heartsounds</a:t>
            </a:r>
            <a:r>
              <a:rPr lang="en-US" sz="1100" dirty="0"/>
              <a:t>, Uganda (Uganda); David Axworthy, Western Australian Mental Health Commission (Australia); Simon </a:t>
            </a:r>
            <a:r>
              <a:rPr lang="en-US" sz="1100" dirty="0" err="1"/>
              <a:t>Vasseur</a:t>
            </a:r>
            <a:r>
              <a:rPr lang="en-US" sz="1100" dirty="0"/>
              <a:t> </a:t>
            </a:r>
            <a:r>
              <a:rPr lang="en-US" sz="1100" dirty="0" err="1"/>
              <a:t>Bacle</a:t>
            </a:r>
            <a:r>
              <a:rPr lang="en-US" sz="1100" dirty="0"/>
              <a:t>, EPSM Lille Metropole, WHO Collaborating Centre, Lille (France); Sam </a:t>
            </a:r>
            <a:r>
              <a:rPr lang="en-US" sz="1100" dirty="0" err="1"/>
              <a:t>Badege</a:t>
            </a:r>
            <a:r>
              <a:rPr lang="en-US" sz="1100" dirty="0"/>
              <a:t>, National Organization of Users and Survivors of Psychiatry in Rwanda (Rwanda); Amrit </a:t>
            </a:r>
            <a:r>
              <a:rPr lang="en-US" sz="1100" dirty="0" err="1"/>
              <a:t>Bakhshy</a:t>
            </a:r>
            <a:r>
              <a:rPr lang="en-US" sz="1100" dirty="0"/>
              <a:t>, Schizophrenia Awareness Association (India); Anja Baumann, Action Mental Health Germany (Germany); Jerome </a:t>
            </a:r>
            <a:r>
              <a:rPr lang="en-US" sz="1100" dirty="0" err="1"/>
              <a:t>Bickenbach</a:t>
            </a:r>
            <a:r>
              <a:rPr lang="en-US" sz="1100" dirty="0"/>
              <a:t>, University of Lucerne (Switzerland); Jean-Sébastien Blanc, Association for the Prevention of Torture (Switzerland); Pat Bracken, Independent Consultant Psychiatrist (Ireland); Simon Bradstreet, University of Glasgow (United Kingdom); Claudia Pellegrini Braga, University of São Paulo (Brazil); Rio de Janeiro Public </a:t>
            </a:r>
            <a:r>
              <a:rPr lang="lt-LT" sz="1100" dirty="0" err="1"/>
              <a:t>Prosecutor's</a:t>
            </a:r>
            <a:r>
              <a:rPr lang="lt-LT" sz="1100" dirty="0"/>
              <a:t> Office (</a:t>
            </a:r>
            <a:r>
              <a:rPr lang="lt-LT" sz="1100" dirty="0" err="1"/>
              <a:t>Brazil</a:t>
            </a:r>
            <a:r>
              <a:rPr lang="lt-LT" sz="1100" dirty="0"/>
              <a:t>); </a:t>
            </a:r>
            <a:r>
              <a:rPr lang="lt-LT" sz="1100" dirty="0" err="1"/>
              <a:t>Patricia</a:t>
            </a:r>
            <a:r>
              <a:rPr lang="lt-LT" sz="1100" dirty="0"/>
              <a:t> </a:t>
            </a:r>
            <a:r>
              <a:rPr lang="lt-LT" sz="1100" dirty="0" err="1"/>
              <a:t>Brogna</a:t>
            </a:r>
            <a:r>
              <a:rPr lang="lt-LT" sz="1100" dirty="0"/>
              <a:t>, </a:t>
            </a:r>
            <a:r>
              <a:rPr lang="lt-LT" sz="1100" dirty="0" err="1"/>
              <a:t>National</a:t>
            </a:r>
            <a:r>
              <a:rPr lang="lt-LT" sz="1100" dirty="0"/>
              <a:t> </a:t>
            </a:r>
            <a:r>
              <a:rPr lang="lt-LT" sz="1100" dirty="0" err="1"/>
              <a:t>School</a:t>
            </a:r>
            <a:r>
              <a:rPr lang="lt-LT" sz="1100" dirty="0"/>
              <a:t> </a:t>
            </a:r>
            <a:r>
              <a:rPr lang="lt-LT" sz="1100" dirty="0" err="1"/>
              <a:t>of</a:t>
            </a:r>
            <a:r>
              <a:rPr lang="lt-LT" sz="1100" dirty="0"/>
              <a:t> </a:t>
            </a:r>
            <a:r>
              <a:rPr lang="lt-LT" sz="1100" dirty="0" err="1"/>
              <a:t>Occupational</a:t>
            </a:r>
            <a:r>
              <a:rPr lang="lt-LT" sz="1100" dirty="0"/>
              <a:t> </a:t>
            </a:r>
            <a:r>
              <a:rPr lang="lt-LT" sz="1100" dirty="0" err="1"/>
              <a:t>Therapy</a:t>
            </a:r>
            <a:r>
              <a:rPr lang="lt-LT" sz="1100" dirty="0"/>
              <a:t>, (Argentina); </a:t>
            </a:r>
            <a:r>
              <a:rPr lang="lt-LT" sz="1100" dirty="0" err="1"/>
              <a:t>Celia</a:t>
            </a:r>
            <a:r>
              <a:rPr lang="lt-LT" sz="1100" dirty="0"/>
              <a:t> </a:t>
            </a:r>
            <a:r>
              <a:rPr lang="lt-LT" sz="1100" dirty="0" err="1"/>
              <a:t>Brown</a:t>
            </a:r>
            <a:r>
              <a:rPr lang="lt-LT" sz="1100" dirty="0"/>
              <a:t>, </a:t>
            </a:r>
            <a:r>
              <a:rPr lang="lt-LT" sz="1100" dirty="0" err="1"/>
              <a:t>MindFreedom</a:t>
            </a:r>
            <a:r>
              <a:rPr lang="lt-LT" sz="1100" dirty="0"/>
              <a:t> International, (United </a:t>
            </a:r>
            <a:r>
              <a:rPr lang="lt-LT" sz="1100" dirty="0" err="1"/>
              <a:t>States</a:t>
            </a:r>
            <a:r>
              <a:rPr lang="lt-LT" sz="1100" dirty="0"/>
              <a:t> </a:t>
            </a:r>
            <a:r>
              <a:rPr lang="lt-LT" sz="1100" dirty="0" err="1"/>
              <a:t>of</a:t>
            </a:r>
            <a:r>
              <a:rPr lang="lt-LT" sz="1100" dirty="0"/>
              <a:t> America); </a:t>
            </a:r>
            <a:r>
              <a:rPr lang="lt-LT" sz="1100" dirty="0" err="1"/>
              <a:t>Kimberly</a:t>
            </a:r>
            <a:r>
              <a:rPr lang="lt-LT" sz="1100" dirty="0"/>
              <a:t> </a:t>
            </a:r>
            <a:r>
              <a:rPr lang="lt-LT" sz="1100" dirty="0" err="1"/>
              <a:t>Budnick</a:t>
            </a:r>
            <a:r>
              <a:rPr lang="lt-LT" sz="1100" dirty="0"/>
              <a:t>, </a:t>
            </a:r>
            <a:r>
              <a:rPr lang="lt-LT" sz="1100" dirty="0" err="1"/>
              <a:t>Head</a:t>
            </a:r>
            <a:r>
              <a:rPr lang="lt-LT" sz="1100" dirty="0"/>
              <a:t> </a:t>
            </a:r>
            <a:r>
              <a:rPr lang="lt-LT" sz="1100" dirty="0" err="1"/>
              <a:t>Start</a:t>
            </a:r>
            <a:r>
              <a:rPr lang="lt-LT" sz="1100" dirty="0"/>
              <a:t> </a:t>
            </a:r>
            <a:r>
              <a:rPr lang="lt-LT" sz="1100" dirty="0" err="1"/>
              <a:t>Teacher</a:t>
            </a:r>
            <a:r>
              <a:rPr lang="lt-LT" sz="1100" dirty="0"/>
              <a:t>/</a:t>
            </a:r>
            <a:r>
              <a:rPr lang="lt-LT" sz="1100" dirty="0" err="1"/>
              <a:t>Early</a:t>
            </a:r>
            <a:r>
              <a:rPr lang="lt-LT" sz="1100" dirty="0"/>
              <a:t> </a:t>
            </a:r>
            <a:r>
              <a:rPr lang="lt-LT" sz="1100" dirty="0" err="1"/>
              <a:t>Childhood</a:t>
            </a:r>
            <a:r>
              <a:rPr lang="lt-LT" sz="1100" dirty="0"/>
              <a:t> </a:t>
            </a:r>
            <a:r>
              <a:rPr lang="lt-LT" sz="1100" dirty="0" err="1"/>
              <a:t>Educator</a:t>
            </a:r>
            <a:r>
              <a:rPr lang="lt-LT" sz="1100" dirty="0"/>
              <a:t> (United </a:t>
            </a:r>
            <a:r>
              <a:rPr lang="lt-LT" sz="1100" dirty="0" err="1"/>
              <a:t>States</a:t>
            </a:r>
            <a:r>
              <a:rPr lang="lt-LT" sz="1100" dirty="0"/>
              <a:t> </a:t>
            </a:r>
            <a:r>
              <a:rPr lang="lt-LT" sz="1100" dirty="0" err="1"/>
              <a:t>of</a:t>
            </a:r>
            <a:r>
              <a:rPr lang="lt-LT" sz="1100" dirty="0"/>
              <a:t> America); </a:t>
            </a:r>
            <a:r>
              <a:rPr lang="lt-LT" sz="1100" dirty="0" err="1"/>
              <a:t>Janice</a:t>
            </a:r>
            <a:r>
              <a:rPr lang="lt-LT" sz="1100" dirty="0"/>
              <a:t> </a:t>
            </a:r>
            <a:r>
              <a:rPr lang="lt-LT" sz="1100" dirty="0" err="1"/>
              <a:t>Cambri</a:t>
            </a:r>
            <a:r>
              <a:rPr lang="lt-LT" sz="1100" dirty="0"/>
              <a:t>, </a:t>
            </a:r>
            <a:r>
              <a:rPr lang="lt-LT" sz="1100" dirty="0" err="1"/>
              <a:t>Psychosocial</a:t>
            </a:r>
            <a:r>
              <a:rPr lang="lt-LT" sz="1100" dirty="0"/>
              <a:t> </a:t>
            </a:r>
            <a:r>
              <a:rPr lang="lt-LT" sz="1100" dirty="0" err="1"/>
              <a:t>Disability</a:t>
            </a:r>
            <a:r>
              <a:rPr lang="lt-LT" sz="1100" dirty="0"/>
              <a:t> </a:t>
            </a:r>
            <a:r>
              <a:rPr lang="lt-LT" sz="1100" dirty="0" err="1"/>
              <a:t>Inclusive</a:t>
            </a:r>
            <a:r>
              <a:rPr lang="lt-LT" sz="1100" dirty="0"/>
              <a:t> </a:t>
            </a:r>
            <a:r>
              <a:rPr lang="lt-LT" sz="1100" dirty="0" err="1"/>
              <a:t>Philippines</a:t>
            </a:r>
            <a:r>
              <a:rPr lang="lt-LT" sz="1100" dirty="0"/>
              <a:t> (</a:t>
            </a:r>
            <a:r>
              <a:rPr lang="lt-LT" sz="1100" dirty="0" err="1"/>
              <a:t>Philippines</a:t>
            </a:r>
            <a:r>
              <a:rPr lang="lt-LT" sz="1100" dirty="0"/>
              <a:t>); </a:t>
            </a:r>
            <a:r>
              <a:rPr lang="lt-LT" sz="1100" dirty="0" err="1"/>
              <a:t>Aleisha</a:t>
            </a:r>
            <a:r>
              <a:rPr lang="lt-LT" sz="1100" dirty="0"/>
              <a:t> </a:t>
            </a:r>
            <a:r>
              <a:rPr lang="lt-LT" sz="1100" dirty="0" err="1"/>
              <a:t>Carroll</a:t>
            </a:r>
            <a:r>
              <a:rPr lang="lt-LT" sz="1100" dirty="0"/>
              <a:t>, CBM </a:t>
            </a:r>
            <a:r>
              <a:rPr lang="lt-LT" sz="1100" dirty="0" err="1"/>
              <a:t>Australia</a:t>
            </a:r>
            <a:r>
              <a:rPr lang="lt-LT" sz="1100" dirty="0"/>
              <a:t> (</a:t>
            </a:r>
            <a:r>
              <a:rPr lang="lt-LT" sz="1100" dirty="0" err="1"/>
              <a:t>Australia</a:t>
            </a:r>
            <a:r>
              <a:rPr lang="lt-LT" sz="1100" dirty="0"/>
              <a:t>); Mauro </a:t>
            </a:r>
            <a:r>
              <a:rPr lang="lt-LT" sz="1100" dirty="0" err="1"/>
              <a:t>Giovanni</a:t>
            </a:r>
            <a:r>
              <a:rPr lang="lt-LT" sz="1100" dirty="0"/>
              <a:t> </a:t>
            </a:r>
            <a:r>
              <a:rPr lang="lt-LT" sz="1100" dirty="0" err="1"/>
              <a:t>Carta</a:t>
            </a:r>
            <a:r>
              <a:rPr lang="lt-LT" sz="1100" dirty="0"/>
              <a:t>, </a:t>
            </a:r>
            <a:r>
              <a:rPr lang="lt-LT" sz="1100" dirty="0" err="1"/>
              <a:t>Università</a:t>
            </a:r>
            <a:r>
              <a:rPr lang="lt-LT" sz="1100" dirty="0"/>
              <a:t> degli </a:t>
            </a:r>
            <a:r>
              <a:rPr lang="lt-LT" sz="1100" dirty="0" err="1"/>
              <a:t>studi</a:t>
            </a:r>
            <a:r>
              <a:rPr lang="lt-LT" sz="1100" dirty="0"/>
              <a:t> di </a:t>
            </a:r>
            <a:r>
              <a:rPr lang="lt-LT" sz="1100" dirty="0" err="1"/>
              <a:t>Cagliari</a:t>
            </a:r>
            <a:r>
              <a:rPr lang="lt-LT" sz="1100" dirty="0"/>
              <a:t> (</a:t>
            </a:r>
            <a:r>
              <a:rPr lang="lt-LT" sz="1100" dirty="0" err="1"/>
              <a:t>Italy</a:t>
            </a:r>
            <a:r>
              <a:rPr lang="lt-LT" sz="1100" dirty="0"/>
              <a:t>); </a:t>
            </a:r>
            <a:r>
              <a:rPr lang="lt-LT" sz="1100" dirty="0" err="1"/>
              <a:t>Chauhan</a:t>
            </a:r>
            <a:r>
              <a:rPr lang="lt-LT" sz="1100" dirty="0"/>
              <a:t> </a:t>
            </a:r>
            <a:r>
              <a:rPr lang="lt-LT" sz="1100" dirty="0" err="1"/>
              <a:t>Ajay</a:t>
            </a:r>
            <a:r>
              <a:rPr lang="lt-LT" sz="1100" dirty="0"/>
              <a:t>, </a:t>
            </a:r>
            <a:r>
              <a:rPr lang="lt-LT" sz="1100" dirty="0" err="1"/>
              <a:t>State</a:t>
            </a:r>
            <a:r>
              <a:rPr lang="lt-LT" sz="1100" dirty="0"/>
              <a:t> </a:t>
            </a:r>
            <a:r>
              <a:rPr lang="lt-LT" sz="1100" dirty="0" err="1"/>
              <a:t>Mental</a:t>
            </a:r>
            <a:r>
              <a:rPr lang="lt-LT" sz="1100" dirty="0"/>
              <a:t> </a:t>
            </a:r>
            <a:r>
              <a:rPr lang="lt-LT" sz="1100" dirty="0" err="1"/>
              <a:t>Health</a:t>
            </a:r>
            <a:r>
              <a:rPr lang="lt-LT" sz="1100" dirty="0"/>
              <a:t> </a:t>
            </a:r>
            <a:r>
              <a:rPr lang="lt-LT" sz="1100" dirty="0" err="1"/>
              <a:t>Authority</a:t>
            </a:r>
            <a:r>
              <a:rPr lang="lt-LT" sz="1100" dirty="0"/>
              <a:t>, </a:t>
            </a:r>
            <a:r>
              <a:rPr lang="lt-LT" sz="1100" dirty="0" err="1"/>
              <a:t>Gujarat</a:t>
            </a:r>
            <a:r>
              <a:rPr lang="lt-LT" sz="1100" dirty="0"/>
              <a:t>, (</a:t>
            </a:r>
            <a:r>
              <a:rPr lang="lt-LT" sz="1100" dirty="0" err="1"/>
              <a:t>India</a:t>
            </a:r>
            <a:r>
              <a:rPr lang="lt-LT" sz="1100" dirty="0"/>
              <a:t>); </a:t>
            </a:r>
            <a:r>
              <a:rPr lang="lt-LT" sz="1100" dirty="0" err="1"/>
              <a:t>Facundo</a:t>
            </a:r>
            <a:r>
              <a:rPr lang="lt-LT" sz="1100" dirty="0"/>
              <a:t> </a:t>
            </a:r>
            <a:r>
              <a:rPr lang="lt-LT" sz="1100" dirty="0" err="1"/>
              <a:t>Chavez</a:t>
            </a:r>
            <a:r>
              <a:rPr lang="lt-LT" sz="1100" dirty="0"/>
              <a:t> </a:t>
            </a:r>
            <a:r>
              <a:rPr lang="lt-LT" sz="1100" dirty="0" err="1"/>
              <a:t>Penillas</a:t>
            </a:r>
            <a:r>
              <a:rPr lang="lt-LT" sz="1100" dirty="0"/>
              <a:t>, Office </a:t>
            </a:r>
            <a:r>
              <a:rPr lang="lt-LT" sz="1100" dirty="0" err="1"/>
              <a:t>of</a:t>
            </a:r>
            <a:r>
              <a:rPr lang="lt-LT" sz="1100" dirty="0"/>
              <a:t> </a:t>
            </a:r>
            <a:r>
              <a:rPr lang="lt-LT" sz="1100" dirty="0" err="1"/>
              <a:t>the</a:t>
            </a:r>
            <a:r>
              <a:rPr lang="lt-LT" sz="1100" dirty="0"/>
              <a:t> United </a:t>
            </a:r>
            <a:r>
              <a:rPr lang="lt-LT" sz="1100" dirty="0" err="1"/>
              <a:t>Nations</a:t>
            </a:r>
            <a:r>
              <a:rPr lang="lt-LT" sz="1100" dirty="0"/>
              <a:t> </a:t>
            </a:r>
            <a:r>
              <a:rPr lang="lt-LT" sz="1100" dirty="0" err="1"/>
              <a:t>High</a:t>
            </a:r>
            <a:r>
              <a:rPr lang="lt-LT" sz="1100" dirty="0"/>
              <a:t> </a:t>
            </a:r>
            <a:r>
              <a:rPr lang="lt-LT" sz="1100" dirty="0" err="1"/>
              <a:t>Commissioner</a:t>
            </a:r>
            <a:r>
              <a:rPr lang="lt-LT" sz="1100" dirty="0"/>
              <a:t> </a:t>
            </a:r>
            <a:r>
              <a:rPr lang="lt-LT" sz="1100" dirty="0" err="1"/>
              <a:t>for</a:t>
            </a:r>
            <a:r>
              <a:rPr lang="lt-LT" sz="1100" dirty="0"/>
              <a:t> </a:t>
            </a:r>
            <a:r>
              <a:rPr lang="lt-LT" sz="1100" dirty="0" err="1"/>
              <a:t>Human</a:t>
            </a:r>
            <a:r>
              <a:rPr lang="lt-LT" sz="1100" dirty="0"/>
              <a:t> </a:t>
            </a:r>
            <a:r>
              <a:rPr lang="lt-LT" sz="1100" dirty="0" err="1"/>
              <a:t>Rights</a:t>
            </a:r>
            <a:r>
              <a:rPr lang="lt-LT" sz="1100" dirty="0"/>
              <a:t> (</a:t>
            </a:r>
            <a:r>
              <a:rPr lang="lt-LT" sz="1100" dirty="0" err="1"/>
              <a:t>Switzerland</a:t>
            </a:r>
            <a:r>
              <a:rPr lang="lt-LT" sz="1100" dirty="0"/>
              <a:t>); </a:t>
            </a:r>
            <a:r>
              <a:rPr lang="lt-LT" sz="1100" dirty="0" err="1"/>
              <a:t>Daniel</a:t>
            </a:r>
            <a:r>
              <a:rPr lang="lt-LT" sz="1100" dirty="0"/>
              <a:t> </a:t>
            </a:r>
            <a:r>
              <a:rPr lang="lt-LT" sz="1100" dirty="0" err="1"/>
              <a:t>Chisholm</a:t>
            </a:r>
            <a:r>
              <a:rPr lang="lt-LT" sz="1100" dirty="0"/>
              <a:t>, WHO </a:t>
            </a:r>
            <a:r>
              <a:rPr lang="lt-LT" sz="1100" dirty="0" err="1"/>
              <a:t>Regional</a:t>
            </a:r>
            <a:r>
              <a:rPr lang="lt-LT" sz="1100" dirty="0"/>
              <a:t> Office </a:t>
            </a:r>
            <a:r>
              <a:rPr lang="lt-LT" sz="1100" dirty="0" err="1"/>
              <a:t>for</a:t>
            </a:r>
            <a:r>
              <a:rPr lang="lt-LT" sz="1100" dirty="0"/>
              <a:t> </a:t>
            </a:r>
            <a:r>
              <a:rPr lang="lt-LT" sz="1100" dirty="0" err="1"/>
              <a:t>Europe</a:t>
            </a:r>
            <a:r>
              <a:rPr lang="lt-LT" sz="1100" dirty="0"/>
              <a:t> (</a:t>
            </a:r>
            <a:r>
              <a:rPr lang="lt-LT" sz="1100" dirty="0" err="1"/>
              <a:t>Denmark</a:t>
            </a:r>
            <a:r>
              <a:rPr lang="lt-LT" sz="1100" dirty="0"/>
              <a:t>); </a:t>
            </a:r>
            <a:endParaRPr lang="en-US" sz="1100" dirty="0"/>
          </a:p>
        </p:txBody>
      </p:sp>
    </p:spTree>
    <p:extLst>
      <p:ext uri="{BB962C8B-B14F-4D97-AF65-F5344CB8AC3E}">
        <p14:creationId xmlns:p14="http://schemas.microsoft.com/office/powerpoint/2010/main" val="312461104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91600A8A-902E-430E-A833-453AE05FDB61}" type="slidenum">
              <a:rPr lang="en-GB" smtClean="0"/>
              <a:t>85</a:t>
            </a:fld>
            <a:endParaRPr lang="en-GB" dirty="0"/>
          </a:p>
        </p:txBody>
      </p:sp>
      <p:sp>
        <p:nvSpPr>
          <p:cNvPr id="6" name="Notes Placeholder 2">
            <a:extLst>
              <a:ext uri="{FF2B5EF4-FFF2-40B4-BE49-F238E27FC236}">
                <a16:creationId xmlns:a16="http://schemas.microsoft.com/office/drawing/2014/main" id="{BB4BC290-C2F1-4645-B59C-23708C0AE5B5}"/>
              </a:ext>
            </a:extLst>
          </p:cNvPr>
          <p:cNvSpPr txBox="1">
            <a:spLocks/>
          </p:cNvSpPr>
          <p:nvPr/>
        </p:nvSpPr>
        <p:spPr>
          <a:xfrm>
            <a:off x="382249" y="181507"/>
            <a:ext cx="5862577" cy="8733099"/>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r>
              <a:rPr lang="lt-LT" sz="1100"/>
              <a:t>Louise Christie, Scottish Recovery Network (United Kingdom); Oryx Cohen, National Empowerment Center (United States of America); Celline Cole, Freie Universität Berlin (Germany); Janice Cooper, Carter Center (Liberia); Jillian Craigie, Kings College London (United Kingdom); David Crepaz-Keay, Mental Health Foundation (United Kingdom); Rita Cronise, International Association of Peer Supporters (United States of America); Gaia Montauti d’Harcourt, Fondation d’Harcourt (Switzerland); Yeni Rosa Damayanti, Indonesia Mental Health Association (Indonesia); Sera Davidow, Western Mass Recovery Learning Community (United Sates of America); Laura Davidson, Barrister and development consultant (United Kingdom); Lucia de la Sierra, Office of the United Nations High Commissioner for Human Rights (Switzerland); Theresia Degener, Bochum Center for Disability Studies (BODYS), Protestant University of Applied Studies (Germany); Paolo del Vecchio, Substance Abuse and Mental Health Services Administration (United States of America); Manuel Desviat, Atopos, Mental Health, Community and Culture (Spain); Catalina Devandas Aguilar, UN Special Rapporteur on the rights of persons with disabilities (Switzerland); Alex Devine, University of Melbourne (Australia); Christopher Dowrick, University of Liverpool (United Kingdom); Julian Eaton, CBM International and London School of Hygiene and Tropical Medicine (United Kingdom); Rabih El Chammay, Ministry of Health (Lebanon); Mona El-Bilsha, Mansoura University (Egypt); Ragia Elgerzawy, Egyptian Initiative for Personal Rights (Egypt); Radó Iván, Mental Health Interest Forum (Hungary); Natalia Santos Estrada, Colectivo Chuhcan (Mexico); Timothy P. Fadgen, University of Auckland (New Zealand); Michael Elnemais Fawzy, El-Abbassia mental health hospital (Egypt); Alva Finn, Mental Health Europe (Belgium); Susanne Forrest, NHS Education for Scotland (United Kingdom); Rodrigo Fredes, Locos por Nuestros Derechos (Chile); Paul Fung, Mental Health Portfolio, HETI Higher Education (Australia); Lynn Gentile, Office of the United Nations High Commissioner for Human Rights (Switzerland); Kirsty Giles, South London and Maudsley (SLaM) Recovery College (United Kingdom); Salam Gómez, World Network of Users and Survivors of Psychiatry (Colombia); Ugnė Grigaitė, NGO Mental Health Perspectives and Human Rights Monitoring Institute (Lithuania); Margaret Grigg, Department of Health and Human Services, Melbourne (Australia); Oye Gureje, Department of Psychiatry, University of Ibadan (Nigeria); Cerdic Hall, Camden and Islington NHS Foundation Trust, (United Kingdom); Julie Hannah, Human Rights Centre, University of Essex (United Kingdom); Steve Harrington, International Association of Peer Supporters (United States of America); Akiko Hart, Mental Health Europe (Belgium); Renae Hodgson, Western Australia Mental Health Commission (Australia); Nicole Hogan, Hampshire Hospitals NHS Foundation Trust (United Kingdom); Frances Hughes, Cutting Edge Oceania (New Zealand); Gemma Hunting, International Consultant (Germany); Hiroto Ito, National Center of Neurology and Psychiatry (Japan); Maths Jesperson, PO-Skåne (Sweden); Lucy Johnstone, Consultant Clinical Psychologist and Independent Trainer (United Kingdom); Titus Joseph, Centre for Mental Health Law and Policy, Indian Law Society (India); Dovilė Juodkaitė, Lithuanian Disability Forum (Lithuania); Rachel Kachaje, Disabled People's International (Malawi); Jasmine Kalha, Centre for Mental Health Law and Policy, Indian Law Society (India); Elizabeth Kamundia, National Commission on Human Rights (Kenya); Yasmin Kapadia, Sussex Recovery College</a:t>
            </a:r>
            <a:r>
              <a:rPr lang="en-US" sz="1100"/>
              <a:t>(United Kingdom); Brendan Kelly, Trinity College Dublin (Ireland); Mary Keogh, CBM International (Ireland); Akwatu Khenti, Ontario Anti-Racism Directorate, Ministry of Community Safety and Correctional Services (Canada); Seongsu Kim, WHO Collaborating Centre, Yongin Mental Hospital (South Korea); Diane Kingston, International HIV/AIDS Alliance (United Kingdom); Rishav Koirala, University of Oslo (Norway); Mika Kontiainen, Department of Foreign Affairs and Trade (Australia); Sadhvi Krishnamoorthy, Centre for Mental Health Law and Policy, Indian Law Society (India); Anna Kudiyarova, Psychoanalytic Institute for Central Asia (Kazakhstan); Linda Lee, Mental Health Worldwide (Canada); Itzhak Levav, Department of Community Mental Health, University of Haifa (Israel); Maureen Lewis, Mental Health Commission (Australia); Laura Loli-Dano, Centre for Addiction and Mental Health (Canada); Eleanor Longden, Greater Manchester Mental Health NHS Foundation Trust (United Kingdom); Crick Lund, University of Cape Town (South Africa); Judy Wanjiru Mbuthia, Uzima Mental Health Services (Kenya); John McCormack, Scottish Recovery Network (United Kingdom); Peter McGovern, Modum Bad (Norway); </a:t>
            </a:r>
          </a:p>
          <a:p>
            <a:endParaRPr lang="en-US" sz="1100" dirty="0"/>
          </a:p>
        </p:txBody>
      </p:sp>
    </p:spTree>
    <p:extLst>
      <p:ext uri="{BB962C8B-B14F-4D97-AF65-F5344CB8AC3E}">
        <p14:creationId xmlns:p14="http://schemas.microsoft.com/office/powerpoint/2010/main" val="4092710317"/>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91600A8A-902E-430E-A833-453AE05FDB61}" type="slidenum">
              <a:rPr lang="en-GB" smtClean="0"/>
              <a:t>86</a:t>
            </a:fld>
            <a:endParaRPr lang="en-GB"/>
          </a:p>
        </p:txBody>
      </p:sp>
      <p:sp>
        <p:nvSpPr>
          <p:cNvPr id="6" name="Notes Placeholder 2">
            <a:extLst>
              <a:ext uri="{FF2B5EF4-FFF2-40B4-BE49-F238E27FC236}">
                <a16:creationId xmlns:a16="http://schemas.microsoft.com/office/drawing/2014/main" id="{FB8600E2-8D8E-DD4D-BD45-985786C1AD16}"/>
              </a:ext>
            </a:extLst>
          </p:cNvPr>
          <p:cNvSpPr txBox="1">
            <a:spLocks/>
          </p:cNvSpPr>
          <p:nvPr/>
        </p:nvSpPr>
        <p:spPr>
          <a:xfrm>
            <a:off x="457200" y="457200"/>
            <a:ext cx="5862577" cy="8733099"/>
          </a:xfrm>
          <a:prstGeom prst="rect">
            <a:avLst/>
          </a:prstGeom>
        </p:spPr>
        <p:txBody>
          <a:bodyPr vert="horz" lIns="95562" tIns="47781" rIns="95562" bIns="47781" rtlCol="0"/>
          <a:lst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a:lstStyle>
          <a:p>
            <a:r>
              <a:rPr lang="en-US" sz="1100" dirty="0"/>
              <a:t>David McGrath, international consultant (Australia); Emily McLoughlin, international consultant (Ireland); Bernadette McSherry, University of Melbourne (Australia); Roberto </a:t>
            </a:r>
            <a:r>
              <a:rPr lang="en-US" sz="1100" dirty="0" err="1"/>
              <a:t>Mezzina</a:t>
            </a:r>
            <a:r>
              <a:rPr lang="en-US" sz="1100" dirty="0"/>
              <a:t>, WHO Collaborating Centre, Trieste (Italy); Tina </a:t>
            </a:r>
            <a:r>
              <a:rPr lang="en-US" sz="1100" dirty="0" err="1"/>
              <a:t>Minkowitz</a:t>
            </a:r>
            <a:r>
              <a:rPr lang="en-US" sz="1100" dirty="0"/>
              <a:t>, Center for the Human Rights of Users and Survivors of Psychiatry (United Sates of America); Peter </a:t>
            </a:r>
            <a:r>
              <a:rPr lang="en-US" sz="1100" dirty="0" err="1"/>
              <a:t>Mittler</a:t>
            </a:r>
            <a:r>
              <a:rPr lang="en-US" sz="1100" dirty="0"/>
              <a:t> Dementia Alliance International (United Kingdom); Pamela Molina Toledo, Organization of American States (United States of America); Andrew </a:t>
            </a:r>
            <a:r>
              <a:rPr lang="en-US" sz="1100" dirty="0" err="1"/>
              <a:t>Molodynski</a:t>
            </a:r>
            <a:r>
              <a:rPr lang="en-US" sz="1100" dirty="0"/>
              <a:t>, Oxford Health NHS Foundation Trust (United Kingdom); Maria Francesca Moro, Columbia University (United Sates of America); Fiona Morrissey, Disability Law Research Consultant (Ireland); Melita </a:t>
            </a:r>
            <a:r>
              <a:rPr lang="en-US" sz="1100" dirty="0" err="1"/>
              <a:t>Murko</a:t>
            </a:r>
            <a:r>
              <a:rPr lang="en-US" sz="1100" dirty="0"/>
              <a:t>, WHO Regional Office for Europe (Denmark); Chris </a:t>
            </a:r>
            <a:r>
              <a:rPr lang="en-US" sz="1100" dirty="0" err="1"/>
              <a:t>Nas</a:t>
            </a:r>
            <a:r>
              <a:rPr lang="en-US" sz="1100" dirty="0"/>
              <a:t>, </a:t>
            </a:r>
            <a:r>
              <a:rPr lang="en-US" sz="1100" dirty="0" err="1"/>
              <a:t>Trimbos</a:t>
            </a:r>
            <a:r>
              <a:rPr lang="en-US" sz="1100" dirty="0"/>
              <a:t> International (the Netherlands); Sutherland Carrie, Department for International Development (United Kingdom); Michael </a:t>
            </a:r>
            <a:r>
              <a:rPr lang="en-US" sz="1100" dirty="0" err="1"/>
              <a:t>Njenga</a:t>
            </a:r>
            <a:r>
              <a:rPr lang="en-US" sz="1100" dirty="0"/>
              <a:t>, Users and Survivors of Psychiatry in Kenya (Kenya); </a:t>
            </a:r>
            <a:r>
              <a:rPr lang="en-US" sz="1100" dirty="0" err="1"/>
              <a:t>Aikaterini</a:t>
            </a:r>
            <a:r>
              <a:rPr lang="en-US" sz="1100" dirty="0"/>
              <a:t> - Katerina </a:t>
            </a:r>
            <a:r>
              <a:rPr lang="en-US" sz="1100" dirty="0" err="1"/>
              <a:t>Nomidou</a:t>
            </a:r>
            <a:r>
              <a:rPr lang="en-US" sz="1100" dirty="0"/>
              <a:t>, GAMIAN-Europe (Belgium) &amp;  SOFPSI N. SERRON (Greece); Peter Oakes, University of Hull (United Kingdom); David W. Oaks, </a:t>
            </a:r>
            <a:r>
              <a:rPr lang="en-US" sz="1100" dirty="0" err="1"/>
              <a:t>Aciu</a:t>
            </a:r>
            <a:r>
              <a:rPr lang="en-US" sz="1100" dirty="0"/>
              <a:t> </a:t>
            </a:r>
            <a:r>
              <a:rPr lang="en-US" sz="1100" dirty="0" err="1"/>
              <a:t>Insitute</a:t>
            </a:r>
            <a:r>
              <a:rPr lang="en-US" sz="1100" dirty="0"/>
              <a:t>, LLC (United States of America); Martin </a:t>
            </a:r>
            <a:r>
              <a:rPr lang="en-US" sz="1100" dirty="0" err="1"/>
              <a:t>Orrell</a:t>
            </a:r>
            <a:r>
              <a:rPr lang="en-US" sz="1100" dirty="0"/>
              <a:t>, Institute of Mental Health, University of Nottingham (United Kingdom); Abdelaziz </a:t>
            </a:r>
            <a:r>
              <a:rPr lang="en-US" sz="1100" dirty="0" err="1"/>
              <a:t>Awadelseed</a:t>
            </a:r>
            <a:r>
              <a:rPr lang="en-US" sz="1100" dirty="0"/>
              <a:t> Alhassan Osman, Al Amal Hospital, Dubai (United Arab Emirates); Gareth Owen, King's college London (United Kingdom); </a:t>
            </a:r>
            <a:r>
              <a:rPr lang="en-US" sz="1100" dirty="0" err="1"/>
              <a:t>Soumitra</a:t>
            </a:r>
            <a:r>
              <a:rPr lang="en-US" sz="1100" dirty="0"/>
              <a:t> </a:t>
            </a:r>
            <a:r>
              <a:rPr lang="en-US" sz="1100" dirty="0" err="1"/>
              <a:t>Pathare</a:t>
            </a:r>
            <a:r>
              <a:rPr lang="en-US" sz="1100" dirty="0"/>
              <a:t>, Centre for Mental Health Law and Policy, Indian Law Society (India); Sara </a:t>
            </a:r>
            <a:r>
              <a:rPr lang="en-US" sz="1100" dirty="0" err="1"/>
              <a:t>Pedersini</a:t>
            </a:r>
            <a:r>
              <a:rPr lang="en-US" sz="1100" dirty="0"/>
              <a:t>, </a:t>
            </a:r>
            <a:r>
              <a:rPr lang="en-US" sz="1100" dirty="0" err="1"/>
              <a:t>Fondation</a:t>
            </a:r>
            <a:r>
              <a:rPr lang="en-US" sz="1100" dirty="0"/>
              <a:t> </a:t>
            </a:r>
            <a:r>
              <a:rPr lang="en-US" sz="1100" dirty="0" err="1"/>
              <a:t>d’Harcourt</a:t>
            </a:r>
            <a:r>
              <a:rPr lang="en-US" sz="1100" dirty="0"/>
              <a:t> (Switzerland); Elvira </a:t>
            </a:r>
            <a:r>
              <a:rPr lang="en-US" sz="1100" dirty="0" err="1"/>
              <a:t>Pértega</a:t>
            </a:r>
            <a:r>
              <a:rPr lang="en-US" sz="1100" dirty="0"/>
              <a:t> </a:t>
            </a:r>
            <a:r>
              <a:rPr lang="en-US" sz="1100" dirty="0" err="1"/>
              <a:t>Andía</a:t>
            </a:r>
            <a:r>
              <a:rPr lang="en-US" sz="1100" dirty="0"/>
              <a:t>, Saint Louis University (Spain); </a:t>
            </a:r>
            <a:r>
              <a:rPr lang="en-US" sz="1100" dirty="0" err="1"/>
              <a:t>Dainius</a:t>
            </a:r>
            <a:r>
              <a:rPr lang="en-US" sz="1100" dirty="0"/>
              <a:t> </a:t>
            </a:r>
            <a:r>
              <a:rPr lang="en-US" sz="1100" dirty="0" err="1"/>
              <a:t>Pūras</a:t>
            </a:r>
            <a:r>
              <a:rPr lang="en-US" sz="1100" dirty="0"/>
              <a:t>, Special Rapporteur on the right of everyone to the enjoyment of the highest attainable standard of health (Switzerland); </a:t>
            </a:r>
            <a:r>
              <a:rPr lang="en-US" sz="1100" dirty="0" err="1"/>
              <a:t>Thara</a:t>
            </a:r>
            <a:r>
              <a:rPr lang="en-US" sz="1100" dirty="0"/>
              <a:t> </a:t>
            </a:r>
            <a:r>
              <a:rPr lang="en-US" sz="1100" dirty="0" err="1"/>
              <a:t>Rangaswamy</a:t>
            </a:r>
            <a:r>
              <a:rPr lang="en-US" sz="1100" dirty="0"/>
              <a:t>, Schizophrenia Research Foundation (India); </a:t>
            </a:r>
            <a:r>
              <a:rPr lang="en-US" sz="1100" dirty="0" err="1"/>
              <a:t>Manaan</a:t>
            </a:r>
            <a:r>
              <a:rPr lang="en-US" sz="1100" dirty="0"/>
              <a:t> Kar Ray, </a:t>
            </a:r>
            <a:r>
              <a:rPr lang="en-US" sz="1100" dirty="0" err="1"/>
              <a:t>Cambridgeshire</a:t>
            </a:r>
            <a:r>
              <a:rPr lang="en-US" sz="1100" dirty="0"/>
              <a:t> and Peterborough NHS Foundation Trust (United Kingdom); </a:t>
            </a:r>
            <a:r>
              <a:rPr lang="en-US" sz="1100" dirty="0" err="1"/>
              <a:t>Mayssa</a:t>
            </a:r>
            <a:r>
              <a:rPr lang="en-US" sz="1100" dirty="0"/>
              <a:t> </a:t>
            </a:r>
            <a:r>
              <a:rPr lang="en-US" sz="1100" dirty="0" err="1"/>
              <a:t>Rekhis</a:t>
            </a:r>
            <a:r>
              <a:rPr lang="en-US" sz="1100" dirty="0"/>
              <a:t> , faculty of Medicine, Tunis El </a:t>
            </a:r>
            <a:r>
              <a:rPr lang="en-US" sz="1100" dirty="0" err="1"/>
              <a:t>Manar</a:t>
            </a:r>
            <a:r>
              <a:rPr lang="en-US" sz="1100" dirty="0"/>
              <a:t> University (Tunisia); Julie </a:t>
            </a:r>
            <a:r>
              <a:rPr lang="en-US" sz="1100" dirty="0" err="1"/>
              <a:t>Repper</a:t>
            </a:r>
            <a:r>
              <a:rPr lang="en-US" sz="1100" dirty="0"/>
              <a:t>, University of Nottingham (United Kingdom); </a:t>
            </a:r>
            <a:r>
              <a:rPr lang="en-US" sz="1100" dirty="0" err="1"/>
              <a:t>Genevra</a:t>
            </a:r>
            <a:r>
              <a:rPr lang="en-US" sz="1100" dirty="0"/>
              <a:t> Richardson, King's college London (United Kingdom); Annie Robb, Ubuntu </a:t>
            </a:r>
            <a:r>
              <a:rPr lang="en-US" sz="1100" dirty="0" err="1"/>
              <a:t>centre</a:t>
            </a:r>
            <a:r>
              <a:rPr lang="en-US" sz="1100" dirty="0"/>
              <a:t> (South Africa); Jean Luc </a:t>
            </a:r>
            <a:r>
              <a:rPr lang="en-US" sz="1100" dirty="0" err="1"/>
              <a:t>Roelandt</a:t>
            </a:r>
            <a:r>
              <a:rPr lang="en-US" sz="1100" dirty="0"/>
              <a:t>, EPSM Lille Metropole, WHO Collaborating Centre, Lille (France); Eric Rosenthal, Disability Rights International (United Sates of America); Raul Montoya </a:t>
            </a:r>
            <a:r>
              <a:rPr lang="en-US" sz="1100" dirty="0" err="1"/>
              <a:t>Santamaría</a:t>
            </a:r>
            <a:r>
              <a:rPr lang="en-US" sz="1100" dirty="0"/>
              <a:t>, </a:t>
            </a:r>
            <a:r>
              <a:rPr lang="en-US" sz="1100" dirty="0" err="1"/>
              <a:t>Colectivo</a:t>
            </a:r>
            <a:r>
              <a:rPr lang="en-US" sz="1100" dirty="0"/>
              <a:t> </a:t>
            </a:r>
            <a:r>
              <a:rPr lang="en-US" sz="1100" dirty="0" err="1"/>
              <a:t>Chuhcan</a:t>
            </a:r>
            <a:r>
              <a:rPr lang="en-US" sz="1100" dirty="0"/>
              <a:t> A.C. (Mexico); </a:t>
            </a:r>
            <a:r>
              <a:rPr lang="en-US" sz="1100" dirty="0" err="1"/>
              <a:t>Jolijn</a:t>
            </a:r>
            <a:r>
              <a:rPr lang="en-US" sz="1100" dirty="0"/>
              <a:t> </a:t>
            </a:r>
            <a:r>
              <a:rPr lang="en-US" sz="1100" dirty="0" err="1"/>
              <a:t>Santegoeds</a:t>
            </a:r>
            <a:r>
              <a:rPr lang="en-US" sz="1100" dirty="0"/>
              <a:t>, World Network of Users and Survivors of Psychiatry (the Netherlands); Benedetto </a:t>
            </a:r>
            <a:r>
              <a:rPr lang="en-US" sz="1100" dirty="0" err="1"/>
              <a:t>Saraceno</a:t>
            </a:r>
            <a:r>
              <a:rPr lang="en-US" sz="1100" dirty="0"/>
              <a:t>, Lisbon Institute of Global Mental Health (Switzerland); </a:t>
            </a:r>
            <a:r>
              <a:rPr lang="en-US" sz="1100" dirty="0" err="1"/>
              <a:t>Sashi</a:t>
            </a:r>
            <a:r>
              <a:rPr lang="en-US" sz="1100" dirty="0"/>
              <a:t> </a:t>
            </a:r>
            <a:r>
              <a:rPr lang="en-US" sz="1100" dirty="0" err="1"/>
              <a:t>Sashidharan</a:t>
            </a:r>
            <a:r>
              <a:rPr lang="en-US" sz="1100" dirty="0"/>
              <a:t>, University of Glasgow (United Kingdom); Marianne Schulze, international consultant (Austria); </a:t>
            </a:r>
          </a:p>
          <a:p>
            <a:pPr lvl="0">
              <a:defRPr/>
            </a:pPr>
            <a:r>
              <a:rPr lang="en-US" sz="1100" dirty="0"/>
              <a:t>Tom Shakespeare, London School of Hygiene &amp; Tropical Medicine (United Kingdom); Gordon Singer, expert consultant (Canada); Frances </a:t>
            </a:r>
            <a:r>
              <a:rPr lang="en-US" sz="1100" dirty="0" err="1"/>
              <a:t>Skerritt</a:t>
            </a:r>
            <a:r>
              <a:rPr lang="en-US" sz="1100" dirty="0"/>
              <a:t>, Peer Specialist (Canada); Mike Slade, University of Nottingham (United Kingdom); Gregory Smith, International consultant, (United States of America); </a:t>
            </a:r>
            <a:r>
              <a:rPr lang="en-US" sz="1100" dirty="0" err="1"/>
              <a:t>Natasa</a:t>
            </a:r>
            <a:r>
              <a:rPr lang="en-US" sz="1100" dirty="0"/>
              <a:t> Dale, Western Australia Mental Health Commission, (Australia); Michael Ashley Stein, Harvard Law School (United States of America); Anthony Stratford, Mind Australia (Australia); Charlene </a:t>
            </a:r>
            <a:r>
              <a:rPr lang="en-US" sz="1100" dirty="0" err="1"/>
              <a:t>Sunkel</a:t>
            </a:r>
            <a:r>
              <a:rPr lang="en-US" sz="1100" dirty="0"/>
              <a:t>, Global Mental Health Peer Network (South Africa); Kate </a:t>
            </a:r>
            <a:r>
              <a:rPr lang="en-US" sz="1100" dirty="0" err="1"/>
              <a:t>Swaffer</a:t>
            </a:r>
            <a:r>
              <a:rPr lang="en-US" sz="1100" dirty="0"/>
              <a:t>, Dementia International Alliance(Australia); Shelly Thomson, Department of Foreign Affairs and Trade (Australia); Carmen Valle, CBM International (Thailand); Alberto Vásquez </a:t>
            </a:r>
            <a:r>
              <a:rPr lang="en-US" sz="1100" dirty="0" err="1"/>
              <a:t>Encalada</a:t>
            </a:r>
            <a:r>
              <a:rPr lang="en-US" sz="1100" dirty="0"/>
              <a:t>, Office of the UN Special Rapporteur on the rights of persons with disabilities (Switzerland); Javier Vasquez, Vice President, Health Programs, Special Olympics, International (United States of America); Benjamin </a:t>
            </a:r>
            <a:r>
              <a:rPr lang="en-US" sz="1100" dirty="0" err="1"/>
              <a:t>Veness</a:t>
            </a:r>
            <a:r>
              <a:rPr lang="en-US" sz="1100" dirty="0"/>
              <a:t>, Alfred Health (Australia); Peter </a:t>
            </a:r>
            <a:r>
              <a:rPr lang="en-US" sz="1100" dirty="0" err="1"/>
              <a:t>Ventevogel</a:t>
            </a:r>
            <a:r>
              <a:rPr lang="en-US" sz="1100" dirty="0"/>
              <a:t>, Public Health Section, United Nations High Commissioner for Refugees (Switzerland); Carla Aparecida Arena Ventura, University of Sao Paulo (Brazil); Alison </a:t>
            </a:r>
            <a:r>
              <a:rPr lang="en-US" sz="1100" dirty="0" err="1"/>
              <a:t>Xamon</a:t>
            </a:r>
            <a:r>
              <a:rPr lang="en-US" sz="1100" dirty="0"/>
              <a:t>, Western Australia Association for Mental Health, President(Australia).</a:t>
            </a:r>
          </a:p>
          <a:p>
            <a:endParaRPr lang="en-US" sz="1100" dirty="0"/>
          </a:p>
          <a:p>
            <a:endParaRPr lang="en-US" sz="1100" dirty="0"/>
          </a:p>
        </p:txBody>
      </p:sp>
    </p:spTree>
    <p:extLst>
      <p:ext uri="{BB962C8B-B14F-4D97-AF65-F5344CB8AC3E}">
        <p14:creationId xmlns:p14="http://schemas.microsoft.com/office/powerpoint/2010/main" val="2947213380"/>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91600A8A-902E-430E-A833-453AE05FDB61}" type="slidenum">
              <a:rPr lang="en-GB" smtClean="0"/>
              <a:t>87</a:t>
            </a:fld>
            <a:endParaRPr lang="en-GB"/>
          </a:p>
        </p:txBody>
      </p:sp>
      <p:sp>
        <p:nvSpPr>
          <p:cNvPr id="6" name="Rectangle 5">
            <a:extLst>
              <a:ext uri="{FF2B5EF4-FFF2-40B4-BE49-F238E27FC236}">
                <a16:creationId xmlns:a16="http://schemas.microsoft.com/office/drawing/2014/main" id="{81C9797D-20C1-1240-B59B-0845ED22F4BB}"/>
              </a:ext>
            </a:extLst>
          </p:cNvPr>
          <p:cNvSpPr/>
          <p:nvPr/>
        </p:nvSpPr>
        <p:spPr>
          <a:xfrm>
            <a:off x="337278" y="249257"/>
            <a:ext cx="5897302" cy="8894743"/>
          </a:xfrm>
          <a:prstGeom prst="rect">
            <a:avLst/>
          </a:prstGeom>
        </p:spPr>
        <p:txBody>
          <a:bodyPr wrap="square">
            <a:spAutoFit/>
          </a:bodyPr>
          <a:lstStyle/>
          <a:p>
            <a:r>
              <a:rPr lang="en-US" sz="1100" b="1" dirty="0">
                <a:solidFill>
                  <a:schemeClr val="accent2"/>
                </a:solidFill>
              </a:rPr>
              <a:t>WHO interns</a:t>
            </a:r>
          </a:p>
          <a:p>
            <a:r>
              <a:rPr lang="en-US" sz="1100" dirty="0"/>
              <a:t>Mona </a:t>
            </a:r>
            <a:r>
              <a:rPr lang="en-US" sz="1100" dirty="0" err="1"/>
              <a:t>Alqazzaz</a:t>
            </a:r>
            <a:r>
              <a:rPr lang="en-US" sz="1100" dirty="0"/>
              <a:t>, Paul Christiansen, Casey Chu, Julia Faure, Stephanie Fletcher, Jane Henty, Angela Hogg, April </a:t>
            </a:r>
            <a:r>
              <a:rPr lang="en-US" sz="1100" dirty="0" err="1"/>
              <a:t>Jakubec</a:t>
            </a:r>
            <a:r>
              <a:rPr lang="en-US" sz="1100" dirty="0"/>
              <a:t>, </a:t>
            </a:r>
            <a:r>
              <a:rPr lang="en-US" sz="1100" dirty="0" err="1"/>
              <a:t>Gunnhild</a:t>
            </a:r>
            <a:r>
              <a:rPr lang="en-US" sz="1100" dirty="0"/>
              <a:t> </a:t>
            </a:r>
            <a:r>
              <a:rPr lang="en-US" sz="1100" dirty="0" err="1"/>
              <a:t>Kjaer</a:t>
            </a:r>
            <a:r>
              <a:rPr lang="en-US" sz="1100" dirty="0"/>
              <a:t>, Yuri Lee, Adrienne Li, Kaitlyn Lyle, Joy </a:t>
            </a:r>
            <a:r>
              <a:rPr lang="en-US" sz="1100" dirty="0" err="1"/>
              <a:t>Muhia</a:t>
            </a:r>
            <a:r>
              <a:rPr lang="en-US" sz="1100" dirty="0"/>
              <a:t>, Zoe </a:t>
            </a:r>
            <a:r>
              <a:rPr lang="en-US" sz="1100" dirty="0" err="1"/>
              <a:t>Mulliez</a:t>
            </a:r>
            <a:r>
              <a:rPr lang="en-US" sz="1100" dirty="0"/>
              <a:t>, Maria Paula Acuna Gonzalez, Jade </a:t>
            </a:r>
            <a:r>
              <a:rPr lang="en-US" sz="1100" dirty="0" err="1"/>
              <a:t>Presnell</a:t>
            </a:r>
            <a:r>
              <a:rPr lang="en-US" sz="1100" dirty="0"/>
              <a:t>, Sarika Sharma, Katelyn </a:t>
            </a:r>
            <a:r>
              <a:rPr lang="en-US" sz="1100" dirty="0" err="1"/>
              <a:t>Tenbensel</a:t>
            </a:r>
            <a:r>
              <a:rPr lang="en-US" sz="1100" dirty="0"/>
              <a:t>, Peter Varnum, Xin </a:t>
            </a:r>
            <a:r>
              <a:rPr lang="en-US" sz="1100" dirty="0" err="1"/>
              <a:t>Ya</a:t>
            </a:r>
            <a:r>
              <a:rPr lang="en-US" sz="1100" dirty="0"/>
              <a:t> Lim, Izabella </a:t>
            </a:r>
            <a:r>
              <a:rPr lang="en-US" sz="1100" dirty="0" err="1"/>
              <a:t>Zant</a:t>
            </a:r>
            <a:endParaRPr lang="en-US" sz="1100" dirty="0"/>
          </a:p>
          <a:p>
            <a:endParaRPr lang="en-US" sz="1100" dirty="0"/>
          </a:p>
          <a:p>
            <a:r>
              <a:rPr lang="en-US" sz="1100" b="1" dirty="0">
                <a:solidFill>
                  <a:schemeClr val="accent2"/>
                </a:solidFill>
              </a:rPr>
              <a:t>WHO Headquarters and Regional Offices </a:t>
            </a:r>
          </a:p>
          <a:p>
            <a:r>
              <a:rPr lang="en-US" sz="1100" dirty="0"/>
              <a:t>Nazneen Anwar (WHO/SEARO), Florence </a:t>
            </a:r>
            <a:r>
              <a:rPr lang="en-US" sz="1100" dirty="0" err="1"/>
              <a:t>Baingana</a:t>
            </a:r>
            <a:r>
              <a:rPr lang="en-US" sz="1100" dirty="0"/>
              <a:t> (WHO/AFRO),  Andrea Bruni (WHO/AMRO), Darryl Barrett (WHO/WPRO), Rebecca Bosco Thomas (WHO HQ), </a:t>
            </a:r>
            <a:r>
              <a:rPr lang="en-US" sz="1100" dirty="0" err="1"/>
              <a:t>Claudina</a:t>
            </a:r>
            <a:r>
              <a:rPr lang="en-US" sz="1100" dirty="0"/>
              <a:t> Cayetano (WHO/AMRO), Daniel Chisholm (WHO/EURO), Neerja Chowdary (HOHQ), Fahmy Hanna (WHO HQ), Eva </a:t>
            </a:r>
            <a:r>
              <a:rPr lang="en-US" sz="1100" dirty="0" err="1"/>
              <a:t>Lustigova</a:t>
            </a:r>
            <a:r>
              <a:rPr lang="en-US" sz="1100" dirty="0"/>
              <a:t> (WHO HQ), Carmen Martinez (WHO/AMRO), Maristela Monteiro (WHO/AMRO), Melita </a:t>
            </a:r>
            <a:r>
              <a:rPr lang="en-US" sz="1100" dirty="0" err="1"/>
              <a:t>Murko</a:t>
            </a:r>
            <a:r>
              <a:rPr lang="en-US" sz="1100" dirty="0"/>
              <a:t> (WHO/EURO), Khalid Saeed (WHO/EMRO), Steven </a:t>
            </a:r>
            <a:r>
              <a:rPr lang="en-US" sz="1100" dirty="0" err="1"/>
              <a:t>Shongwe</a:t>
            </a:r>
            <a:r>
              <a:rPr lang="en-US" sz="1100" dirty="0"/>
              <a:t> (WHO/AFRO),  </a:t>
            </a:r>
            <a:r>
              <a:rPr lang="en-US" sz="1100" dirty="0" err="1"/>
              <a:t>Yutaro</a:t>
            </a:r>
            <a:r>
              <a:rPr lang="en-US" sz="1100" dirty="0"/>
              <a:t> </a:t>
            </a:r>
            <a:r>
              <a:rPr lang="en-US" sz="1100" dirty="0" err="1"/>
              <a:t>Setoya</a:t>
            </a:r>
            <a:r>
              <a:rPr lang="en-US" sz="1100" dirty="0"/>
              <a:t> (WHO/WPRO), Martin </a:t>
            </a:r>
            <a:r>
              <a:rPr lang="en-US" sz="1100" dirty="0" err="1"/>
              <a:t>Vandendyck</a:t>
            </a:r>
            <a:r>
              <a:rPr lang="en-US" sz="1100" dirty="0"/>
              <a:t> (WHO/WPRO),  Mark Van Ommeren (WHO HQ), Edith </a:t>
            </a:r>
            <a:r>
              <a:rPr lang="en-US" sz="1100" dirty="0" err="1"/>
              <a:t>Van’t</a:t>
            </a:r>
            <a:r>
              <a:rPr lang="en-US" sz="1100" dirty="0"/>
              <a:t> Hof (WHO HQ) and </a:t>
            </a:r>
            <a:r>
              <a:rPr lang="en-US" sz="1100" dirty="0" err="1"/>
              <a:t>Dévora</a:t>
            </a:r>
            <a:r>
              <a:rPr lang="en-US" sz="1100" dirty="0"/>
              <a:t> </a:t>
            </a:r>
            <a:r>
              <a:rPr lang="en-US" sz="1100" dirty="0" err="1"/>
              <a:t>Kestel</a:t>
            </a:r>
            <a:r>
              <a:rPr lang="en-US" sz="1100" dirty="0"/>
              <a:t> (WHO  HQ).</a:t>
            </a:r>
          </a:p>
          <a:p>
            <a:endParaRPr lang="en-US" sz="1100" dirty="0"/>
          </a:p>
          <a:p>
            <a:r>
              <a:rPr lang="en-US" sz="1100" b="1" dirty="0"/>
              <a:t>WHO administrative and editorial support</a:t>
            </a:r>
            <a:endParaRPr lang="en-US" sz="1100" dirty="0"/>
          </a:p>
          <a:p>
            <a:r>
              <a:rPr lang="en-US" sz="1100" dirty="0"/>
              <a:t>Patricia Robertson, Mental Health Policy and Service Development, Department of Mental Health and Substance Abuse (WHO, Geneva); David </a:t>
            </a:r>
            <a:r>
              <a:rPr lang="en-US" sz="1100" dirty="0" err="1"/>
              <a:t>Bramley</a:t>
            </a:r>
            <a:r>
              <a:rPr lang="en-US" sz="1100" dirty="0"/>
              <a:t>, editing (Switzerland); Julia Faure (France), Casey Chu (Canada) and Benjamin Funk (Switzerland), design and support</a:t>
            </a:r>
          </a:p>
          <a:p>
            <a:endParaRPr lang="en-US" sz="1100" dirty="0"/>
          </a:p>
          <a:p>
            <a:r>
              <a:rPr lang="en-US" sz="1100" b="1" dirty="0"/>
              <a:t>Video contributions</a:t>
            </a:r>
          </a:p>
          <a:p>
            <a:r>
              <a:rPr lang="en-US" sz="1100" dirty="0"/>
              <a:t>We would like to thank the following individuals and organizations for granting permission to use their videos in these materials:</a:t>
            </a:r>
          </a:p>
          <a:p>
            <a:endParaRPr lang="en-US" sz="1100" dirty="0"/>
          </a:p>
          <a:p>
            <a:r>
              <a:rPr lang="en-US" sz="1100" b="1" dirty="0"/>
              <a:t>50 Mums, 50 Kids, 1 Extra Chromosome</a:t>
            </a:r>
          </a:p>
          <a:p>
            <a:r>
              <a:rPr lang="en-US" sz="1100" i="1" dirty="0"/>
              <a:t>Video produced by Wouldn`t Change a Thing</a:t>
            </a:r>
          </a:p>
          <a:p>
            <a:r>
              <a:rPr lang="en-US" sz="1100" b="1" dirty="0"/>
              <a:t>Breaking the chains by Erminia Colucci</a:t>
            </a:r>
          </a:p>
          <a:p>
            <a:r>
              <a:rPr lang="en-US" sz="1100" i="1" dirty="0"/>
              <a:t>Video produced by Movie-</a:t>
            </a:r>
            <a:r>
              <a:rPr lang="en-US" sz="1100" i="1" dirty="0" err="1"/>
              <a:t>Ment</a:t>
            </a:r>
            <a:endParaRPr lang="en-US" sz="1100" i="1" dirty="0"/>
          </a:p>
          <a:p>
            <a:r>
              <a:rPr lang="en-US" sz="1100" b="1" dirty="0"/>
              <a:t>Chained and Locked Up in Somaliland</a:t>
            </a:r>
          </a:p>
          <a:p>
            <a:r>
              <a:rPr lang="en-US" sz="1100" i="1" dirty="0"/>
              <a:t>Video produced by Human Rights Watch</a:t>
            </a:r>
          </a:p>
          <a:p>
            <a:r>
              <a:rPr lang="en-US" sz="1100" b="1" dirty="0"/>
              <a:t>Circles of Support</a:t>
            </a:r>
          </a:p>
          <a:p>
            <a:r>
              <a:rPr lang="en-US" sz="1100" i="1" dirty="0"/>
              <a:t>Video produced by Inclusion Melbourne</a:t>
            </a:r>
          </a:p>
          <a:p>
            <a:r>
              <a:rPr lang="en-US" sz="1100" b="1" dirty="0"/>
              <a:t>Decolonizing the Mind: A Trans-cultural Dialogue on Rights, Inclusion and Community (International Network toward Alternatives and Recovery - INTAR, India, 2016)</a:t>
            </a:r>
          </a:p>
          <a:p>
            <a:r>
              <a:rPr lang="en-US" sz="1100" i="1" dirty="0"/>
              <a:t>Video produced by </a:t>
            </a:r>
            <a:r>
              <a:rPr lang="en-US" sz="1100" i="1" dirty="0" err="1"/>
              <a:t>Bapu</a:t>
            </a:r>
            <a:r>
              <a:rPr lang="en-US" sz="1100" i="1" dirty="0"/>
              <a:t> Trust for Research on Mind &amp; Discourse</a:t>
            </a:r>
          </a:p>
          <a:p>
            <a:r>
              <a:rPr lang="en-US" sz="1100" b="1" dirty="0"/>
              <a:t>Dementia, Disability &amp; Rights - Kate </a:t>
            </a:r>
            <a:r>
              <a:rPr lang="en-US" sz="1100" b="1" dirty="0" err="1"/>
              <a:t>Swaffer</a:t>
            </a:r>
            <a:endParaRPr lang="en-US" sz="1100" b="1" dirty="0"/>
          </a:p>
          <a:p>
            <a:r>
              <a:rPr lang="en-US" sz="1100" i="1" dirty="0"/>
              <a:t>Video produced by Dementia Alliance International</a:t>
            </a:r>
          </a:p>
          <a:p>
            <a:r>
              <a:rPr lang="en-US" sz="1100" b="1" dirty="0"/>
              <a:t>Finger Prints and Foot Prints</a:t>
            </a:r>
          </a:p>
          <a:p>
            <a:r>
              <a:rPr lang="en-US" sz="1100" i="1" dirty="0"/>
              <a:t>Video produced by PROMISE Global</a:t>
            </a:r>
          </a:p>
          <a:p>
            <a:r>
              <a:rPr lang="en-GB" sz="1100" b="1" dirty="0"/>
              <a:t>Forget the Stigma</a:t>
            </a:r>
            <a:endParaRPr lang="en-US" sz="1100" dirty="0"/>
          </a:p>
          <a:p>
            <a:r>
              <a:rPr lang="en-GB" sz="1100" i="1" dirty="0"/>
              <a:t>Video produced by The Alzheimer Society of Ireland</a:t>
            </a:r>
            <a:endParaRPr lang="en-US" sz="1100" dirty="0"/>
          </a:p>
          <a:p>
            <a:r>
              <a:rPr lang="en-GB" sz="1100" b="1" dirty="0"/>
              <a:t>Ghana: Abuse of people with disabilities</a:t>
            </a:r>
            <a:endParaRPr lang="en-US" sz="1100" dirty="0"/>
          </a:p>
          <a:p>
            <a:r>
              <a:rPr lang="en-GB" sz="1100" i="1" dirty="0"/>
              <a:t>Video produced by Human Rights Watch</a:t>
            </a:r>
            <a:endParaRPr lang="en-US" sz="1100" dirty="0"/>
          </a:p>
          <a:p>
            <a:r>
              <a:rPr lang="en-GB" sz="1100" b="1" dirty="0"/>
              <a:t>Global Campaign: The Right to Decide</a:t>
            </a:r>
            <a:endParaRPr lang="en-US" sz="1100" dirty="0"/>
          </a:p>
          <a:p>
            <a:r>
              <a:rPr lang="en-GB" sz="1100" i="1" dirty="0"/>
              <a:t>Video produced by Inclusion International</a:t>
            </a:r>
            <a:endParaRPr lang="en-US" sz="1100" dirty="0"/>
          </a:p>
          <a:p>
            <a:r>
              <a:rPr lang="en-GB" sz="1100" b="1" dirty="0"/>
              <a:t>Human Rights, Ageing and Dementia: Challenging Current Practice by Kate </a:t>
            </a:r>
            <a:r>
              <a:rPr lang="en-GB" sz="1100" b="1" dirty="0" err="1"/>
              <a:t>Swaffer</a:t>
            </a:r>
            <a:endParaRPr lang="en-US" sz="1100" dirty="0"/>
          </a:p>
          <a:p>
            <a:r>
              <a:rPr lang="en-GB" sz="1100" i="1" dirty="0"/>
              <a:t>Video produced by Your aged and disability advocates (ADA), Australia</a:t>
            </a:r>
          </a:p>
          <a:p>
            <a:r>
              <a:rPr lang="en-GB" sz="1100" b="1" dirty="0"/>
              <a:t>I go home</a:t>
            </a:r>
          </a:p>
          <a:p>
            <a:r>
              <a:rPr lang="en-GB" sz="1100" i="1" dirty="0"/>
              <a:t>Video produced by WITF TV, Harrisburg, PA. © 2016 WITF</a:t>
            </a:r>
            <a:endParaRPr lang="en-GB" sz="1100" b="1" dirty="0"/>
          </a:p>
          <a:p>
            <a:r>
              <a:rPr lang="en-GB" sz="1100" b="1" dirty="0"/>
              <a:t>Inclusive Health Overview</a:t>
            </a:r>
            <a:endParaRPr lang="en-US" sz="1100" dirty="0"/>
          </a:p>
          <a:p>
            <a:r>
              <a:rPr lang="en-GB" sz="1100" i="1" dirty="0"/>
              <a:t>Video produced by Special Olympics</a:t>
            </a:r>
            <a:endParaRPr lang="en-US" sz="1100" dirty="0"/>
          </a:p>
          <a:p>
            <a:endParaRPr lang="en-US" sz="1100" dirty="0"/>
          </a:p>
        </p:txBody>
      </p:sp>
    </p:spTree>
    <p:extLst>
      <p:ext uri="{BB962C8B-B14F-4D97-AF65-F5344CB8AC3E}">
        <p14:creationId xmlns:p14="http://schemas.microsoft.com/office/powerpoint/2010/main" val="265365763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91600A8A-902E-430E-A833-453AE05FDB61}" type="slidenum">
              <a:rPr lang="en-GB" smtClean="0"/>
              <a:t>88</a:t>
            </a:fld>
            <a:endParaRPr lang="en-GB"/>
          </a:p>
        </p:txBody>
      </p:sp>
      <p:sp>
        <p:nvSpPr>
          <p:cNvPr id="6" name="Notes Placeholder 2">
            <a:extLst>
              <a:ext uri="{FF2B5EF4-FFF2-40B4-BE49-F238E27FC236}">
                <a16:creationId xmlns:a16="http://schemas.microsoft.com/office/drawing/2014/main" id="{4E4C020D-5ED4-D645-86CB-A01A5766EBBD}"/>
              </a:ext>
            </a:extLst>
          </p:cNvPr>
          <p:cNvSpPr txBox="1">
            <a:spLocks/>
          </p:cNvSpPr>
          <p:nvPr/>
        </p:nvSpPr>
        <p:spPr>
          <a:xfrm>
            <a:off x="232347" y="172615"/>
            <a:ext cx="5897301" cy="8971385"/>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r>
              <a:rPr lang="en-GB" sz="1100" b="1"/>
              <a:t>Independent Advocacy, James' story</a:t>
            </a:r>
            <a:endParaRPr lang="en-US" sz="1100"/>
          </a:p>
          <a:p>
            <a:r>
              <a:rPr lang="en-GB" sz="1100" i="1"/>
              <a:t>Video produced by The Scottish Independent Advocacy Alliance</a:t>
            </a:r>
            <a:endParaRPr lang="en-US" sz="1100"/>
          </a:p>
          <a:p>
            <a:r>
              <a:rPr lang="en-GB" sz="1100" b="1"/>
              <a:t>Interview - Special Olympic athlete Victoria Smith, ESPN, 4 July 2018</a:t>
            </a:r>
            <a:endParaRPr lang="en-US" sz="1100"/>
          </a:p>
          <a:p>
            <a:r>
              <a:rPr lang="en-GB" sz="1100" i="1"/>
              <a:t>Video produced by Special Olympics</a:t>
            </a:r>
            <a:endParaRPr lang="en-US" sz="1100"/>
          </a:p>
          <a:p>
            <a:r>
              <a:rPr lang="en-GB" sz="1100" b="1"/>
              <a:t>Living in the Community</a:t>
            </a:r>
            <a:endParaRPr lang="en-US" sz="1100"/>
          </a:p>
          <a:p>
            <a:r>
              <a:rPr lang="en-GB" sz="1100" i="1"/>
              <a:t>Video produced by Lebanese Association for Self Advocacy (LASA) and Disability Rights Fund (DRF)</a:t>
            </a:r>
            <a:endParaRPr lang="en-GB" sz="1100" b="1"/>
          </a:p>
          <a:p>
            <a:r>
              <a:rPr lang="en-GB" sz="1100" b="1"/>
              <a:t>Living it Forward</a:t>
            </a:r>
            <a:endParaRPr lang="en-US" sz="1100"/>
          </a:p>
          <a:p>
            <a:r>
              <a:rPr lang="en-GB" sz="1100" i="1"/>
              <a:t>Video produced by LedBetter Films</a:t>
            </a:r>
            <a:endParaRPr lang="en-US" sz="1100"/>
          </a:p>
          <a:p>
            <a:r>
              <a:rPr lang="en-GB" sz="1100" b="1"/>
              <a:t>Living with Mental Health Problems in Russia</a:t>
            </a:r>
            <a:endParaRPr lang="en-US" sz="1100"/>
          </a:p>
          <a:p>
            <a:r>
              <a:rPr lang="en-GB" sz="1100" i="1"/>
              <a:t>Video produced by Sky News</a:t>
            </a:r>
            <a:endParaRPr lang="en-US" sz="1100"/>
          </a:p>
          <a:p>
            <a:r>
              <a:rPr lang="en-GB" sz="1100" b="1"/>
              <a:t>Love, loss and laughter - Living with dementia</a:t>
            </a:r>
            <a:endParaRPr lang="en-US" sz="1100"/>
          </a:p>
          <a:p>
            <a:r>
              <a:rPr lang="en-GB" sz="1100" i="1"/>
              <a:t>Video produced by Fire Films</a:t>
            </a:r>
            <a:endParaRPr lang="en-US" sz="1100"/>
          </a:p>
          <a:p>
            <a:r>
              <a:rPr lang="en-GB" sz="1100" b="1"/>
              <a:t>Mari Yamamoto</a:t>
            </a:r>
            <a:endParaRPr lang="en-US" sz="1100"/>
          </a:p>
          <a:p>
            <a:r>
              <a:rPr lang="en-GB" sz="1100" i="1"/>
              <a:t>Video produced by Bapu Trust for Research on Mind &amp; Discourse</a:t>
            </a:r>
            <a:endParaRPr lang="en-US" sz="1100"/>
          </a:p>
          <a:p>
            <a:r>
              <a:rPr lang="en-GB" sz="1100" b="1"/>
              <a:t>Mental health peer support champions, Uganda 2013</a:t>
            </a:r>
            <a:endParaRPr lang="en-US" sz="1100"/>
          </a:p>
          <a:p>
            <a:r>
              <a:rPr lang="en-GB" sz="1100" i="1"/>
              <a:t>Video produced by Cerdic Hall</a:t>
            </a:r>
            <a:endParaRPr lang="en-US" sz="1100"/>
          </a:p>
          <a:p>
            <a:r>
              <a:rPr lang="en-GB" sz="1100" b="1"/>
              <a:t>Moving beyond psychiatric labels</a:t>
            </a:r>
            <a:endParaRPr lang="en-US" sz="1100"/>
          </a:p>
          <a:p>
            <a:r>
              <a:rPr lang="en-GB" sz="1100" i="1"/>
              <a:t>Video produced by The Open Paradigm Project/ P.J. Moynihan, Digital Eyes Film Producer </a:t>
            </a:r>
            <a:endParaRPr lang="en-US" sz="1100"/>
          </a:p>
          <a:p>
            <a:r>
              <a:rPr lang="en-GB" sz="1100" b="1"/>
              <a:t>'My dream is to make pizza': the caterers with Down's syndrome</a:t>
            </a:r>
            <a:endParaRPr lang="en-US" sz="1100"/>
          </a:p>
          <a:p>
            <a:r>
              <a:rPr lang="en-GB" sz="1100" i="1"/>
              <a:t>Video produced by The Guardian</a:t>
            </a:r>
            <a:endParaRPr lang="en-US" sz="1100"/>
          </a:p>
          <a:p>
            <a:r>
              <a:rPr lang="en-GB" sz="1100" b="1"/>
              <a:t>My Story: Timothy</a:t>
            </a:r>
            <a:endParaRPr lang="en-US" sz="1100"/>
          </a:p>
          <a:p>
            <a:r>
              <a:rPr lang="en-GB" sz="1100" i="1"/>
              <a:t>Video produced by End the Cycle (Initiative of CBM Australia)</a:t>
            </a:r>
            <a:endParaRPr lang="en-US" sz="1100"/>
          </a:p>
          <a:p>
            <a:r>
              <a:rPr lang="en-GB" sz="1100" b="1"/>
              <a:t> Neil Laybourn and Jonny Benjamin discuss mental health</a:t>
            </a:r>
            <a:endParaRPr lang="en-US" sz="1100"/>
          </a:p>
          <a:p>
            <a:r>
              <a:rPr lang="en-GB" sz="1100" i="1"/>
              <a:t>Video produced by Rethink Mental Illness</a:t>
            </a:r>
            <a:endParaRPr lang="en-US" sz="1100"/>
          </a:p>
          <a:p>
            <a:r>
              <a:rPr lang="en-GB" sz="1100" b="1"/>
              <a:t>No Force First</a:t>
            </a:r>
            <a:endParaRPr lang="en-US" sz="1100"/>
          </a:p>
          <a:p>
            <a:r>
              <a:rPr lang="en-GB" sz="1100" i="1"/>
              <a:t>Video produced by Mersey Care NHS Foundation Trust</a:t>
            </a:r>
            <a:endParaRPr lang="en-US" sz="1100"/>
          </a:p>
          <a:p>
            <a:r>
              <a:rPr lang="en-GB" sz="1100" b="1"/>
              <a:t>No more Barriers</a:t>
            </a:r>
            <a:endParaRPr lang="en-US" sz="1100"/>
          </a:p>
          <a:p>
            <a:r>
              <a:rPr lang="en-GB" sz="1100" i="1"/>
              <a:t>Video produced by BC Self Advocacy Foundation</a:t>
            </a:r>
            <a:endParaRPr lang="en-US" sz="1100"/>
          </a:p>
          <a:p>
            <a:r>
              <a:rPr lang="en-GB" sz="1100" b="1"/>
              <a:t>‘Not Without Us’ from Sam Avery &amp; Mental Health Peer Connection</a:t>
            </a:r>
            <a:endParaRPr lang="en-US" sz="1100"/>
          </a:p>
          <a:p>
            <a:r>
              <a:rPr lang="en-GB" sz="1100" i="1"/>
              <a:t>Video produced by Mental Health Peer Connection</a:t>
            </a:r>
            <a:endParaRPr lang="en-US" sz="1100"/>
          </a:p>
          <a:p>
            <a:r>
              <a:rPr lang="en-GB" sz="1100" b="1"/>
              <a:t> Open Dialogue: an alternative Finnish approach to healing psychosis (complete film)</a:t>
            </a:r>
            <a:endParaRPr lang="en-US" sz="1100"/>
          </a:p>
          <a:p>
            <a:r>
              <a:rPr lang="en-GB" sz="1100" i="1"/>
              <a:t>Video produced by Daniel Mackler, Filmmaker</a:t>
            </a:r>
            <a:endParaRPr lang="en-US" sz="1100"/>
          </a:p>
          <a:p>
            <a:r>
              <a:rPr lang="en-GB" sz="1100" b="1"/>
              <a:t> The Open Paradigm Project – Celia Brown</a:t>
            </a:r>
            <a:endParaRPr lang="en-US" sz="1100"/>
          </a:p>
          <a:p>
            <a:r>
              <a:rPr lang="en-GB" sz="1100" i="1"/>
              <a:t>Video produced by The Open Paradigm Project/ Mindfreedom International</a:t>
            </a:r>
            <a:endParaRPr lang="en-US" sz="1100"/>
          </a:p>
          <a:p>
            <a:r>
              <a:rPr lang="en-GB" sz="1100" b="1"/>
              <a:t>Open Paradigm Project – Dorothy Dundas</a:t>
            </a:r>
            <a:endParaRPr lang="en-US" sz="1100"/>
          </a:p>
          <a:p>
            <a:r>
              <a:rPr lang="en-GB" sz="1100" i="1"/>
              <a:t>Video produced by The Open Paradigm Project</a:t>
            </a:r>
          </a:p>
          <a:p>
            <a:r>
              <a:rPr lang="en-GB" sz="1100" b="1"/>
              <a:t>Open Paradigm Project – Oryx Cohen</a:t>
            </a:r>
            <a:endParaRPr lang="en-US" sz="1100"/>
          </a:p>
          <a:p>
            <a:r>
              <a:rPr lang="en-GB" sz="1100" i="1"/>
              <a:t>Video produced by The Open Paradigm Project/ National Empowerment Center</a:t>
            </a:r>
            <a:endParaRPr lang="en-US" sz="1100"/>
          </a:p>
          <a:p>
            <a:r>
              <a:rPr lang="en-GB" sz="1100" b="1"/>
              <a:t>Open Paradigm Project - Sera Davidow</a:t>
            </a:r>
            <a:endParaRPr lang="en-US" sz="1100"/>
          </a:p>
          <a:p>
            <a:r>
              <a:rPr lang="en-GB" sz="1100" i="1"/>
              <a:t>Video produced by The Open Paradigm Project/ Western Mass Recovery Learning</a:t>
            </a:r>
            <a:endParaRPr lang="en-US" sz="1100"/>
          </a:p>
          <a:p>
            <a:r>
              <a:rPr lang="en-GB" sz="1100" b="1"/>
              <a:t>Ovidores de Vozes (Hearing Voices) Canal Futura, Brazil 2017</a:t>
            </a:r>
            <a:endParaRPr lang="en-US" sz="1100"/>
          </a:p>
          <a:p>
            <a:r>
              <a:rPr lang="en-GB" sz="1100" i="1"/>
              <a:t>Video produced by L4 Filmes</a:t>
            </a:r>
            <a:endParaRPr lang="en-US" sz="1100"/>
          </a:p>
          <a:p>
            <a:r>
              <a:rPr lang="en-GB" sz="1100" b="1"/>
              <a:t> Paving the way to recovery - the Personal Ombudsman System</a:t>
            </a:r>
            <a:endParaRPr lang="en-US" sz="1100"/>
          </a:p>
          <a:p>
            <a:r>
              <a:rPr lang="en-GB" sz="1100" i="1"/>
              <a:t>Video produced by Mental Health Europe (</a:t>
            </a:r>
            <a:r>
              <a:rPr lang="en-GB" sz="1100" i="1" u="sng">
                <a:hlinkClick r:id="rId3"/>
              </a:rPr>
              <a:t>www.mhe-sme.org</a:t>
            </a:r>
            <a:r>
              <a:rPr lang="en-GB" sz="1100" i="1"/>
              <a:t>)</a:t>
            </a:r>
          </a:p>
          <a:p>
            <a:r>
              <a:rPr lang="en-GB" sz="1100" b="1"/>
              <a:t>Peer Advocacy in Action</a:t>
            </a:r>
            <a:endParaRPr lang="en-US" sz="1100"/>
          </a:p>
          <a:p>
            <a:r>
              <a:rPr lang="en-GB" sz="1050" i="1"/>
              <a:t>Video produced and directed by David W. Barker, Createus Media Inc. (www.createusmedia.com)</a:t>
            </a:r>
            <a:endParaRPr lang="en-US" sz="1050"/>
          </a:p>
          <a:p>
            <a:r>
              <a:rPr lang="en-GB" sz="1050" i="1"/>
              <a:t>© 2014 Createus Media Inc., All Rights Reserved.  Used with permission by the World Health Organization.  Contact info@createusmedia.com for more information.  Special thanks to Rita Cronise for all her help and support.</a:t>
            </a:r>
            <a:endParaRPr lang="en-US" sz="1050"/>
          </a:p>
          <a:p>
            <a:r>
              <a:rPr lang="en-GB" sz="1100" b="1" i="1"/>
              <a:t> </a:t>
            </a:r>
            <a:r>
              <a:rPr lang="en-GB" sz="1100" b="1"/>
              <a:t>Planning Ahead – Living with Younger Onset Dementia</a:t>
            </a:r>
            <a:endParaRPr lang="en-US" sz="1100"/>
          </a:p>
          <a:p>
            <a:r>
              <a:rPr lang="en-GB" sz="1100" i="1"/>
              <a:t>Original Video produced by Office for the Ageing, SA Health, Adelaide, Australia. Creative copyright: Kate Swaffer &amp; Dementia Alliance International</a:t>
            </a:r>
            <a:endParaRPr lang="en-US" sz="1100"/>
          </a:p>
          <a:p>
            <a:r>
              <a:rPr lang="en-GB" sz="1100" b="1"/>
              <a:t> </a:t>
            </a:r>
            <a:endParaRPr lang="en-US" sz="1100"/>
          </a:p>
          <a:p>
            <a:endParaRPr lang="en-GB" sz="1100" i="1"/>
          </a:p>
          <a:p>
            <a:endParaRPr lang="en-US" sz="1100"/>
          </a:p>
          <a:p>
            <a:endParaRPr lang="en-US" sz="1100" dirty="0"/>
          </a:p>
        </p:txBody>
      </p:sp>
    </p:spTree>
    <p:extLst>
      <p:ext uri="{BB962C8B-B14F-4D97-AF65-F5344CB8AC3E}">
        <p14:creationId xmlns:p14="http://schemas.microsoft.com/office/powerpoint/2010/main" val="189268650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91600A8A-902E-430E-A833-453AE05FDB61}" type="slidenum">
              <a:rPr lang="en-GB" smtClean="0"/>
              <a:t>89</a:t>
            </a:fld>
            <a:endParaRPr lang="en-GB"/>
          </a:p>
        </p:txBody>
      </p:sp>
      <p:sp>
        <p:nvSpPr>
          <p:cNvPr id="5" name="Notes Placeholder 2">
            <a:extLst>
              <a:ext uri="{FF2B5EF4-FFF2-40B4-BE49-F238E27FC236}">
                <a16:creationId xmlns:a16="http://schemas.microsoft.com/office/drawing/2014/main" id="{4A02CB07-EE7C-7847-B761-443D8D8F2D7D}"/>
              </a:ext>
            </a:extLst>
          </p:cNvPr>
          <p:cNvSpPr txBox="1">
            <a:spLocks/>
          </p:cNvSpPr>
          <p:nvPr/>
        </p:nvSpPr>
        <p:spPr>
          <a:xfrm>
            <a:off x="187377" y="242047"/>
            <a:ext cx="5874152" cy="8659906"/>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r>
              <a:rPr lang="en-GB" sz="1100" b="1"/>
              <a:t>Quality in Social Services - Understanding the Convention on the Rights of Persons with Disabilities</a:t>
            </a:r>
            <a:endParaRPr lang="en-US" sz="1100"/>
          </a:p>
          <a:p>
            <a:r>
              <a:rPr lang="en-GB" sz="1100" i="1"/>
              <a:t>Video produced by The European Quality in Social Service (EQUASS) Unit of the European Platform for Rehabilitation (EPR) (www.epr.eu – </a:t>
            </a:r>
            <a:r>
              <a:rPr lang="en-GB" sz="1100" i="1" u="sng">
                <a:hlinkClick r:id="rId3"/>
              </a:rPr>
              <a:t>www.equass.be</a:t>
            </a:r>
            <a:r>
              <a:rPr lang="en-GB" sz="1100" i="1"/>
              <a:t>).  With financial support from the European Union Programme for Employment and Social Innovation “EaSI” (2014-2020) – http://ec.europa.eu/social/easi.</a:t>
            </a:r>
            <a:endParaRPr lang="en-US" sz="1100"/>
          </a:p>
          <a:p>
            <a:r>
              <a:rPr lang="en-GB" sz="1100" i="1"/>
              <a:t>Animation:  S. Allaeys – QUIDOS.  Content support:  European Disability Forum</a:t>
            </a:r>
            <a:endParaRPr lang="en-GB" sz="1100" b="1"/>
          </a:p>
          <a:p>
            <a:r>
              <a:rPr lang="en-GB" sz="1100" b="1"/>
              <a:t>Raising awareness of the reality of living with dementia</a:t>
            </a:r>
            <a:r>
              <a:rPr lang="en-GB" sz="1100"/>
              <a:t>, </a:t>
            </a:r>
            <a:endParaRPr lang="en-US" sz="1100"/>
          </a:p>
          <a:p>
            <a:r>
              <a:rPr lang="en-GB" sz="1100"/>
              <a:t>Video produced by Mental Health Foundation (United Kingdom)</a:t>
            </a:r>
            <a:endParaRPr lang="en-US" sz="1100"/>
          </a:p>
          <a:p>
            <a:r>
              <a:rPr lang="en-GB" sz="1100" b="1"/>
              <a:t> Recovery from mental disorders, a lecture by Patricia Deegan</a:t>
            </a:r>
            <a:endParaRPr lang="en-US" sz="1100"/>
          </a:p>
          <a:p>
            <a:r>
              <a:rPr lang="en-GB" sz="1100" i="1"/>
              <a:t>Video produced by Patricia E. Deegan, Pat Deegan PhD &amp; Associates LLC</a:t>
            </a:r>
            <a:endParaRPr lang="en-US" sz="1100"/>
          </a:p>
          <a:p>
            <a:r>
              <a:rPr lang="en-GB" sz="1100" b="1"/>
              <a:t>Reshma Valliappan </a:t>
            </a:r>
            <a:r>
              <a:rPr lang="en-GB" sz="1100"/>
              <a:t>(International Network toward Alternatives and Recovery - INTAR, India, 2016)</a:t>
            </a:r>
            <a:endParaRPr lang="en-US" sz="1100"/>
          </a:p>
          <a:p>
            <a:r>
              <a:rPr lang="en-GB" sz="1100" i="1"/>
              <a:t>Video produced by Bapu Trust for Research on Mind &amp; Discourse</a:t>
            </a:r>
            <a:endParaRPr lang="en-US" sz="1100"/>
          </a:p>
          <a:p>
            <a:r>
              <a:rPr lang="en-GB" sz="1100" b="1"/>
              <a:t>Rory Doody on his experience of Ireland's capacity legislation and mental health services</a:t>
            </a:r>
            <a:endParaRPr lang="en-US" sz="1100"/>
          </a:p>
          <a:p>
            <a:r>
              <a:rPr lang="en-GB" sz="1100" i="1"/>
              <a:t>Video produced by Amnesty International Ireland</a:t>
            </a:r>
            <a:endParaRPr lang="en-US" sz="1100"/>
          </a:p>
          <a:p>
            <a:r>
              <a:rPr lang="en-GB" sz="1100" b="1"/>
              <a:t> Seclusion: Ashley Peacock</a:t>
            </a:r>
            <a:endParaRPr lang="en-US" sz="1100"/>
          </a:p>
          <a:p>
            <a:r>
              <a:rPr lang="en-GB" sz="1100" i="1"/>
              <a:t>Video produced by Attitude Pictures Ltd.  Courtesy Attitude – all rights reserved.</a:t>
            </a:r>
            <a:endParaRPr lang="en-US" sz="1100"/>
          </a:p>
          <a:p>
            <a:r>
              <a:rPr lang="en-GB" sz="1100" b="1"/>
              <a:t>Seher Urban Community Mental Health Program, Pune</a:t>
            </a:r>
            <a:endParaRPr lang="en-US" sz="1100"/>
          </a:p>
          <a:p>
            <a:r>
              <a:rPr lang="en-GB" sz="1100" i="1"/>
              <a:t>Video produced by Bapu Trust for Research on Mind &amp; Discourse</a:t>
            </a:r>
            <a:endParaRPr lang="en-US" sz="1100"/>
          </a:p>
          <a:p>
            <a:r>
              <a:rPr lang="en-GB" sz="1100" b="1"/>
              <a:t>Self-advocacy</a:t>
            </a:r>
            <a:endParaRPr lang="en-US" sz="1100"/>
          </a:p>
          <a:p>
            <a:r>
              <a:rPr lang="en-GB" sz="1100" i="1"/>
              <a:t>Video produced by Self Advocacy Online (@selfadvocacyonline.org)</a:t>
            </a:r>
            <a:endParaRPr lang="en-US" sz="1100"/>
          </a:p>
          <a:p>
            <a:r>
              <a:rPr lang="en-GB" sz="1100" b="1"/>
              <a:t>Social networks, open dialogue and recovery from psychosis - Jaakko Seikkula, PhD</a:t>
            </a:r>
            <a:endParaRPr lang="en-US" sz="1100"/>
          </a:p>
          <a:p>
            <a:r>
              <a:rPr lang="en-GB" sz="1100" i="1"/>
              <a:t>Video produced by Daniel Mackler, Filmmaker</a:t>
            </a:r>
            <a:endParaRPr lang="en-US" sz="1100"/>
          </a:p>
          <a:p>
            <a:r>
              <a:rPr lang="en-GB" sz="1100" b="1"/>
              <a:t>Speech by Craig Mokhiber, Deputy to the Assistant Secretary-General for Human Rights, Office of the High Commissioner for Human Rights</a:t>
            </a:r>
            <a:r>
              <a:rPr lang="en-GB" sz="1100"/>
              <a:t> made during the event ‘Time to Act on Global Mental Health - Building Momentum on Mental Health in the SDG Era’ held on the occasion of the 73rd Session of the United Nations General Assembly.</a:t>
            </a:r>
            <a:endParaRPr lang="en-US" sz="1100"/>
          </a:p>
          <a:p>
            <a:r>
              <a:rPr lang="en-GB" sz="1100" i="1"/>
              <a:t>Video produced by UN Web TV</a:t>
            </a:r>
            <a:endParaRPr lang="en-US" sz="1100"/>
          </a:p>
          <a:p>
            <a:r>
              <a:rPr lang="en-GB" sz="1100" b="1"/>
              <a:t>Thanks to John Howard peers for support</a:t>
            </a:r>
            <a:endParaRPr lang="en-US" sz="1100"/>
          </a:p>
          <a:p>
            <a:r>
              <a:rPr lang="en-GB" sz="1100" i="1"/>
              <a:t>Video produced by Cerdic Hall</a:t>
            </a:r>
            <a:endParaRPr lang="en-US" sz="1100"/>
          </a:p>
          <a:p>
            <a:r>
              <a:rPr lang="en-GB" sz="1100" b="1"/>
              <a:t>The Gestalt Project: Stop the Stigma</a:t>
            </a:r>
            <a:endParaRPr lang="en-US" sz="1100"/>
          </a:p>
          <a:p>
            <a:r>
              <a:rPr lang="en-GB" sz="1100" i="1"/>
              <a:t>Video produced by Kian Madjedi, Filmmaker</a:t>
            </a:r>
          </a:p>
          <a:p>
            <a:r>
              <a:rPr lang="en-GB" sz="1100" b="1"/>
              <a:t>The T.D.M. (Transitional Discharge Model)</a:t>
            </a:r>
            <a:endParaRPr lang="en-US" sz="1100"/>
          </a:p>
          <a:p>
            <a:r>
              <a:rPr lang="en-GB" sz="1100" i="1"/>
              <a:t>Video produced by LedBetter Films</a:t>
            </a:r>
            <a:endParaRPr lang="en-US" sz="1100"/>
          </a:p>
          <a:p>
            <a:r>
              <a:rPr lang="en-GB" sz="1100" b="1"/>
              <a:t>This is the Story of a Civil Rights Movement</a:t>
            </a:r>
            <a:endParaRPr lang="en-US" sz="1100"/>
          </a:p>
          <a:p>
            <a:r>
              <a:rPr lang="en-GB" sz="1100" i="1"/>
              <a:t>Video produced by Inclusion BC</a:t>
            </a:r>
            <a:endParaRPr lang="en-US" sz="1100"/>
          </a:p>
          <a:p>
            <a:r>
              <a:rPr lang="en-GB" sz="1100" b="1"/>
              <a:t>Uganda: ‘Stop the abuse’</a:t>
            </a:r>
            <a:endParaRPr lang="en-US" sz="1100"/>
          </a:p>
          <a:p>
            <a:r>
              <a:rPr lang="en-GB" sz="1100" i="1"/>
              <a:t>Video produced by Validity, formerly the Mental Disability Advocacy Centre (MDAC)</a:t>
            </a:r>
            <a:endParaRPr lang="en-US" sz="1100"/>
          </a:p>
          <a:p>
            <a:r>
              <a:rPr lang="en-GB" sz="1100" b="1"/>
              <a:t>UN CRPD: What is article 19 and independent living?</a:t>
            </a:r>
            <a:endParaRPr lang="en-US" sz="1100"/>
          </a:p>
          <a:p>
            <a:r>
              <a:rPr lang="en-GB" sz="1100" i="1"/>
              <a:t>Video produced by Mental Health Europe (</a:t>
            </a:r>
            <a:r>
              <a:rPr lang="en-GB" sz="1100" i="1" u="sng">
                <a:hlinkClick r:id="rId4"/>
              </a:rPr>
              <a:t>www.mhe-sme.org</a:t>
            </a:r>
            <a:r>
              <a:rPr lang="en-GB" sz="1100" i="1"/>
              <a:t>)</a:t>
            </a:r>
            <a:endParaRPr lang="en-US" sz="1100"/>
          </a:p>
          <a:p>
            <a:r>
              <a:rPr lang="en-GB" sz="1100" b="1"/>
              <a:t>UNCRPD: What is Article 12 and Legal Capacity?</a:t>
            </a:r>
            <a:endParaRPr lang="en-US" sz="1100"/>
          </a:p>
          <a:p>
            <a:r>
              <a:rPr lang="en-GB" sz="1100" i="1"/>
              <a:t>Video produced by Mental Health </a:t>
            </a:r>
            <a:r>
              <a:rPr lang="en-GB" sz="1100" i="1" u="sng"/>
              <a:t>Europe (</a:t>
            </a:r>
            <a:r>
              <a:rPr lang="en-GB" sz="1100" i="1" u="sng">
                <a:hlinkClick r:id="rId4"/>
              </a:rPr>
              <a:t>www.mhe-sme.org</a:t>
            </a:r>
            <a:r>
              <a:rPr lang="en-GB" sz="1100" i="1"/>
              <a:t>)</a:t>
            </a:r>
            <a:endParaRPr lang="en-US" sz="1100"/>
          </a:p>
          <a:p>
            <a:r>
              <a:rPr lang="en-GB" sz="1100" b="1"/>
              <a:t>Universal Declaration of Human Rights</a:t>
            </a:r>
            <a:endParaRPr lang="en-US" sz="1100"/>
          </a:p>
          <a:p>
            <a:r>
              <a:rPr lang="en-GB" sz="1100" i="1"/>
              <a:t>Video produced by the Office of the United Nations High Commissioner for Human Rights</a:t>
            </a:r>
            <a:endParaRPr lang="en-US" sz="1100"/>
          </a:p>
          <a:p>
            <a:r>
              <a:rPr lang="en-GB" sz="1100" b="1"/>
              <a:t>What is Recovery?</a:t>
            </a:r>
            <a:endParaRPr lang="en-US" sz="1100"/>
          </a:p>
          <a:p>
            <a:r>
              <a:rPr lang="en-GB" sz="1100" i="1"/>
              <a:t>Video produced by Mental Health Europe (www.mhe-sme.org)</a:t>
            </a:r>
            <a:endParaRPr lang="en-US" sz="1100"/>
          </a:p>
          <a:p>
            <a:r>
              <a:rPr lang="en-GB" sz="1100" b="1"/>
              <a:t>What is the role of a Personal Assistant?</a:t>
            </a:r>
            <a:endParaRPr lang="en-US" sz="1100"/>
          </a:p>
          <a:p>
            <a:r>
              <a:rPr lang="en-GB" sz="1100" i="1"/>
              <a:t>Video produced by Ruils - Disability Action &amp; Advice Centre (DAAC)</a:t>
            </a:r>
            <a:endParaRPr lang="en-US" sz="1100"/>
          </a:p>
          <a:p>
            <a:r>
              <a:rPr lang="en-GB" sz="1100" b="1"/>
              <a:t>Why self advocacy is important</a:t>
            </a:r>
            <a:endParaRPr lang="en-US" sz="1100"/>
          </a:p>
          <a:p>
            <a:r>
              <a:rPr lang="en-GB" sz="1100" i="1"/>
              <a:t>Video produced by Inclusion International</a:t>
            </a:r>
            <a:endParaRPr lang="en-US" sz="1100"/>
          </a:p>
          <a:p>
            <a:r>
              <a:rPr lang="en-GB" sz="1100" b="1"/>
              <a:t>Women Institutionalized Against their Will in India</a:t>
            </a:r>
            <a:endParaRPr lang="en-US" sz="1100"/>
          </a:p>
          <a:p>
            <a:r>
              <a:rPr lang="en-GB" sz="1100" i="1"/>
              <a:t>Video produced by Human Rights Watch</a:t>
            </a:r>
            <a:endParaRPr lang="en-US" sz="1100"/>
          </a:p>
          <a:p>
            <a:endParaRPr lang="en-US" sz="1100"/>
          </a:p>
          <a:p>
            <a:endParaRPr lang="en-US" sz="1100"/>
          </a:p>
          <a:p>
            <a:endParaRPr lang="en-US" sz="1100" dirty="0"/>
          </a:p>
        </p:txBody>
      </p:sp>
    </p:spTree>
    <p:extLst>
      <p:ext uri="{BB962C8B-B14F-4D97-AF65-F5344CB8AC3E}">
        <p14:creationId xmlns:p14="http://schemas.microsoft.com/office/powerpoint/2010/main" val="1944489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Start by asking participants the following question (5 min.):</a:t>
            </a:r>
            <a:endParaRPr lang="en-CH">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GB" dirty="0">
                <a:latin typeface="Calibri" panose="020F0502020204030204" pitchFamily="34" charset="0"/>
                <a:ea typeface="SimSun" panose="02010600030101010101" pitchFamily="2" charset="-122"/>
                <a:cs typeface="Arial" panose="020B0604020202020204" pitchFamily="34" charset="0"/>
              </a:rPr>
              <a:t>What do you understand by the term “mental health”?</a:t>
            </a:r>
            <a:endParaRPr lang="en-CH">
              <a:latin typeface="Calibri" panose="020F0502020204030204" pitchFamily="34" charset="0"/>
              <a:ea typeface="SimSun" panose="02010600030101010101" pitchFamily="2" charset="-122"/>
              <a:cs typeface="Arial" panose="020B0604020202020204" pitchFamily="34" charset="0"/>
            </a:endParaRPr>
          </a:p>
          <a:p>
            <a:pPr>
              <a:lnSpc>
                <a:spcPct val="115000"/>
              </a:lnSpc>
              <a:spcAft>
                <a:spcPts val="1000"/>
              </a:spcAft>
            </a:pPr>
            <a:r>
              <a:rPr lang="en-GB" dirty="0">
                <a:solidFill>
                  <a:srgbClr val="4F81BD"/>
                </a:solidFill>
                <a:latin typeface="Calibri" panose="020F0502020204030204" pitchFamily="34" charset="0"/>
                <a:ea typeface="SimSun" panose="02010600030101010101" pitchFamily="2" charset="-122"/>
                <a:cs typeface="Arial" panose="020B0604020202020204" pitchFamily="34" charset="0"/>
              </a:rPr>
              <a:t>Give participants a few minutes to reflect and discuss this and list their answers on the flipchart.</a:t>
            </a:r>
            <a:endParaRPr lang="en-CH">
              <a:latin typeface="Calibri" panose="020F0502020204030204" pitchFamily="34" charset="0"/>
              <a:ea typeface="SimSun" panose="02010600030101010101" pitchFamily="2" charset="-122"/>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F4F7DB96-B4E3-48F2-8E35-A4648E993116}" type="slidenum">
              <a:rPr lang="en-CH" smtClean="0"/>
              <a:t>9</a:t>
            </a:fld>
            <a:endParaRPr lang="en-CH"/>
          </a:p>
        </p:txBody>
      </p:sp>
    </p:spTree>
    <p:extLst>
      <p:ext uri="{BB962C8B-B14F-4D97-AF65-F5344CB8AC3E}">
        <p14:creationId xmlns:p14="http://schemas.microsoft.com/office/powerpoint/2010/main" val="235171820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5"/>
          </p:nvPr>
        </p:nvSpPr>
        <p:spPr/>
        <p:txBody>
          <a:bodyPr/>
          <a:lstStyle/>
          <a:p>
            <a:fld id="{F4F7DB96-B4E3-48F2-8E35-A4648E993116}" type="slidenum">
              <a:rPr lang="en-CH" smtClean="0"/>
              <a:t>90</a:t>
            </a:fld>
            <a:endParaRPr lang="en-CH"/>
          </a:p>
        </p:txBody>
      </p:sp>
      <p:sp>
        <p:nvSpPr>
          <p:cNvPr id="5" name="Notes Placeholder 2">
            <a:extLst>
              <a:ext uri="{FF2B5EF4-FFF2-40B4-BE49-F238E27FC236}">
                <a16:creationId xmlns:a16="http://schemas.microsoft.com/office/drawing/2014/main" id="{82AF8836-6BE7-EF41-8BCD-3BFB2AE3E823}"/>
              </a:ext>
            </a:extLst>
          </p:cNvPr>
          <p:cNvSpPr txBox="1">
            <a:spLocks/>
          </p:cNvSpPr>
          <p:nvPr/>
        </p:nvSpPr>
        <p:spPr>
          <a:xfrm>
            <a:off x="457200" y="457200"/>
            <a:ext cx="5897301" cy="4312024"/>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r>
              <a:rPr lang="en-GB" sz="1100" b="1"/>
              <a:t>Working together- Ivymount School and PAHO</a:t>
            </a:r>
            <a:endParaRPr lang="en-US" sz="1100"/>
          </a:p>
          <a:p>
            <a:r>
              <a:rPr lang="en-GB" sz="1100" i="1"/>
              <a:t>Video produced by the Pan American Health Organization (PAHO)/ World Health Organization - Regional Office for the Americas (AMRO)</a:t>
            </a:r>
          </a:p>
          <a:p>
            <a:r>
              <a:rPr lang="en-GB" sz="1100" b="1"/>
              <a:t>You can recover (Reshma Valliappan, India)</a:t>
            </a:r>
            <a:endParaRPr lang="en-US" sz="1100"/>
          </a:p>
          <a:p>
            <a:r>
              <a:rPr lang="en-GB" sz="1100" i="1"/>
              <a:t>Video produced by ASHA International</a:t>
            </a:r>
            <a:endParaRPr lang="en-US" sz="1100"/>
          </a:p>
          <a:p>
            <a:r>
              <a:rPr lang="en-GB" sz="1100"/>
              <a:t> </a:t>
            </a:r>
            <a:endParaRPr lang="en-US" sz="1100"/>
          </a:p>
          <a:p>
            <a:r>
              <a:rPr lang="en-GB" sz="1100" b="1" u="sng"/>
              <a:t>Financial and other support</a:t>
            </a:r>
            <a:endParaRPr lang="en-US" sz="1100" b="1"/>
          </a:p>
          <a:p>
            <a:r>
              <a:rPr lang="en-GB" sz="1100"/>
              <a:t> </a:t>
            </a:r>
            <a:endParaRPr lang="en-US" sz="1100"/>
          </a:p>
          <a:p>
            <a:r>
              <a:rPr lang="en-GB" sz="1100"/>
              <a:t>WHO would like to thank Grand Challenges Canada, funded by the Government of Canada, the Mental Health Commission, Government of Western Australia, CBM International and the UK Department for International Development for their generous financial support towards the development of the QualityRights training modules.</a:t>
            </a:r>
            <a:endParaRPr lang="en-US" sz="1100"/>
          </a:p>
          <a:p>
            <a:r>
              <a:rPr lang="en-GB" sz="1100"/>
              <a:t> </a:t>
            </a:r>
            <a:endParaRPr lang="en-US" sz="1100"/>
          </a:p>
          <a:p>
            <a:r>
              <a:rPr lang="en-GB" sz="1100"/>
              <a:t>WHO would like to thank the International Disability Alliance (IDA) for providing financial support to several reviewers of the WHO QualityRights modules.</a:t>
            </a:r>
            <a:endParaRPr lang="en-US" sz="1100"/>
          </a:p>
          <a:p>
            <a:endParaRPr lang="en-US" sz="1100" dirty="0"/>
          </a:p>
        </p:txBody>
      </p:sp>
    </p:spTree>
    <p:extLst>
      <p:ext uri="{BB962C8B-B14F-4D97-AF65-F5344CB8AC3E}">
        <p14:creationId xmlns:p14="http://schemas.microsoft.com/office/powerpoint/2010/main" val="2988143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1.xml"/><Relationship Id="rId7" Type="http://schemas.openxmlformats.org/officeDocument/2006/relationships/image" Target="../media/image2.png"/><Relationship Id="rId2" Type="http://schemas.openxmlformats.org/officeDocument/2006/relationships/vmlDrawing" Target="../drawings/vmlDrawing1.vml"/><Relationship Id="rId1" Type="http://schemas.openxmlformats.org/officeDocument/2006/relationships/themeOverride" Target="../theme/themeOverride2.xml"/><Relationship Id="rId6" Type="http://schemas.openxmlformats.org/officeDocument/2006/relationships/image" Target="../media/image3.emf"/><Relationship Id="rId5" Type="http://schemas.openxmlformats.org/officeDocument/2006/relationships/oleObject" Target="../embeddings/oleObject1.bin"/><Relationship Id="rId4" Type="http://schemas.openxmlformats.org/officeDocument/2006/relationships/slideMaster" Target="../slideMasters/slideMaster1.xml"/><Relationship Id="rId9"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2.xml"/><Relationship Id="rId7" Type="http://schemas.openxmlformats.org/officeDocument/2006/relationships/image" Target="../media/image3.emf"/><Relationship Id="rId2" Type="http://schemas.openxmlformats.org/officeDocument/2006/relationships/vmlDrawing" Target="../drawings/vmlDrawing2.vml"/><Relationship Id="rId1" Type="http://schemas.openxmlformats.org/officeDocument/2006/relationships/themeOverride" Target="../theme/themeOverride3.xml"/><Relationship Id="rId6" Type="http://schemas.openxmlformats.org/officeDocument/2006/relationships/oleObject" Target="../embeddings/oleObject2.bin"/><Relationship Id="rId5" Type="http://schemas.openxmlformats.org/officeDocument/2006/relationships/slideMaster" Target="../slideMasters/slideMaster1.xml"/><Relationship Id="rId4" Type="http://schemas.openxmlformats.org/officeDocument/2006/relationships/tags" Target="../tags/tag3.xml"/><Relationship Id="rId9"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FE2EE-FDBE-42A3-A11C-340988B87014}"/>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endParaRPr lang="en-CH"/>
          </a:p>
        </p:txBody>
      </p:sp>
      <p:sp>
        <p:nvSpPr>
          <p:cNvPr id="3" name="Subtitle 2">
            <a:extLst>
              <a:ext uri="{FF2B5EF4-FFF2-40B4-BE49-F238E27FC236}">
                <a16:creationId xmlns:a16="http://schemas.microsoft.com/office/drawing/2014/main" id="{14BCBC09-C75D-43A4-9FD5-810D407F8EE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H"/>
          </a:p>
        </p:txBody>
      </p:sp>
      <p:sp>
        <p:nvSpPr>
          <p:cNvPr id="4" name="Date Placeholder 3">
            <a:extLst>
              <a:ext uri="{FF2B5EF4-FFF2-40B4-BE49-F238E27FC236}">
                <a16:creationId xmlns:a16="http://schemas.microsoft.com/office/drawing/2014/main" id="{FCE0F358-9A5E-4375-843A-AA40D8C05433}"/>
              </a:ext>
            </a:extLst>
          </p:cNvPr>
          <p:cNvSpPr>
            <a:spLocks noGrp="1"/>
          </p:cNvSpPr>
          <p:nvPr>
            <p:ph type="dt" sz="half" idx="10"/>
          </p:nvPr>
        </p:nvSpPr>
        <p:spPr>
          <a:xfrm>
            <a:off x="838200" y="6356350"/>
            <a:ext cx="2743200" cy="365125"/>
          </a:xfrm>
          <a:prstGeom prst="rect">
            <a:avLst/>
          </a:prstGeom>
        </p:spPr>
        <p:txBody>
          <a:bodyPr/>
          <a:lstStyle/>
          <a:p>
            <a:fld id="{DE55411E-BC08-44A7-8F62-F22372D5DCBC}" type="datetimeFigureOut">
              <a:rPr lang="en-CH" smtClean="0"/>
              <a:t>11/04/2019</a:t>
            </a:fld>
            <a:endParaRPr lang="en-CH"/>
          </a:p>
        </p:txBody>
      </p:sp>
      <p:sp>
        <p:nvSpPr>
          <p:cNvPr id="5" name="Footer Placeholder 4">
            <a:extLst>
              <a:ext uri="{FF2B5EF4-FFF2-40B4-BE49-F238E27FC236}">
                <a16:creationId xmlns:a16="http://schemas.microsoft.com/office/drawing/2014/main" id="{EFF83ACA-F13C-4A5C-A2AF-CB098E798D5A}"/>
              </a:ext>
            </a:extLst>
          </p:cNvPr>
          <p:cNvSpPr>
            <a:spLocks noGrp="1"/>
          </p:cNvSpPr>
          <p:nvPr>
            <p:ph type="ftr" sz="quarter" idx="11"/>
          </p:nvPr>
        </p:nvSpPr>
        <p:spPr>
          <a:xfrm>
            <a:off x="4038600" y="6356350"/>
            <a:ext cx="4114800" cy="365125"/>
          </a:xfrm>
          <a:prstGeom prst="rect">
            <a:avLst/>
          </a:prstGeom>
        </p:spPr>
        <p:txBody>
          <a:bodyPr/>
          <a:lstStyle/>
          <a:p>
            <a:endParaRPr lang="en-CH"/>
          </a:p>
        </p:txBody>
      </p:sp>
      <p:sp>
        <p:nvSpPr>
          <p:cNvPr id="6" name="Slide Number Placeholder 5">
            <a:extLst>
              <a:ext uri="{FF2B5EF4-FFF2-40B4-BE49-F238E27FC236}">
                <a16:creationId xmlns:a16="http://schemas.microsoft.com/office/drawing/2014/main" id="{82E44F0B-2AA9-4607-9B6B-2E6D724135FE}"/>
              </a:ext>
            </a:extLst>
          </p:cNvPr>
          <p:cNvSpPr>
            <a:spLocks noGrp="1"/>
          </p:cNvSpPr>
          <p:nvPr>
            <p:ph type="sldNum" sz="quarter" idx="12"/>
          </p:nvPr>
        </p:nvSpPr>
        <p:spPr>
          <a:xfrm>
            <a:off x="8610600" y="6356350"/>
            <a:ext cx="2743200" cy="365125"/>
          </a:xfrm>
          <a:prstGeom prst="rect">
            <a:avLst/>
          </a:prstGeom>
        </p:spPr>
        <p:txBody>
          <a:bodyPr/>
          <a:lstStyle/>
          <a:p>
            <a:fld id="{39C7B30D-D25F-4DF3-AE47-BDF3EC9675EC}" type="slidenum">
              <a:rPr lang="en-CH" smtClean="0"/>
              <a:t>‹#›</a:t>
            </a:fld>
            <a:endParaRPr lang="en-CH"/>
          </a:p>
        </p:txBody>
      </p:sp>
    </p:spTree>
    <p:extLst>
      <p:ext uri="{BB962C8B-B14F-4D97-AF65-F5344CB8AC3E}">
        <p14:creationId xmlns:p14="http://schemas.microsoft.com/office/powerpoint/2010/main" val="26680652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36E470-3595-435F-B39E-4F826216EC5A}"/>
              </a:ext>
            </a:extLst>
          </p:cNvPr>
          <p:cNvSpPr>
            <a:spLocks noGrp="1"/>
          </p:cNvSpPr>
          <p:nvPr>
            <p:ph type="dt" sz="half" idx="10"/>
          </p:nvPr>
        </p:nvSpPr>
        <p:spPr>
          <a:xfrm>
            <a:off x="838200" y="6356350"/>
            <a:ext cx="2743200" cy="365125"/>
          </a:xfrm>
          <a:prstGeom prst="rect">
            <a:avLst/>
          </a:prstGeom>
        </p:spPr>
        <p:txBody>
          <a:bodyPr/>
          <a:lstStyle/>
          <a:p>
            <a:fld id="{DE55411E-BC08-44A7-8F62-F22372D5DCBC}" type="datetimeFigureOut">
              <a:rPr lang="en-CH" smtClean="0"/>
              <a:t>11/04/2019</a:t>
            </a:fld>
            <a:endParaRPr lang="en-CH"/>
          </a:p>
        </p:txBody>
      </p:sp>
      <p:sp>
        <p:nvSpPr>
          <p:cNvPr id="3" name="Footer Placeholder 2">
            <a:extLst>
              <a:ext uri="{FF2B5EF4-FFF2-40B4-BE49-F238E27FC236}">
                <a16:creationId xmlns:a16="http://schemas.microsoft.com/office/drawing/2014/main" id="{B6759E66-783A-49F6-AEDC-5FEE09B906DD}"/>
              </a:ext>
            </a:extLst>
          </p:cNvPr>
          <p:cNvSpPr>
            <a:spLocks noGrp="1"/>
          </p:cNvSpPr>
          <p:nvPr>
            <p:ph type="ftr" sz="quarter" idx="11"/>
          </p:nvPr>
        </p:nvSpPr>
        <p:spPr>
          <a:xfrm>
            <a:off x="4038600" y="6356350"/>
            <a:ext cx="4114800" cy="365125"/>
          </a:xfrm>
          <a:prstGeom prst="rect">
            <a:avLst/>
          </a:prstGeom>
        </p:spPr>
        <p:txBody>
          <a:bodyPr/>
          <a:lstStyle/>
          <a:p>
            <a:endParaRPr lang="en-CH"/>
          </a:p>
        </p:txBody>
      </p:sp>
      <p:sp>
        <p:nvSpPr>
          <p:cNvPr id="4" name="Slide Number Placeholder 3">
            <a:extLst>
              <a:ext uri="{FF2B5EF4-FFF2-40B4-BE49-F238E27FC236}">
                <a16:creationId xmlns:a16="http://schemas.microsoft.com/office/drawing/2014/main" id="{C4DDBD1F-3457-4B47-AF7B-3909AA22ADD9}"/>
              </a:ext>
            </a:extLst>
          </p:cNvPr>
          <p:cNvSpPr>
            <a:spLocks noGrp="1"/>
          </p:cNvSpPr>
          <p:nvPr>
            <p:ph type="sldNum" sz="quarter" idx="12"/>
          </p:nvPr>
        </p:nvSpPr>
        <p:spPr>
          <a:xfrm>
            <a:off x="8610600" y="6356350"/>
            <a:ext cx="2743200" cy="365125"/>
          </a:xfrm>
          <a:prstGeom prst="rect">
            <a:avLst/>
          </a:prstGeom>
        </p:spPr>
        <p:txBody>
          <a:bodyPr/>
          <a:lstStyle/>
          <a:p>
            <a:fld id="{39C7B30D-D25F-4DF3-AE47-BDF3EC9675EC}" type="slidenum">
              <a:rPr lang="en-CH" smtClean="0"/>
              <a:t>‹#›</a:t>
            </a:fld>
            <a:endParaRPr lang="en-CH"/>
          </a:p>
        </p:txBody>
      </p:sp>
    </p:spTree>
    <p:extLst>
      <p:ext uri="{BB962C8B-B14F-4D97-AF65-F5344CB8AC3E}">
        <p14:creationId xmlns:p14="http://schemas.microsoft.com/office/powerpoint/2010/main" val="3591838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6286C-026E-4475-80A8-04096D8351A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CH"/>
          </a:p>
        </p:txBody>
      </p:sp>
      <p:sp>
        <p:nvSpPr>
          <p:cNvPr id="3" name="Content Placeholder 2">
            <a:extLst>
              <a:ext uri="{FF2B5EF4-FFF2-40B4-BE49-F238E27FC236}">
                <a16:creationId xmlns:a16="http://schemas.microsoft.com/office/drawing/2014/main" id="{E8294557-2394-4A99-8D2C-5EEA94C14988}"/>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Text Placeholder 3">
            <a:extLst>
              <a:ext uri="{FF2B5EF4-FFF2-40B4-BE49-F238E27FC236}">
                <a16:creationId xmlns:a16="http://schemas.microsoft.com/office/drawing/2014/main" id="{270135C3-9383-498F-A10F-B1364FD013F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6FD23F0-44B4-4262-BCF7-3F5F9E7A9744}"/>
              </a:ext>
            </a:extLst>
          </p:cNvPr>
          <p:cNvSpPr>
            <a:spLocks noGrp="1"/>
          </p:cNvSpPr>
          <p:nvPr>
            <p:ph type="dt" sz="half" idx="10"/>
          </p:nvPr>
        </p:nvSpPr>
        <p:spPr>
          <a:xfrm>
            <a:off x="838200" y="6356350"/>
            <a:ext cx="2743200" cy="365125"/>
          </a:xfrm>
          <a:prstGeom prst="rect">
            <a:avLst/>
          </a:prstGeom>
        </p:spPr>
        <p:txBody>
          <a:bodyPr/>
          <a:lstStyle/>
          <a:p>
            <a:fld id="{DE55411E-BC08-44A7-8F62-F22372D5DCBC}" type="datetimeFigureOut">
              <a:rPr lang="en-CH" smtClean="0"/>
              <a:t>11/04/2019</a:t>
            </a:fld>
            <a:endParaRPr lang="en-CH"/>
          </a:p>
        </p:txBody>
      </p:sp>
      <p:sp>
        <p:nvSpPr>
          <p:cNvPr id="6" name="Footer Placeholder 5">
            <a:extLst>
              <a:ext uri="{FF2B5EF4-FFF2-40B4-BE49-F238E27FC236}">
                <a16:creationId xmlns:a16="http://schemas.microsoft.com/office/drawing/2014/main" id="{7C80FDFD-E519-4E5F-9FD0-509298BC39B2}"/>
              </a:ext>
            </a:extLst>
          </p:cNvPr>
          <p:cNvSpPr>
            <a:spLocks noGrp="1"/>
          </p:cNvSpPr>
          <p:nvPr>
            <p:ph type="ftr" sz="quarter" idx="11"/>
          </p:nvPr>
        </p:nvSpPr>
        <p:spPr>
          <a:xfrm>
            <a:off x="4038600" y="6356350"/>
            <a:ext cx="4114800" cy="365125"/>
          </a:xfrm>
          <a:prstGeom prst="rect">
            <a:avLst/>
          </a:prstGeom>
        </p:spPr>
        <p:txBody>
          <a:bodyPr/>
          <a:lstStyle/>
          <a:p>
            <a:endParaRPr lang="en-CH"/>
          </a:p>
        </p:txBody>
      </p:sp>
      <p:sp>
        <p:nvSpPr>
          <p:cNvPr id="7" name="Slide Number Placeholder 6">
            <a:extLst>
              <a:ext uri="{FF2B5EF4-FFF2-40B4-BE49-F238E27FC236}">
                <a16:creationId xmlns:a16="http://schemas.microsoft.com/office/drawing/2014/main" id="{8285EE89-E30B-4720-AE66-93D20F2D121D}"/>
              </a:ext>
            </a:extLst>
          </p:cNvPr>
          <p:cNvSpPr>
            <a:spLocks noGrp="1"/>
          </p:cNvSpPr>
          <p:nvPr>
            <p:ph type="sldNum" sz="quarter" idx="12"/>
          </p:nvPr>
        </p:nvSpPr>
        <p:spPr>
          <a:xfrm>
            <a:off x="8610600" y="6356350"/>
            <a:ext cx="2743200" cy="365125"/>
          </a:xfrm>
          <a:prstGeom prst="rect">
            <a:avLst/>
          </a:prstGeom>
        </p:spPr>
        <p:txBody>
          <a:bodyPr/>
          <a:lstStyle/>
          <a:p>
            <a:fld id="{39C7B30D-D25F-4DF3-AE47-BDF3EC9675EC}" type="slidenum">
              <a:rPr lang="en-CH" smtClean="0"/>
              <a:t>‹#›</a:t>
            </a:fld>
            <a:endParaRPr lang="en-CH"/>
          </a:p>
        </p:txBody>
      </p:sp>
    </p:spTree>
    <p:extLst>
      <p:ext uri="{BB962C8B-B14F-4D97-AF65-F5344CB8AC3E}">
        <p14:creationId xmlns:p14="http://schemas.microsoft.com/office/powerpoint/2010/main" val="34185797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97EA9-12B4-45DC-A0E2-F43DF5EC8E5C}"/>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CH"/>
          </a:p>
        </p:txBody>
      </p:sp>
      <p:sp>
        <p:nvSpPr>
          <p:cNvPr id="3" name="Picture Placeholder 2">
            <a:extLst>
              <a:ext uri="{FF2B5EF4-FFF2-40B4-BE49-F238E27FC236}">
                <a16:creationId xmlns:a16="http://schemas.microsoft.com/office/drawing/2014/main" id="{11CBD3E8-C3B6-4DCB-922F-F0D01E0F20AC}"/>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16BD5033-7259-4CE6-AE5F-8F2F0113A8C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B9F0214-DAD0-41DB-A622-4E25CB3991BD}"/>
              </a:ext>
            </a:extLst>
          </p:cNvPr>
          <p:cNvSpPr>
            <a:spLocks noGrp="1"/>
          </p:cNvSpPr>
          <p:nvPr>
            <p:ph type="dt" sz="half" idx="10"/>
          </p:nvPr>
        </p:nvSpPr>
        <p:spPr>
          <a:xfrm>
            <a:off x="838200" y="6356350"/>
            <a:ext cx="2743200" cy="365125"/>
          </a:xfrm>
          <a:prstGeom prst="rect">
            <a:avLst/>
          </a:prstGeom>
        </p:spPr>
        <p:txBody>
          <a:bodyPr/>
          <a:lstStyle/>
          <a:p>
            <a:fld id="{DE55411E-BC08-44A7-8F62-F22372D5DCBC}" type="datetimeFigureOut">
              <a:rPr lang="en-CH" smtClean="0"/>
              <a:t>11/04/2019</a:t>
            </a:fld>
            <a:endParaRPr lang="en-CH"/>
          </a:p>
        </p:txBody>
      </p:sp>
      <p:sp>
        <p:nvSpPr>
          <p:cNvPr id="6" name="Footer Placeholder 5">
            <a:extLst>
              <a:ext uri="{FF2B5EF4-FFF2-40B4-BE49-F238E27FC236}">
                <a16:creationId xmlns:a16="http://schemas.microsoft.com/office/drawing/2014/main" id="{2E34270C-4443-4E27-BD8A-5F4AB8F67100}"/>
              </a:ext>
            </a:extLst>
          </p:cNvPr>
          <p:cNvSpPr>
            <a:spLocks noGrp="1"/>
          </p:cNvSpPr>
          <p:nvPr>
            <p:ph type="ftr" sz="quarter" idx="11"/>
          </p:nvPr>
        </p:nvSpPr>
        <p:spPr>
          <a:xfrm>
            <a:off x="4038600" y="6356350"/>
            <a:ext cx="4114800" cy="365125"/>
          </a:xfrm>
          <a:prstGeom prst="rect">
            <a:avLst/>
          </a:prstGeom>
        </p:spPr>
        <p:txBody>
          <a:bodyPr/>
          <a:lstStyle/>
          <a:p>
            <a:endParaRPr lang="en-CH"/>
          </a:p>
        </p:txBody>
      </p:sp>
      <p:sp>
        <p:nvSpPr>
          <p:cNvPr id="7" name="Slide Number Placeholder 6">
            <a:extLst>
              <a:ext uri="{FF2B5EF4-FFF2-40B4-BE49-F238E27FC236}">
                <a16:creationId xmlns:a16="http://schemas.microsoft.com/office/drawing/2014/main" id="{68D8EA9D-1F7E-4ECA-8FF8-66AFB940A7CD}"/>
              </a:ext>
            </a:extLst>
          </p:cNvPr>
          <p:cNvSpPr>
            <a:spLocks noGrp="1"/>
          </p:cNvSpPr>
          <p:nvPr>
            <p:ph type="sldNum" sz="quarter" idx="12"/>
          </p:nvPr>
        </p:nvSpPr>
        <p:spPr>
          <a:xfrm>
            <a:off x="8610600" y="6356350"/>
            <a:ext cx="2743200" cy="365125"/>
          </a:xfrm>
          <a:prstGeom prst="rect">
            <a:avLst/>
          </a:prstGeom>
        </p:spPr>
        <p:txBody>
          <a:bodyPr/>
          <a:lstStyle/>
          <a:p>
            <a:fld id="{39C7B30D-D25F-4DF3-AE47-BDF3EC9675EC}" type="slidenum">
              <a:rPr lang="en-CH" smtClean="0"/>
              <a:t>‹#›</a:t>
            </a:fld>
            <a:endParaRPr lang="en-CH"/>
          </a:p>
        </p:txBody>
      </p:sp>
    </p:spTree>
    <p:extLst>
      <p:ext uri="{BB962C8B-B14F-4D97-AF65-F5344CB8AC3E}">
        <p14:creationId xmlns:p14="http://schemas.microsoft.com/office/powerpoint/2010/main" val="3594878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CCD70-B67B-4905-BEDC-8ED9914B11C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F4B6D3EC-BE4E-4269-99F1-8369746781CC}"/>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81EDDA91-7C5F-4A8E-902E-D00648D3A9A3}"/>
              </a:ext>
            </a:extLst>
          </p:cNvPr>
          <p:cNvSpPr>
            <a:spLocks noGrp="1"/>
          </p:cNvSpPr>
          <p:nvPr>
            <p:ph type="dt" sz="half" idx="10"/>
          </p:nvPr>
        </p:nvSpPr>
        <p:spPr>
          <a:xfrm>
            <a:off x="838200" y="6356350"/>
            <a:ext cx="2743200" cy="365125"/>
          </a:xfrm>
          <a:prstGeom prst="rect">
            <a:avLst/>
          </a:prstGeom>
        </p:spPr>
        <p:txBody>
          <a:bodyPr/>
          <a:lstStyle/>
          <a:p>
            <a:fld id="{DE55411E-BC08-44A7-8F62-F22372D5DCBC}" type="datetimeFigureOut">
              <a:rPr lang="en-CH" smtClean="0"/>
              <a:t>11/04/2019</a:t>
            </a:fld>
            <a:endParaRPr lang="en-CH"/>
          </a:p>
        </p:txBody>
      </p:sp>
      <p:sp>
        <p:nvSpPr>
          <p:cNvPr id="5" name="Footer Placeholder 4">
            <a:extLst>
              <a:ext uri="{FF2B5EF4-FFF2-40B4-BE49-F238E27FC236}">
                <a16:creationId xmlns:a16="http://schemas.microsoft.com/office/drawing/2014/main" id="{F03E7EFB-3BC6-4D20-9261-CE7439433815}"/>
              </a:ext>
            </a:extLst>
          </p:cNvPr>
          <p:cNvSpPr>
            <a:spLocks noGrp="1"/>
          </p:cNvSpPr>
          <p:nvPr>
            <p:ph type="ftr" sz="quarter" idx="11"/>
          </p:nvPr>
        </p:nvSpPr>
        <p:spPr>
          <a:xfrm>
            <a:off x="4038600" y="6356350"/>
            <a:ext cx="4114800" cy="365125"/>
          </a:xfrm>
          <a:prstGeom prst="rect">
            <a:avLst/>
          </a:prstGeom>
        </p:spPr>
        <p:txBody>
          <a:bodyPr/>
          <a:lstStyle/>
          <a:p>
            <a:endParaRPr lang="en-CH"/>
          </a:p>
        </p:txBody>
      </p:sp>
      <p:sp>
        <p:nvSpPr>
          <p:cNvPr id="6" name="Slide Number Placeholder 5">
            <a:extLst>
              <a:ext uri="{FF2B5EF4-FFF2-40B4-BE49-F238E27FC236}">
                <a16:creationId xmlns:a16="http://schemas.microsoft.com/office/drawing/2014/main" id="{BC1430C7-6764-48DC-A6C8-22A118BACDA2}"/>
              </a:ext>
            </a:extLst>
          </p:cNvPr>
          <p:cNvSpPr>
            <a:spLocks noGrp="1"/>
          </p:cNvSpPr>
          <p:nvPr>
            <p:ph type="sldNum" sz="quarter" idx="12"/>
          </p:nvPr>
        </p:nvSpPr>
        <p:spPr>
          <a:xfrm>
            <a:off x="8610600" y="6356350"/>
            <a:ext cx="2743200" cy="365125"/>
          </a:xfrm>
          <a:prstGeom prst="rect">
            <a:avLst/>
          </a:prstGeom>
        </p:spPr>
        <p:txBody>
          <a:bodyPr/>
          <a:lstStyle/>
          <a:p>
            <a:fld id="{39C7B30D-D25F-4DF3-AE47-BDF3EC9675EC}" type="slidenum">
              <a:rPr lang="en-CH" smtClean="0"/>
              <a:t>‹#›</a:t>
            </a:fld>
            <a:endParaRPr lang="en-CH"/>
          </a:p>
        </p:txBody>
      </p:sp>
    </p:spTree>
    <p:extLst>
      <p:ext uri="{BB962C8B-B14F-4D97-AF65-F5344CB8AC3E}">
        <p14:creationId xmlns:p14="http://schemas.microsoft.com/office/powerpoint/2010/main" val="24827149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CCA0DB-9740-486E-BFDA-24AC2EC70557}"/>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CH"/>
          </a:p>
        </p:txBody>
      </p:sp>
      <p:sp>
        <p:nvSpPr>
          <p:cNvPr id="3" name="Vertical Text Placeholder 2">
            <a:extLst>
              <a:ext uri="{FF2B5EF4-FFF2-40B4-BE49-F238E27FC236}">
                <a16:creationId xmlns:a16="http://schemas.microsoft.com/office/drawing/2014/main" id="{40DA1A0C-B511-47E1-A9E3-6E9F06B9188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90FA2332-047C-4AB4-8A65-DE3BADF1EEF2}"/>
              </a:ext>
            </a:extLst>
          </p:cNvPr>
          <p:cNvSpPr>
            <a:spLocks noGrp="1"/>
          </p:cNvSpPr>
          <p:nvPr>
            <p:ph type="dt" sz="half" idx="10"/>
          </p:nvPr>
        </p:nvSpPr>
        <p:spPr>
          <a:xfrm>
            <a:off x="838200" y="6356350"/>
            <a:ext cx="2743200" cy="365125"/>
          </a:xfrm>
          <a:prstGeom prst="rect">
            <a:avLst/>
          </a:prstGeom>
        </p:spPr>
        <p:txBody>
          <a:bodyPr/>
          <a:lstStyle/>
          <a:p>
            <a:fld id="{DE55411E-BC08-44A7-8F62-F22372D5DCBC}" type="datetimeFigureOut">
              <a:rPr lang="en-CH" smtClean="0"/>
              <a:t>11/04/2019</a:t>
            </a:fld>
            <a:endParaRPr lang="en-CH"/>
          </a:p>
        </p:txBody>
      </p:sp>
      <p:sp>
        <p:nvSpPr>
          <p:cNvPr id="5" name="Footer Placeholder 4">
            <a:extLst>
              <a:ext uri="{FF2B5EF4-FFF2-40B4-BE49-F238E27FC236}">
                <a16:creationId xmlns:a16="http://schemas.microsoft.com/office/drawing/2014/main" id="{A959C1B2-6769-4751-919D-519D53971BD1}"/>
              </a:ext>
            </a:extLst>
          </p:cNvPr>
          <p:cNvSpPr>
            <a:spLocks noGrp="1"/>
          </p:cNvSpPr>
          <p:nvPr>
            <p:ph type="ftr" sz="quarter" idx="11"/>
          </p:nvPr>
        </p:nvSpPr>
        <p:spPr>
          <a:xfrm>
            <a:off x="4038600" y="6356350"/>
            <a:ext cx="4114800" cy="365125"/>
          </a:xfrm>
          <a:prstGeom prst="rect">
            <a:avLst/>
          </a:prstGeom>
        </p:spPr>
        <p:txBody>
          <a:bodyPr/>
          <a:lstStyle/>
          <a:p>
            <a:endParaRPr lang="en-CH"/>
          </a:p>
        </p:txBody>
      </p:sp>
      <p:sp>
        <p:nvSpPr>
          <p:cNvPr id="6" name="Slide Number Placeholder 5">
            <a:extLst>
              <a:ext uri="{FF2B5EF4-FFF2-40B4-BE49-F238E27FC236}">
                <a16:creationId xmlns:a16="http://schemas.microsoft.com/office/drawing/2014/main" id="{6C1230A6-6A26-4AF3-967A-34B1A4DF52B8}"/>
              </a:ext>
            </a:extLst>
          </p:cNvPr>
          <p:cNvSpPr>
            <a:spLocks noGrp="1"/>
          </p:cNvSpPr>
          <p:nvPr>
            <p:ph type="sldNum" sz="quarter" idx="12"/>
          </p:nvPr>
        </p:nvSpPr>
        <p:spPr>
          <a:xfrm>
            <a:off x="8610600" y="6356350"/>
            <a:ext cx="2743200" cy="365125"/>
          </a:xfrm>
          <a:prstGeom prst="rect">
            <a:avLst/>
          </a:prstGeom>
        </p:spPr>
        <p:txBody>
          <a:bodyPr/>
          <a:lstStyle/>
          <a:p>
            <a:fld id="{39C7B30D-D25F-4DF3-AE47-BDF3EC9675EC}" type="slidenum">
              <a:rPr lang="en-CH" smtClean="0"/>
              <a:t>‹#›</a:t>
            </a:fld>
            <a:endParaRPr lang="en-CH"/>
          </a:p>
        </p:txBody>
      </p:sp>
    </p:spTree>
    <p:extLst>
      <p:ext uri="{BB962C8B-B14F-4D97-AF65-F5344CB8AC3E}">
        <p14:creationId xmlns:p14="http://schemas.microsoft.com/office/powerpoint/2010/main" val="1774641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mp; Content" preserve="1" userDrawn="1">
  <p:cSld name="Title &amp;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10034587" y="6623100"/>
            <a:ext cx="1648619" cy="216000"/>
          </a:xfrm>
          <a:prstGeom prst="rect">
            <a:avLst/>
          </a:prstGeom>
        </p:spPr>
        <p:txBody>
          <a:bodyPr/>
          <a:lstStyle/>
          <a:p>
            <a:fld id="{04260D4A-DEC1-45DD-8AB2-A3349BAAA59E}" type="slidenum">
              <a:rPr lang="en-US" smtClean="0"/>
              <a:pPr/>
              <a:t>‹#›</a:t>
            </a:fld>
            <a:endParaRPr lang="en-US"/>
          </a:p>
        </p:txBody>
      </p:sp>
      <p:sp>
        <p:nvSpPr>
          <p:cNvPr id="14" name="Text Placeholder 13"/>
          <p:cNvSpPr>
            <a:spLocks noGrp="1"/>
          </p:cNvSpPr>
          <p:nvPr>
            <p:ph type="body" sz="quarter" idx="13"/>
          </p:nvPr>
        </p:nvSpPr>
        <p:spPr>
          <a:xfrm>
            <a:off x="507207" y="946614"/>
            <a:ext cx="11174400" cy="360000"/>
          </a:xfrm>
          <a:prstGeom prst="rect">
            <a:avLst/>
          </a:prstGeom>
        </p:spPr>
        <p:txBody>
          <a:bodyPr lIns="0" tIns="0" rIns="0" bIns="0" anchor="b">
            <a:noAutofit/>
          </a:bodyPr>
          <a:lstStyle>
            <a:lvl1pPr algn="l" defTabSz="914400" rtl="0" eaLnBrk="1" latinLnBrk="0" hangingPunct="1">
              <a:lnSpc>
                <a:spcPts val="3300"/>
              </a:lnSpc>
              <a:spcBef>
                <a:spcPct val="0"/>
              </a:spcBef>
              <a:spcAft>
                <a:spcPts val="0"/>
              </a:spcAft>
              <a:buNone/>
              <a:defRPr lang="en-US" sz="2200" b="1" kern="1200" spc="-100" baseline="0" dirty="0">
                <a:solidFill>
                  <a:schemeClr val="accent2"/>
                </a:solidFill>
                <a:latin typeface="Century Gothic" panose="020B0502020202020204" pitchFamily="34" charset="0"/>
                <a:ea typeface="+mj-ea"/>
                <a:cs typeface="+mj-cs"/>
              </a:defRPr>
            </a:lvl1pPr>
          </a:lstStyle>
          <a:p>
            <a:pPr lvl="0"/>
            <a:r>
              <a:rPr lang="en-US" dirty="0"/>
              <a:t>Click to edit Master text styles</a:t>
            </a:r>
          </a:p>
        </p:txBody>
      </p:sp>
      <p:sp>
        <p:nvSpPr>
          <p:cNvPr id="10" name="Content Placeholder 9"/>
          <p:cNvSpPr>
            <a:spLocks noGrp="1"/>
          </p:cNvSpPr>
          <p:nvPr>
            <p:ph sz="quarter" idx="14"/>
          </p:nvPr>
        </p:nvSpPr>
        <p:spPr>
          <a:xfrm>
            <a:off x="507195" y="1511188"/>
            <a:ext cx="11174412" cy="4500000"/>
          </a:xfrm>
          <a:prstGeom prst="rect">
            <a:avLst/>
          </a:prstGeom>
        </p:spPr>
        <p:txBody>
          <a:bodyPr/>
          <a:lstStyle>
            <a:lvl1pPr>
              <a:defRPr sz="2200">
                <a:latin typeface="+mj-lt"/>
              </a:defRPr>
            </a:lvl1pPr>
            <a:lvl2pPr>
              <a:defRPr sz="2000">
                <a:latin typeface="+mj-lt"/>
              </a:defRPr>
            </a:lvl2pPr>
            <a:lvl3pPr>
              <a:defRPr sz="2000">
                <a:latin typeface="+mj-lt"/>
              </a:defRPr>
            </a:lvl3pPr>
            <a:lvl4pPr>
              <a:defRPr sz="2000">
                <a:latin typeface="+mj-lt"/>
              </a:defRPr>
            </a:lvl4pPr>
            <a:lvl5pPr>
              <a:defRPr sz="20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388630" y="514614"/>
            <a:ext cx="9792000" cy="432000"/>
          </a:xfrm>
          <a:prstGeom prst="rect">
            <a:avLst/>
          </a:prstGeom>
        </p:spPr>
        <p:txBody>
          <a:bodyPr/>
          <a:lstStyle>
            <a:lvl1pPr>
              <a:defRPr sz="3000" b="1">
                <a:solidFill>
                  <a:schemeClr val="accent1"/>
                </a:solidFill>
                <a:latin typeface="Century Gothic" panose="020B0502020202020204" pitchFamily="34" charset="0"/>
              </a:defRPr>
            </a:lvl1pPr>
          </a:lstStyle>
          <a:p>
            <a:r>
              <a:rPr lang="en-US" dirty="0"/>
              <a:t>Click to edit Master title style</a:t>
            </a:r>
          </a:p>
        </p:txBody>
      </p:sp>
      <p:pic>
        <p:nvPicPr>
          <p:cNvPr id="7" name="Picture 6" descr="https://extranet.who.int/datacol/answer_upload.asp?survey_id=475&amp;view_id=326&amp;question_id=15106&amp;answer_id=47397&amp;respondent_id=22063">
            <a:extLst>
              <a:ext uri="{FF2B5EF4-FFF2-40B4-BE49-F238E27FC236}">
                <a16:creationId xmlns:a16="http://schemas.microsoft.com/office/drawing/2014/main" id="{1DEB27EC-4EB5-604B-9474-66ADE046843D}"/>
              </a:ext>
            </a:extLst>
          </p:cNvPr>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180630" y="5912517"/>
            <a:ext cx="1873911" cy="606490"/>
          </a:xfrm>
          <a:prstGeom prst="rect">
            <a:avLst/>
          </a:prstGeom>
          <a:noFill/>
          <a:ln>
            <a:noFill/>
          </a:ln>
        </p:spPr>
      </p:pic>
      <p:pic>
        <p:nvPicPr>
          <p:cNvPr id="8" name="Picture 7">
            <a:extLst>
              <a:ext uri="{FF2B5EF4-FFF2-40B4-BE49-F238E27FC236}">
                <a16:creationId xmlns:a16="http://schemas.microsoft.com/office/drawing/2014/main" id="{C62BEDE9-A43C-A14D-BFE7-B85F455EE8F8}"/>
              </a:ext>
            </a:extLst>
          </p:cNvPr>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5484177"/>
            <a:ext cx="982980" cy="1122363"/>
          </a:xfrm>
          <a:prstGeom prst="rect">
            <a:avLst/>
          </a:prstGeom>
          <a:noFill/>
          <a:ln>
            <a:noFill/>
          </a:ln>
        </p:spPr>
      </p:pic>
      <p:sp>
        <p:nvSpPr>
          <p:cNvPr id="9" name="Rectangle 8">
            <a:extLst>
              <a:ext uri="{FF2B5EF4-FFF2-40B4-BE49-F238E27FC236}">
                <a16:creationId xmlns:a16="http://schemas.microsoft.com/office/drawing/2014/main" id="{83ECFC17-58E7-EB4A-B4DC-42C788BDC60C}"/>
              </a:ext>
            </a:extLst>
          </p:cNvPr>
          <p:cNvSpPr/>
          <p:nvPr userDrawn="1"/>
        </p:nvSpPr>
        <p:spPr>
          <a:xfrm>
            <a:off x="0" y="6604200"/>
            <a:ext cx="12192000" cy="253800"/>
          </a:xfrm>
          <a:prstGeom prst="rect">
            <a:avLst/>
          </a:prstGeom>
          <a:gradFill>
            <a:gsLst>
              <a:gs pos="0">
                <a:schemeClr val="accent2"/>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50"/>
          </a:p>
        </p:txBody>
      </p:sp>
      <p:sp>
        <p:nvSpPr>
          <p:cNvPr id="12" name="Slide Number Placeholder 5">
            <a:extLst>
              <a:ext uri="{FF2B5EF4-FFF2-40B4-BE49-F238E27FC236}">
                <a16:creationId xmlns:a16="http://schemas.microsoft.com/office/drawing/2014/main" id="{D33E077A-DF5E-424F-8D61-C1885D3B0DAB}"/>
              </a:ext>
            </a:extLst>
          </p:cNvPr>
          <p:cNvSpPr txBox="1">
            <a:spLocks/>
          </p:cNvSpPr>
          <p:nvPr userDrawn="1"/>
        </p:nvSpPr>
        <p:spPr>
          <a:xfrm>
            <a:off x="10405922" y="6642000"/>
            <a:ext cx="1648619" cy="216000"/>
          </a:xfrm>
          <a:prstGeom prst="rect">
            <a:avLst/>
          </a:prstGeom>
        </p:spPr>
        <p:txBody>
          <a:bodyPr vert="horz" lIns="0" tIns="0" rIns="0" bIns="0" rtlCol="0" anchor="ctr" anchorCtr="0">
            <a:noAutofit/>
          </a:bodyPr>
          <a:lstStyle>
            <a:defPPr>
              <a:defRPr lang="en-CH"/>
            </a:defPPr>
            <a:lvl1pPr marL="0" algn="r" defTabSz="914400" rtl="0" eaLnBrk="1" latinLnBrk="0" hangingPunct="1">
              <a:defRPr sz="1000" kern="1200">
                <a:solidFill>
                  <a:schemeClr val="bg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B918AD-5F4D-49AE-B18F-E06A9462217A}" type="slidenum">
              <a:rPr lang="en-US" smtClean="0"/>
              <a:pPr/>
              <a:t>‹#›</a:t>
            </a:fld>
            <a:endParaRPr lang="en-US" dirty="0"/>
          </a:p>
        </p:txBody>
      </p:sp>
    </p:spTree>
    <p:extLst>
      <p:ext uri="{BB962C8B-B14F-4D97-AF65-F5344CB8AC3E}">
        <p14:creationId xmlns:p14="http://schemas.microsoft.com/office/powerpoint/2010/main" val="2057107417"/>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preserve="1" userDrawn="1">
  <p:cSld name="1_Title Only">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3"/>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78" name="think-cell Slide" r:id="rId5" imgW="353" imgH="353" progId="TCLayout.ActiveDocument.1">
                  <p:embed/>
                </p:oleObj>
              </mc:Choice>
              <mc:Fallback>
                <p:oleObj name="think-cell Slide" r:id="rId5" imgW="353" imgH="353"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itle 6"/>
          <p:cNvSpPr>
            <a:spLocks noGrp="1"/>
          </p:cNvSpPr>
          <p:nvPr>
            <p:ph type="title"/>
          </p:nvPr>
        </p:nvSpPr>
        <p:spPr>
          <a:xfrm>
            <a:off x="507206" y="2313946"/>
            <a:ext cx="9792000" cy="432000"/>
          </a:xfrm>
          <a:prstGeom prst="rect">
            <a:avLst/>
          </a:prstGeom>
        </p:spPr>
        <p:txBody>
          <a:bodyPr/>
          <a:lstStyle>
            <a:lvl1pPr>
              <a:defRPr sz="4000" b="1">
                <a:solidFill>
                  <a:schemeClr val="accent1"/>
                </a:solidFill>
                <a:latin typeface="Century Gothic" panose="020B0502020202020204" pitchFamily="34" charset="0"/>
              </a:defRPr>
            </a:lvl1pPr>
          </a:lstStyle>
          <a:p>
            <a:r>
              <a:rPr lang="en-US" dirty="0"/>
              <a:t>Click to edit Master title style</a:t>
            </a:r>
          </a:p>
        </p:txBody>
      </p:sp>
      <p:pic>
        <p:nvPicPr>
          <p:cNvPr id="8" name="Picture 7">
            <a:extLst>
              <a:ext uri="{FF2B5EF4-FFF2-40B4-BE49-F238E27FC236}">
                <a16:creationId xmlns:a16="http://schemas.microsoft.com/office/drawing/2014/main" id="{1A157C42-A791-DD4B-8824-DD8855140549}"/>
              </a:ext>
            </a:extLst>
          </p:cNvPr>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0" y="5484177"/>
            <a:ext cx="982980" cy="1122363"/>
          </a:xfrm>
          <a:prstGeom prst="rect">
            <a:avLst/>
          </a:prstGeom>
          <a:noFill/>
          <a:ln>
            <a:noFill/>
          </a:ln>
        </p:spPr>
      </p:pic>
      <p:pic>
        <p:nvPicPr>
          <p:cNvPr id="9" name="Picture 8" descr="https://extranet.who.int/datacol/answer_upload.asp?survey_id=475&amp;view_id=326&amp;question_id=15106&amp;answer_id=47397&amp;respondent_id=22063">
            <a:extLst>
              <a:ext uri="{FF2B5EF4-FFF2-40B4-BE49-F238E27FC236}">
                <a16:creationId xmlns:a16="http://schemas.microsoft.com/office/drawing/2014/main" id="{CF037A7D-FDB1-DF4D-A296-8DCCB3F629A2}"/>
              </a:ext>
            </a:extLst>
          </p:cNvPr>
          <p:cNvPicPr/>
          <p:nvPr userDrawn="1"/>
        </p:nvPicPr>
        <p:blipFill>
          <a:blip r:embed="rId8" cstate="print">
            <a:extLst>
              <a:ext uri="{28A0092B-C50C-407E-A947-70E740481C1C}">
                <a14:useLocalDpi xmlns:a14="http://schemas.microsoft.com/office/drawing/2010/main" val="0"/>
              </a:ext>
            </a:extLst>
          </a:blip>
          <a:srcRect/>
          <a:stretch>
            <a:fillRect/>
          </a:stretch>
        </p:blipFill>
        <p:spPr bwMode="auto">
          <a:xfrm>
            <a:off x="10180630" y="5912517"/>
            <a:ext cx="1873911" cy="606490"/>
          </a:xfrm>
          <a:prstGeom prst="rect">
            <a:avLst/>
          </a:prstGeom>
          <a:noFill/>
          <a:ln>
            <a:noFill/>
          </a:ln>
        </p:spPr>
      </p:pic>
      <p:pic>
        <p:nvPicPr>
          <p:cNvPr id="3" name="Picture 2">
            <a:extLst>
              <a:ext uri="{FF2B5EF4-FFF2-40B4-BE49-F238E27FC236}">
                <a16:creationId xmlns:a16="http://schemas.microsoft.com/office/drawing/2014/main" id="{95E54E74-F366-2848-BEB3-9B41F6F182CA}"/>
              </a:ext>
            </a:extLst>
          </p:cNvPr>
          <p:cNvPicPr>
            <a:picLocks noChangeAspect="1"/>
          </p:cNvPicPr>
          <p:nvPr userDrawn="1"/>
        </p:nvPicPr>
        <p:blipFill>
          <a:blip r:embed="rId9"/>
          <a:stretch>
            <a:fillRect/>
          </a:stretch>
        </p:blipFill>
        <p:spPr>
          <a:xfrm>
            <a:off x="0" y="6623100"/>
            <a:ext cx="12192000" cy="254000"/>
          </a:xfrm>
          <a:prstGeom prst="rect">
            <a:avLst/>
          </a:prstGeom>
        </p:spPr>
      </p:pic>
      <p:sp>
        <p:nvSpPr>
          <p:cNvPr id="11" name="Slide Number Placeholder 5">
            <a:extLst>
              <a:ext uri="{FF2B5EF4-FFF2-40B4-BE49-F238E27FC236}">
                <a16:creationId xmlns:a16="http://schemas.microsoft.com/office/drawing/2014/main" id="{42FD4ADF-9930-B540-A57A-78538EA59913}"/>
              </a:ext>
            </a:extLst>
          </p:cNvPr>
          <p:cNvSpPr txBox="1">
            <a:spLocks/>
          </p:cNvSpPr>
          <p:nvPr userDrawn="1"/>
        </p:nvSpPr>
        <p:spPr>
          <a:xfrm>
            <a:off x="10405922" y="6642000"/>
            <a:ext cx="1648619" cy="216000"/>
          </a:xfrm>
          <a:prstGeom prst="rect">
            <a:avLst/>
          </a:prstGeom>
        </p:spPr>
        <p:txBody>
          <a:bodyPr vert="horz" lIns="0" tIns="0" rIns="0" bIns="0" rtlCol="0" anchor="ctr" anchorCtr="0">
            <a:noAutofit/>
          </a:bodyPr>
          <a:lstStyle>
            <a:defPPr>
              <a:defRPr lang="en-CH"/>
            </a:defPPr>
            <a:lvl1pPr marL="0" algn="r" defTabSz="914400" rtl="0" eaLnBrk="1" latinLnBrk="0" hangingPunct="1">
              <a:defRPr sz="1000" kern="1200">
                <a:solidFill>
                  <a:schemeClr val="bg1"/>
                </a:solidFill>
                <a:latin typeface="Calibri" panose="020F0502020204030204" pitchFamily="34" charset="0"/>
                <a:ea typeface="+mn-ea"/>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FB918AD-5F4D-49AE-B18F-E06A9462217A}" type="slidenum">
              <a:rPr lang="en-US" smtClean="0"/>
              <a:pPr/>
              <a:t>‹#›</a:t>
            </a:fld>
            <a:endParaRPr lang="en-US" dirty="0"/>
          </a:p>
        </p:txBody>
      </p:sp>
    </p:spTree>
    <p:extLst>
      <p:ext uri="{BB962C8B-B14F-4D97-AF65-F5344CB8AC3E}">
        <p14:creationId xmlns:p14="http://schemas.microsoft.com/office/powerpoint/2010/main" val="1561711114"/>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 Internal" preserve="1" userDrawn="1">
  <p:cSld name="Section Header - Internal">
    <p:bg bwMode="gray">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3"/>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154" name="think-cell Slide" r:id="rId6" imgW="353" imgH="353" progId="TCLayout.ActiveDocument.1">
                  <p:embed/>
                </p:oleObj>
              </mc:Choice>
              <mc:Fallback>
                <p:oleObj name="think-cell Slide" r:id="rId6" imgW="353" imgH="353" progId="TCLayout.ActiveDocument.1">
                  <p:embed/>
                  <p:pic>
                    <p:nvPicPr>
                      <p:cNvPr id="4" name="Object 3" hidden="1"/>
                      <p:cNvPicPr/>
                      <p:nvPr/>
                    </p:nvPicPr>
                    <p:blipFill>
                      <a:blip r:embed="rId7"/>
                      <a:stretch>
                        <a:fillRect/>
                      </a:stretch>
                    </p:blipFill>
                    <p:spPr>
                      <a:xfrm>
                        <a:off x="1588" y="1588"/>
                        <a:ext cx="1587" cy="1587"/>
                      </a:xfrm>
                      <a:prstGeom prst="rect">
                        <a:avLst/>
                      </a:prstGeom>
                    </p:spPr>
                  </p:pic>
                </p:oleObj>
              </mc:Fallback>
            </mc:AlternateContent>
          </a:graphicData>
        </a:graphic>
      </p:graphicFrame>
      <p:sp>
        <p:nvSpPr>
          <p:cNvPr id="25" name="Rectangle 24">
            <a:extLst>
              <a:ext uri="{FF2B5EF4-FFF2-40B4-BE49-F238E27FC236}">
                <a16:creationId xmlns:a16="http://schemas.microsoft.com/office/drawing/2014/main" id="{3E8E94F3-9FBF-45F5-9848-3D8FC241580A}"/>
              </a:ext>
            </a:extLst>
          </p:cNvPr>
          <p:cNvSpPr/>
          <p:nvPr userDrawn="1"/>
        </p:nvSpPr>
        <p:spPr>
          <a:xfrm>
            <a:off x="0" y="5558400"/>
            <a:ext cx="12192000" cy="1299600"/>
          </a:xfrm>
          <a:prstGeom prst="rect">
            <a:avLst/>
          </a:prstGeom>
          <a:gradFill>
            <a:gsLst>
              <a:gs pos="0">
                <a:schemeClr val="accent2"/>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50"/>
          </a:p>
        </p:txBody>
      </p:sp>
      <p:sp>
        <p:nvSpPr>
          <p:cNvPr id="2" name="Title 1"/>
          <p:cNvSpPr>
            <a:spLocks noGrp="1"/>
          </p:cNvSpPr>
          <p:nvPr>
            <p:ph type="ctrTitle"/>
          </p:nvPr>
        </p:nvSpPr>
        <p:spPr>
          <a:xfrm>
            <a:off x="507206" y="720000"/>
            <a:ext cx="11088000" cy="2934000"/>
          </a:xfrm>
          <a:prstGeom prst="rect">
            <a:avLst/>
          </a:prstGeom>
        </p:spPr>
        <p:txBody>
          <a:bodyPr anchor="b">
            <a:normAutofit/>
          </a:bodyPr>
          <a:lstStyle>
            <a:lvl1pPr algn="l">
              <a:lnSpc>
                <a:spcPts val="6500"/>
              </a:lnSpc>
              <a:defRPr sz="6000" b="1">
                <a:solidFill>
                  <a:schemeClr val="accent1"/>
                </a:solidFill>
                <a:effectLst/>
                <a:latin typeface="Century Gothic" panose="020B0502020202020204" pitchFamily="34" charset="0"/>
              </a:defRPr>
            </a:lvl1pPr>
          </a:lstStyle>
          <a:p>
            <a:r>
              <a:rPr lang="en-US" dirty="0"/>
              <a:t>Click to edit Master title style</a:t>
            </a:r>
          </a:p>
        </p:txBody>
      </p:sp>
      <p:sp>
        <p:nvSpPr>
          <p:cNvPr id="3" name="Subtitle 2"/>
          <p:cNvSpPr>
            <a:spLocks noGrp="1"/>
          </p:cNvSpPr>
          <p:nvPr>
            <p:ph type="subTitle" idx="1"/>
          </p:nvPr>
        </p:nvSpPr>
        <p:spPr>
          <a:xfrm>
            <a:off x="507205" y="3688350"/>
            <a:ext cx="11088000" cy="1617074"/>
          </a:xfrm>
          <a:prstGeom prst="rect">
            <a:avLst/>
          </a:prstGeom>
        </p:spPr>
        <p:txBody>
          <a:bodyPr lIns="0" rIns="0" anchor="t">
            <a:noAutofit/>
          </a:bodyPr>
          <a:lstStyle>
            <a:lvl1pPr marL="0" indent="0" algn="l">
              <a:buNone/>
              <a:defRPr lang="en-US" sz="4000" b="1" kern="1200" spc="-100" baseline="0" dirty="0">
                <a:solidFill>
                  <a:schemeClr val="accent2"/>
                </a:solidFill>
                <a:effectLst/>
                <a:latin typeface="Century Gothic" panose="020B0502020202020204" pitchFamily="34" charset="0"/>
                <a:ea typeface="+mj-ea"/>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9" name="Classification" hidden="1"/>
          <p:cNvSpPr txBox="1">
            <a:spLocks/>
          </p:cNvSpPr>
          <p:nvPr userDrawn="1">
            <p:custDataLst>
              <p:tags r:id="rId4"/>
            </p:custDataLst>
          </p:nvPr>
        </p:nvSpPr>
        <p:spPr>
          <a:xfrm>
            <a:off x="507205" y="0"/>
            <a:ext cx="1427759" cy="177686"/>
          </a:xfrm>
          <a:prstGeom prst="rect">
            <a:avLst/>
          </a:prstGeom>
          <a:solidFill>
            <a:srgbClr val="7A1D3A"/>
          </a:solidFill>
        </p:spPr>
        <p:txBody>
          <a:bodyPr vert="horz" lIns="0" tIns="0" rIns="0" bIns="0" rtlCol="0" anchor="ctr" anchorCtr="0">
            <a:noAutofit/>
          </a:bodyPr>
          <a:lstStyle>
            <a:defPPr>
              <a:defRPr lang="en-US"/>
            </a:defPPr>
            <a:lvl1pPr marL="0" algn="l" defTabSz="228600" rtl="0" eaLnBrk="1" latinLnBrk="0" hangingPunct="1">
              <a:defRPr sz="1000" kern="1200">
                <a:solidFill>
                  <a:schemeClr val="bg1"/>
                </a:solidFill>
                <a:latin typeface="+mn-lt"/>
                <a:ea typeface="+mn-ea"/>
                <a:cs typeface="+mn-cs"/>
              </a:defRPr>
            </a:lvl1pPr>
            <a:lvl2pPr marL="228600" algn="l" defTabSz="228600" rtl="0" eaLnBrk="1" latinLnBrk="0" hangingPunct="1">
              <a:defRPr sz="900" kern="1200">
                <a:solidFill>
                  <a:schemeClr val="tx1"/>
                </a:solidFill>
                <a:latin typeface="+mn-lt"/>
                <a:ea typeface="+mn-ea"/>
                <a:cs typeface="+mn-cs"/>
              </a:defRPr>
            </a:lvl2pPr>
            <a:lvl3pPr marL="457200" algn="l" defTabSz="228600" rtl="0" eaLnBrk="1" latinLnBrk="0" hangingPunct="1">
              <a:defRPr sz="900" kern="1200">
                <a:solidFill>
                  <a:schemeClr val="tx1"/>
                </a:solidFill>
                <a:latin typeface="+mn-lt"/>
                <a:ea typeface="+mn-ea"/>
                <a:cs typeface="+mn-cs"/>
              </a:defRPr>
            </a:lvl3pPr>
            <a:lvl4pPr marL="685800" algn="l" defTabSz="228600" rtl="0" eaLnBrk="1" latinLnBrk="0" hangingPunct="1">
              <a:defRPr sz="900" kern="1200">
                <a:solidFill>
                  <a:schemeClr val="tx1"/>
                </a:solidFill>
                <a:latin typeface="+mn-lt"/>
                <a:ea typeface="+mn-ea"/>
                <a:cs typeface="+mn-cs"/>
              </a:defRPr>
            </a:lvl4pPr>
            <a:lvl5pPr marL="914400" algn="l" defTabSz="228600" rtl="0" eaLnBrk="1" latinLnBrk="0" hangingPunct="1">
              <a:defRPr sz="900" kern="1200">
                <a:solidFill>
                  <a:schemeClr val="tx1"/>
                </a:solidFill>
                <a:latin typeface="+mn-lt"/>
                <a:ea typeface="+mn-ea"/>
                <a:cs typeface="+mn-cs"/>
              </a:defRPr>
            </a:lvl5pPr>
            <a:lvl6pPr marL="1143000" algn="l" defTabSz="228600" rtl="0" eaLnBrk="1" latinLnBrk="0" hangingPunct="1">
              <a:defRPr sz="900" kern="1200">
                <a:solidFill>
                  <a:schemeClr val="tx1"/>
                </a:solidFill>
                <a:latin typeface="+mn-lt"/>
                <a:ea typeface="+mn-ea"/>
                <a:cs typeface="+mn-cs"/>
              </a:defRPr>
            </a:lvl6pPr>
            <a:lvl7pPr marL="1371600" algn="l" defTabSz="228600" rtl="0" eaLnBrk="1" latinLnBrk="0" hangingPunct="1">
              <a:defRPr sz="900" kern="1200">
                <a:solidFill>
                  <a:schemeClr val="tx1"/>
                </a:solidFill>
                <a:latin typeface="+mn-lt"/>
                <a:ea typeface="+mn-ea"/>
                <a:cs typeface="+mn-cs"/>
              </a:defRPr>
            </a:lvl7pPr>
            <a:lvl8pPr marL="1600200" algn="l" defTabSz="228600" rtl="0" eaLnBrk="1" latinLnBrk="0" hangingPunct="1">
              <a:defRPr sz="900" kern="1200">
                <a:solidFill>
                  <a:schemeClr val="tx1"/>
                </a:solidFill>
                <a:latin typeface="+mn-lt"/>
                <a:ea typeface="+mn-ea"/>
                <a:cs typeface="+mn-cs"/>
              </a:defRPr>
            </a:lvl8pPr>
            <a:lvl9pPr marL="1828800" algn="l" defTabSz="228600" rtl="0" eaLnBrk="1" latinLnBrk="0" hangingPunct="1">
              <a:defRPr sz="900" kern="1200">
                <a:solidFill>
                  <a:schemeClr val="tx1"/>
                </a:solidFill>
                <a:latin typeface="+mn-lt"/>
                <a:ea typeface="+mn-ea"/>
                <a:cs typeface="+mn-cs"/>
              </a:defRPr>
            </a:lvl9pPr>
          </a:lstStyle>
          <a:p>
            <a:pPr algn="ctr"/>
            <a:r>
              <a:rPr lang="en-US" sz="900">
                <a:solidFill>
                  <a:srgbClr val="FFFFFF"/>
                </a:solidFill>
                <a:latin typeface="+mj-lt"/>
              </a:rPr>
              <a:t>Strictly confidential</a:t>
            </a:r>
          </a:p>
        </p:txBody>
      </p:sp>
      <p:pic>
        <p:nvPicPr>
          <p:cNvPr id="8" name="Picture 7">
            <a:extLst>
              <a:ext uri="{FF2B5EF4-FFF2-40B4-BE49-F238E27FC236}">
                <a16:creationId xmlns:a16="http://schemas.microsoft.com/office/drawing/2014/main" id="{BD9C1FFE-CE2F-FC43-95DF-C2C9DCE31DD7}"/>
              </a:ext>
            </a:extLst>
          </p:cNvPr>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105304" y="124468"/>
            <a:ext cx="1277726" cy="1428108"/>
          </a:xfrm>
          <a:prstGeom prst="rect">
            <a:avLst/>
          </a:prstGeom>
          <a:noFill/>
          <a:ln>
            <a:noFill/>
          </a:ln>
        </p:spPr>
      </p:pic>
      <p:pic>
        <p:nvPicPr>
          <p:cNvPr id="10" name="Picture 9" descr="https://extranet.who.int/datacol/answer_upload.asp?survey_id=475&amp;view_id=326&amp;question_id=15106&amp;answer_id=47397&amp;respondent_id=22063">
            <a:extLst>
              <a:ext uri="{FF2B5EF4-FFF2-40B4-BE49-F238E27FC236}">
                <a16:creationId xmlns:a16="http://schemas.microsoft.com/office/drawing/2014/main" id="{1AC5AAA3-0566-8D49-AA48-5D77450E64C2}"/>
              </a:ext>
            </a:extLst>
          </p:cNvPr>
          <p:cNvPicPr/>
          <p:nvPr userDrawn="1"/>
        </p:nvPicPr>
        <p:blipFill>
          <a:blip r:embed="rId9" cstate="print">
            <a:extLst>
              <a:ext uri="{28A0092B-C50C-407E-A947-70E740481C1C}">
                <a14:useLocalDpi xmlns:a14="http://schemas.microsoft.com/office/drawing/2010/main" val="0"/>
              </a:ext>
            </a:extLst>
          </a:blip>
          <a:srcRect/>
          <a:stretch>
            <a:fillRect/>
          </a:stretch>
        </p:blipFill>
        <p:spPr bwMode="auto">
          <a:xfrm>
            <a:off x="9601200" y="163778"/>
            <a:ext cx="2395909" cy="842062"/>
          </a:xfrm>
          <a:prstGeom prst="rect">
            <a:avLst/>
          </a:prstGeom>
          <a:noFill/>
          <a:ln>
            <a:noFill/>
          </a:ln>
        </p:spPr>
      </p:pic>
    </p:spTree>
    <p:extLst>
      <p:ext uri="{BB962C8B-B14F-4D97-AF65-F5344CB8AC3E}">
        <p14:creationId xmlns:p14="http://schemas.microsoft.com/office/powerpoint/2010/main" val="1543580012"/>
      </p:ext>
    </p:extLst>
  </p:cSld>
  <p:clrMapOvr>
    <a:overrideClrMapping bg1="lt1" tx1="dk1" bg2="lt2" tx2="dk2" accent1="accent1" accent2="accent2" accent3="accent3" accent4="accent4" accent5="accent5" accent6="accent6" hlink="hlink" folHlink="folHlink"/>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22DE9-5F77-4538-9A47-EA21E6B19F97}"/>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30AB3F9C-D6E1-4D62-B01B-E65D1EF6B5D5}"/>
              </a:ext>
            </a:extLst>
          </p:cNvPr>
          <p:cNvSpPr>
            <a:spLocks noGrp="1"/>
          </p:cNvSpPr>
          <p:nvPr>
            <p:ph idx="1"/>
          </p:nvPr>
        </p:nvSpPr>
        <p:spPr>
          <a:xfrm>
            <a:off x="838200" y="1825625"/>
            <a:ext cx="10515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Date Placeholder 3">
            <a:extLst>
              <a:ext uri="{FF2B5EF4-FFF2-40B4-BE49-F238E27FC236}">
                <a16:creationId xmlns:a16="http://schemas.microsoft.com/office/drawing/2014/main" id="{D121EFFA-5052-45D6-9E12-3BE55EA15657}"/>
              </a:ext>
            </a:extLst>
          </p:cNvPr>
          <p:cNvSpPr>
            <a:spLocks noGrp="1"/>
          </p:cNvSpPr>
          <p:nvPr>
            <p:ph type="dt" sz="half" idx="10"/>
          </p:nvPr>
        </p:nvSpPr>
        <p:spPr>
          <a:xfrm>
            <a:off x="838200" y="6356350"/>
            <a:ext cx="2743200" cy="365125"/>
          </a:xfrm>
          <a:prstGeom prst="rect">
            <a:avLst/>
          </a:prstGeom>
        </p:spPr>
        <p:txBody>
          <a:bodyPr/>
          <a:lstStyle/>
          <a:p>
            <a:fld id="{DE55411E-BC08-44A7-8F62-F22372D5DCBC}" type="datetimeFigureOut">
              <a:rPr lang="en-CH" smtClean="0"/>
              <a:t>11/04/2019</a:t>
            </a:fld>
            <a:endParaRPr lang="en-CH"/>
          </a:p>
        </p:txBody>
      </p:sp>
      <p:sp>
        <p:nvSpPr>
          <p:cNvPr id="5" name="Footer Placeholder 4">
            <a:extLst>
              <a:ext uri="{FF2B5EF4-FFF2-40B4-BE49-F238E27FC236}">
                <a16:creationId xmlns:a16="http://schemas.microsoft.com/office/drawing/2014/main" id="{A20E105F-EDE1-4C00-A310-6FC5DAB62D9F}"/>
              </a:ext>
            </a:extLst>
          </p:cNvPr>
          <p:cNvSpPr>
            <a:spLocks noGrp="1"/>
          </p:cNvSpPr>
          <p:nvPr>
            <p:ph type="ftr" sz="quarter" idx="11"/>
          </p:nvPr>
        </p:nvSpPr>
        <p:spPr>
          <a:xfrm>
            <a:off x="4038600" y="6356350"/>
            <a:ext cx="4114800" cy="365125"/>
          </a:xfrm>
          <a:prstGeom prst="rect">
            <a:avLst/>
          </a:prstGeom>
        </p:spPr>
        <p:txBody>
          <a:bodyPr/>
          <a:lstStyle/>
          <a:p>
            <a:endParaRPr lang="en-CH"/>
          </a:p>
        </p:txBody>
      </p:sp>
      <p:sp>
        <p:nvSpPr>
          <p:cNvPr id="6" name="Slide Number Placeholder 5">
            <a:extLst>
              <a:ext uri="{FF2B5EF4-FFF2-40B4-BE49-F238E27FC236}">
                <a16:creationId xmlns:a16="http://schemas.microsoft.com/office/drawing/2014/main" id="{C110D5D1-95DA-48C5-8559-429A98FBF50B}"/>
              </a:ext>
            </a:extLst>
          </p:cNvPr>
          <p:cNvSpPr>
            <a:spLocks noGrp="1"/>
          </p:cNvSpPr>
          <p:nvPr>
            <p:ph type="sldNum" sz="quarter" idx="12"/>
          </p:nvPr>
        </p:nvSpPr>
        <p:spPr>
          <a:xfrm>
            <a:off x="8610600" y="6356350"/>
            <a:ext cx="2743200" cy="365125"/>
          </a:xfrm>
          <a:prstGeom prst="rect">
            <a:avLst/>
          </a:prstGeom>
        </p:spPr>
        <p:txBody>
          <a:bodyPr/>
          <a:lstStyle/>
          <a:p>
            <a:fld id="{39C7B30D-D25F-4DF3-AE47-BDF3EC9675EC}" type="slidenum">
              <a:rPr lang="en-CH" smtClean="0"/>
              <a:t>‹#›</a:t>
            </a:fld>
            <a:endParaRPr lang="en-CH"/>
          </a:p>
        </p:txBody>
      </p:sp>
      <p:pic>
        <p:nvPicPr>
          <p:cNvPr id="7" name="Picture 6">
            <a:extLst>
              <a:ext uri="{FF2B5EF4-FFF2-40B4-BE49-F238E27FC236}">
                <a16:creationId xmlns:a16="http://schemas.microsoft.com/office/drawing/2014/main" id="{CF95AEC8-AEE7-4D23-AE00-B67DCD8F3909}"/>
              </a:ext>
            </a:extLst>
          </p:cNvPr>
          <p:cNvPicPr>
            <a:picLocks noChangeAspect="1"/>
          </p:cNvPicPr>
          <p:nvPr userDrawn="1"/>
        </p:nvPicPr>
        <p:blipFill>
          <a:blip r:embed="rId2"/>
          <a:stretch>
            <a:fillRect/>
          </a:stretch>
        </p:blipFill>
        <p:spPr>
          <a:xfrm>
            <a:off x="0" y="5705776"/>
            <a:ext cx="841321" cy="1121761"/>
          </a:xfrm>
          <a:prstGeom prst="rect">
            <a:avLst/>
          </a:prstGeom>
        </p:spPr>
      </p:pic>
      <p:pic>
        <p:nvPicPr>
          <p:cNvPr id="8" name="Picture 7">
            <a:extLst>
              <a:ext uri="{FF2B5EF4-FFF2-40B4-BE49-F238E27FC236}">
                <a16:creationId xmlns:a16="http://schemas.microsoft.com/office/drawing/2014/main" id="{DB0EA716-85A3-434E-A3EB-584F97FD183A}"/>
              </a:ext>
            </a:extLst>
          </p:cNvPr>
          <p:cNvPicPr>
            <a:picLocks noChangeAspect="1"/>
          </p:cNvPicPr>
          <p:nvPr userDrawn="1"/>
        </p:nvPicPr>
        <p:blipFill>
          <a:blip r:embed="rId3"/>
          <a:stretch>
            <a:fillRect/>
          </a:stretch>
        </p:blipFill>
        <p:spPr>
          <a:xfrm>
            <a:off x="10215262" y="6223981"/>
            <a:ext cx="1871634" cy="603556"/>
          </a:xfrm>
          <a:prstGeom prst="rect">
            <a:avLst/>
          </a:prstGeom>
        </p:spPr>
      </p:pic>
    </p:spTree>
    <p:extLst>
      <p:ext uri="{BB962C8B-B14F-4D97-AF65-F5344CB8AC3E}">
        <p14:creationId xmlns:p14="http://schemas.microsoft.com/office/powerpoint/2010/main" val="3277233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46505-3C7E-4397-9896-350F857EFDA6}"/>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CH"/>
          </a:p>
        </p:txBody>
      </p:sp>
      <p:sp>
        <p:nvSpPr>
          <p:cNvPr id="3" name="Text Placeholder 2">
            <a:extLst>
              <a:ext uri="{FF2B5EF4-FFF2-40B4-BE49-F238E27FC236}">
                <a16:creationId xmlns:a16="http://schemas.microsoft.com/office/drawing/2014/main" id="{8BAB2C53-552C-4CC3-8C55-107034EA6694}"/>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25B7EA1-CB60-4EF2-B64D-1921E6486736}"/>
              </a:ext>
            </a:extLst>
          </p:cNvPr>
          <p:cNvSpPr>
            <a:spLocks noGrp="1"/>
          </p:cNvSpPr>
          <p:nvPr>
            <p:ph type="dt" sz="half" idx="10"/>
          </p:nvPr>
        </p:nvSpPr>
        <p:spPr>
          <a:xfrm>
            <a:off x="838200" y="6356350"/>
            <a:ext cx="2743200" cy="365125"/>
          </a:xfrm>
          <a:prstGeom prst="rect">
            <a:avLst/>
          </a:prstGeom>
        </p:spPr>
        <p:txBody>
          <a:bodyPr/>
          <a:lstStyle/>
          <a:p>
            <a:fld id="{DE55411E-BC08-44A7-8F62-F22372D5DCBC}" type="datetimeFigureOut">
              <a:rPr lang="en-CH" smtClean="0"/>
              <a:t>11/04/2019</a:t>
            </a:fld>
            <a:endParaRPr lang="en-CH"/>
          </a:p>
        </p:txBody>
      </p:sp>
      <p:sp>
        <p:nvSpPr>
          <p:cNvPr id="5" name="Footer Placeholder 4">
            <a:extLst>
              <a:ext uri="{FF2B5EF4-FFF2-40B4-BE49-F238E27FC236}">
                <a16:creationId xmlns:a16="http://schemas.microsoft.com/office/drawing/2014/main" id="{AF635FA2-DD7C-479D-9ADB-6135A69EB0A3}"/>
              </a:ext>
            </a:extLst>
          </p:cNvPr>
          <p:cNvSpPr>
            <a:spLocks noGrp="1"/>
          </p:cNvSpPr>
          <p:nvPr>
            <p:ph type="ftr" sz="quarter" idx="11"/>
          </p:nvPr>
        </p:nvSpPr>
        <p:spPr>
          <a:xfrm>
            <a:off x="4038600" y="6356350"/>
            <a:ext cx="4114800" cy="365125"/>
          </a:xfrm>
          <a:prstGeom prst="rect">
            <a:avLst/>
          </a:prstGeom>
        </p:spPr>
        <p:txBody>
          <a:bodyPr/>
          <a:lstStyle/>
          <a:p>
            <a:endParaRPr lang="en-CH"/>
          </a:p>
        </p:txBody>
      </p:sp>
      <p:sp>
        <p:nvSpPr>
          <p:cNvPr id="6" name="Slide Number Placeholder 5">
            <a:extLst>
              <a:ext uri="{FF2B5EF4-FFF2-40B4-BE49-F238E27FC236}">
                <a16:creationId xmlns:a16="http://schemas.microsoft.com/office/drawing/2014/main" id="{F9522A52-B7CF-47E6-813C-D86B4CE84156}"/>
              </a:ext>
            </a:extLst>
          </p:cNvPr>
          <p:cNvSpPr>
            <a:spLocks noGrp="1"/>
          </p:cNvSpPr>
          <p:nvPr>
            <p:ph type="sldNum" sz="quarter" idx="12"/>
          </p:nvPr>
        </p:nvSpPr>
        <p:spPr>
          <a:xfrm>
            <a:off x="8610600" y="6356350"/>
            <a:ext cx="2743200" cy="365125"/>
          </a:xfrm>
          <a:prstGeom prst="rect">
            <a:avLst/>
          </a:prstGeom>
        </p:spPr>
        <p:txBody>
          <a:bodyPr/>
          <a:lstStyle/>
          <a:p>
            <a:fld id="{39C7B30D-D25F-4DF3-AE47-BDF3EC9675EC}" type="slidenum">
              <a:rPr lang="en-CH" smtClean="0"/>
              <a:t>‹#›</a:t>
            </a:fld>
            <a:endParaRPr lang="en-CH"/>
          </a:p>
        </p:txBody>
      </p:sp>
    </p:spTree>
    <p:extLst>
      <p:ext uri="{BB962C8B-B14F-4D97-AF65-F5344CB8AC3E}">
        <p14:creationId xmlns:p14="http://schemas.microsoft.com/office/powerpoint/2010/main" val="3099041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93B45-FDE0-406B-BC76-68C377CE299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CH"/>
          </a:p>
        </p:txBody>
      </p:sp>
      <p:sp>
        <p:nvSpPr>
          <p:cNvPr id="3" name="Content Placeholder 2">
            <a:extLst>
              <a:ext uri="{FF2B5EF4-FFF2-40B4-BE49-F238E27FC236}">
                <a16:creationId xmlns:a16="http://schemas.microsoft.com/office/drawing/2014/main" id="{D7AD8205-5E93-4BDA-B8EF-7DDA9D087C94}"/>
              </a:ext>
            </a:extLst>
          </p:cNvPr>
          <p:cNvSpPr>
            <a:spLocks noGrp="1"/>
          </p:cNvSpPr>
          <p:nvPr>
            <p:ph sz="half" idx="1"/>
          </p:nvPr>
        </p:nvSpPr>
        <p:spPr>
          <a:xfrm>
            <a:off x="838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4" name="Content Placeholder 3">
            <a:extLst>
              <a:ext uri="{FF2B5EF4-FFF2-40B4-BE49-F238E27FC236}">
                <a16:creationId xmlns:a16="http://schemas.microsoft.com/office/drawing/2014/main" id="{CAC4EEC3-87A3-47A5-AB2B-80E9D0766B10}"/>
              </a:ext>
            </a:extLst>
          </p:cNvPr>
          <p:cNvSpPr>
            <a:spLocks noGrp="1"/>
          </p:cNvSpPr>
          <p:nvPr>
            <p:ph sz="half" idx="2"/>
          </p:nvPr>
        </p:nvSpPr>
        <p:spPr>
          <a:xfrm>
            <a:off x="6172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Date Placeholder 4">
            <a:extLst>
              <a:ext uri="{FF2B5EF4-FFF2-40B4-BE49-F238E27FC236}">
                <a16:creationId xmlns:a16="http://schemas.microsoft.com/office/drawing/2014/main" id="{B2ECBAA2-9BBA-4548-8380-1ED915ECF873}"/>
              </a:ext>
            </a:extLst>
          </p:cNvPr>
          <p:cNvSpPr>
            <a:spLocks noGrp="1"/>
          </p:cNvSpPr>
          <p:nvPr>
            <p:ph type="dt" sz="half" idx="10"/>
          </p:nvPr>
        </p:nvSpPr>
        <p:spPr>
          <a:xfrm>
            <a:off x="838200" y="6356350"/>
            <a:ext cx="2743200" cy="365125"/>
          </a:xfrm>
          <a:prstGeom prst="rect">
            <a:avLst/>
          </a:prstGeom>
        </p:spPr>
        <p:txBody>
          <a:bodyPr/>
          <a:lstStyle/>
          <a:p>
            <a:fld id="{DE55411E-BC08-44A7-8F62-F22372D5DCBC}" type="datetimeFigureOut">
              <a:rPr lang="en-CH" smtClean="0"/>
              <a:t>11/04/2019</a:t>
            </a:fld>
            <a:endParaRPr lang="en-CH"/>
          </a:p>
        </p:txBody>
      </p:sp>
      <p:sp>
        <p:nvSpPr>
          <p:cNvPr id="6" name="Footer Placeholder 5">
            <a:extLst>
              <a:ext uri="{FF2B5EF4-FFF2-40B4-BE49-F238E27FC236}">
                <a16:creationId xmlns:a16="http://schemas.microsoft.com/office/drawing/2014/main" id="{380629EE-BAAD-483C-B196-7B38BCB0E42E}"/>
              </a:ext>
            </a:extLst>
          </p:cNvPr>
          <p:cNvSpPr>
            <a:spLocks noGrp="1"/>
          </p:cNvSpPr>
          <p:nvPr>
            <p:ph type="ftr" sz="quarter" idx="11"/>
          </p:nvPr>
        </p:nvSpPr>
        <p:spPr>
          <a:xfrm>
            <a:off x="4038600" y="6356350"/>
            <a:ext cx="4114800" cy="365125"/>
          </a:xfrm>
          <a:prstGeom prst="rect">
            <a:avLst/>
          </a:prstGeom>
        </p:spPr>
        <p:txBody>
          <a:bodyPr/>
          <a:lstStyle/>
          <a:p>
            <a:endParaRPr lang="en-CH"/>
          </a:p>
        </p:txBody>
      </p:sp>
      <p:sp>
        <p:nvSpPr>
          <p:cNvPr id="7" name="Slide Number Placeholder 6">
            <a:extLst>
              <a:ext uri="{FF2B5EF4-FFF2-40B4-BE49-F238E27FC236}">
                <a16:creationId xmlns:a16="http://schemas.microsoft.com/office/drawing/2014/main" id="{161F5FEE-9C50-48AA-ABB1-9FAD4AC4DB09}"/>
              </a:ext>
            </a:extLst>
          </p:cNvPr>
          <p:cNvSpPr>
            <a:spLocks noGrp="1"/>
          </p:cNvSpPr>
          <p:nvPr>
            <p:ph type="sldNum" sz="quarter" idx="12"/>
          </p:nvPr>
        </p:nvSpPr>
        <p:spPr>
          <a:xfrm>
            <a:off x="8610600" y="6356350"/>
            <a:ext cx="2743200" cy="365125"/>
          </a:xfrm>
          <a:prstGeom prst="rect">
            <a:avLst/>
          </a:prstGeom>
        </p:spPr>
        <p:txBody>
          <a:bodyPr/>
          <a:lstStyle/>
          <a:p>
            <a:fld id="{39C7B30D-D25F-4DF3-AE47-BDF3EC9675EC}" type="slidenum">
              <a:rPr lang="en-CH" smtClean="0"/>
              <a:t>‹#›</a:t>
            </a:fld>
            <a:endParaRPr lang="en-CH"/>
          </a:p>
        </p:txBody>
      </p:sp>
    </p:spTree>
    <p:extLst>
      <p:ext uri="{BB962C8B-B14F-4D97-AF65-F5344CB8AC3E}">
        <p14:creationId xmlns:p14="http://schemas.microsoft.com/office/powerpoint/2010/main" val="27351835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04E47-229B-4ADC-95E0-F25D7B28C16E}"/>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CH"/>
          </a:p>
        </p:txBody>
      </p:sp>
      <p:sp>
        <p:nvSpPr>
          <p:cNvPr id="3" name="Text Placeholder 2">
            <a:extLst>
              <a:ext uri="{FF2B5EF4-FFF2-40B4-BE49-F238E27FC236}">
                <a16:creationId xmlns:a16="http://schemas.microsoft.com/office/drawing/2014/main" id="{B280A2D8-3EE1-431B-BC75-44D5D634B02A}"/>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FF78DAE-7305-4E0F-955F-E647C4AE4603}"/>
              </a:ext>
            </a:extLst>
          </p:cNvPr>
          <p:cNvSpPr>
            <a:spLocks noGrp="1"/>
          </p:cNvSpPr>
          <p:nvPr>
            <p:ph sz="half" idx="2"/>
          </p:nvPr>
        </p:nvSpPr>
        <p:spPr>
          <a:xfrm>
            <a:off x="839788" y="2505075"/>
            <a:ext cx="5157787"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5" name="Text Placeholder 4">
            <a:extLst>
              <a:ext uri="{FF2B5EF4-FFF2-40B4-BE49-F238E27FC236}">
                <a16:creationId xmlns:a16="http://schemas.microsoft.com/office/drawing/2014/main" id="{FD4DBBEA-DFF1-4C55-9465-71C2BF510ABA}"/>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0810729-6297-46A5-8E25-9C7489D0992E}"/>
              </a:ext>
            </a:extLst>
          </p:cNvPr>
          <p:cNvSpPr>
            <a:spLocks noGrp="1"/>
          </p:cNvSpPr>
          <p:nvPr>
            <p:ph sz="quarter" idx="4"/>
          </p:nvPr>
        </p:nvSpPr>
        <p:spPr>
          <a:xfrm>
            <a:off x="6172200" y="2505075"/>
            <a:ext cx="5183188"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7" name="Date Placeholder 6">
            <a:extLst>
              <a:ext uri="{FF2B5EF4-FFF2-40B4-BE49-F238E27FC236}">
                <a16:creationId xmlns:a16="http://schemas.microsoft.com/office/drawing/2014/main" id="{B40C1C3F-06FF-4498-85CF-30A670B936A6}"/>
              </a:ext>
            </a:extLst>
          </p:cNvPr>
          <p:cNvSpPr>
            <a:spLocks noGrp="1"/>
          </p:cNvSpPr>
          <p:nvPr>
            <p:ph type="dt" sz="half" idx="10"/>
          </p:nvPr>
        </p:nvSpPr>
        <p:spPr>
          <a:xfrm>
            <a:off x="838200" y="6356350"/>
            <a:ext cx="2743200" cy="365125"/>
          </a:xfrm>
          <a:prstGeom prst="rect">
            <a:avLst/>
          </a:prstGeom>
        </p:spPr>
        <p:txBody>
          <a:bodyPr/>
          <a:lstStyle/>
          <a:p>
            <a:fld id="{DE55411E-BC08-44A7-8F62-F22372D5DCBC}" type="datetimeFigureOut">
              <a:rPr lang="en-CH" smtClean="0"/>
              <a:t>11/04/2019</a:t>
            </a:fld>
            <a:endParaRPr lang="en-CH"/>
          </a:p>
        </p:txBody>
      </p:sp>
      <p:sp>
        <p:nvSpPr>
          <p:cNvPr id="8" name="Footer Placeholder 7">
            <a:extLst>
              <a:ext uri="{FF2B5EF4-FFF2-40B4-BE49-F238E27FC236}">
                <a16:creationId xmlns:a16="http://schemas.microsoft.com/office/drawing/2014/main" id="{C8C74825-78DE-4860-AEEF-CA962B89AE59}"/>
              </a:ext>
            </a:extLst>
          </p:cNvPr>
          <p:cNvSpPr>
            <a:spLocks noGrp="1"/>
          </p:cNvSpPr>
          <p:nvPr>
            <p:ph type="ftr" sz="quarter" idx="11"/>
          </p:nvPr>
        </p:nvSpPr>
        <p:spPr>
          <a:xfrm>
            <a:off x="4038600" y="6356350"/>
            <a:ext cx="4114800" cy="365125"/>
          </a:xfrm>
          <a:prstGeom prst="rect">
            <a:avLst/>
          </a:prstGeom>
        </p:spPr>
        <p:txBody>
          <a:bodyPr/>
          <a:lstStyle/>
          <a:p>
            <a:endParaRPr lang="en-CH"/>
          </a:p>
        </p:txBody>
      </p:sp>
      <p:sp>
        <p:nvSpPr>
          <p:cNvPr id="9" name="Slide Number Placeholder 8">
            <a:extLst>
              <a:ext uri="{FF2B5EF4-FFF2-40B4-BE49-F238E27FC236}">
                <a16:creationId xmlns:a16="http://schemas.microsoft.com/office/drawing/2014/main" id="{54BD4D24-37AB-46B1-A451-C55C187CF36E}"/>
              </a:ext>
            </a:extLst>
          </p:cNvPr>
          <p:cNvSpPr>
            <a:spLocks noGrp="1"/>
          </p:cNvSpPr>
          <p:nvPr>
            <p:ph type="sldNum" sz="quarter" idx="12"/>
          </p:nvPr>
        </p:nvSpPr>
        <p:spPr>
          <a:xfrm>
            <a:off x="8610600" y="6356350"/>
            <a:ext cx="2743200" cy="365125"/>
          </a:xfrm>
          <a:prstGeom prst="rect">
            <a:avLst/>
          </a:prstGeom>
        </p:spPr>
        <p:txBody>
          <a:bodyPr/>
          <a:lstStyle/>
          <a:p>
            <a:fld id="{39C7B30D-D25F-4DF3-AE47-BDF3EC9675EC}" type="slidenum">
              <a:rPr lang="en-CH" smtClean="0"/>
              <a:t>‹#›</a:t>
            </a:fld>
            <a:endParaRPr lang="en-CH"/>
          </a:p>
        </p:txBody>
      </p:sp>
    </p:spTree>
    <p:extLst>
      <p:ext uri="{BB962C8B-B14F-4D97-AF65-F5344CB8AC3E}">
        <p14:creationId xmlns:p14="http://schemas.microsoft.com/office/powerpoint/2010/main" val="2687260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A4EFD-22BD-468B-97BC-87689EA8690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CH"/>
          </a:p>
        </p:txBody>
      </p:sp>
      <p:sp>
        <p:nvSpPr>
          <p:cNvPr id="3" name="Date Placeholder 2">
            <a:extLst>
              <a:ext uri="{FF2B5EF4-FFF2-40B4-BE49-F238E27FC236}">
                <a16:creationId xmlns:a16="http://schemas.microsoft.com/office/drawing/2014/main" id="{C101460D-B19A-470B-8570-70C846150397}"/>
              </a:ext>
            </a:extLst>
          </p:cNvPr>
          <p:cNvSpPr>
            <a:spLocks noGrp="1"/>
          </p:cNvSpPr>
          <p:nvPr>
            <p:ph type="dt" sz="half" idx="10"/>
          </p:nvPr>
        </p:nvSpPr>
        <p:spPr>
          <a:xfrm>
            <a:off x="838200" y="6356350"/>
            <a:ext cx="2743200" cy="365125"/>
          </a:xfrm>
          <a:prstGeom prst="rect">
            <a:avLst/>
          </a:prstGeom>
        </p:spPr>
        <p:txBody>
          <a:bodyPr/>
          <a:lstStyle/>
          <a:p>
            <a:fld id="{DE55411E-BC08-44A7-8F62-F22372D5DCBC}" type="datetimeFigureOut">
              <a:rPr lang="en-CH" smtClean="0"/>
              <a:t>11/04/2019</a:t>
            </a:fld>
            <a:endParaRPr lang="en-CH"/>
          </a:p>
        </p:txBody>
      </p:sp>
      <p:sp>
        <p:nvSpPr>
          <p:cNvPr id="4" name="Footer Placeholder 3">
            <a:extLst>
              <a:ext uri="{FF2B5EF4-FFF2-40B4-BE49-F238E27FC236}">
                <a16:creationId xmlns:a16="http://schemas.microsoft.com/office/drawing/2014/main" id="{4E49D1AE-5070-42C6-A4EF-5151FE6699E7}"/>
              </a:ext>
            </a:extLst>
          </p:cNvPr>
          <p:cNvSpPr>
            <a:spLocks noGrp="1"/>
          </p:cNvSpPr>
          <p:nvPr>
            <p:ph type="ftr" sz="quarter" idx="11"/>
          </p:nvPr>
        </p:nvSpPr>
        <p:spPr>
          <a:xfrm>
            <a:off x="4038600" y="6356350"/>
            <a:ext cx="4114800" cy="365125"/>
          </a:xfrm>
          <a:prstGeom prst="rect">
            <a:avLst/>
          </a:prstGeom>
        </p:spPr>
        <p:txBody>
          <a:bodyPr/>
          <a:lstStyle/>
          <a:p>
            <a:endParaRPr lang="en-CH"/>
          </a:p>
        </p:txBody>
      </p:sp>
      <p:sp>
        <p:nvSpPr>
          <p:cNvPr id="5" name="Slide Number Placeholder 4">
            <a:extLst>
              <a:ext uri="{FF2B5EF4-FFF2-40B4-BE49-F238E27FC236}">
                <a16:creationId xmlns:a16="http://schemas.microsoft.com/office/drawing/2014/main" id="{136275CF-0B5B-401C-BC80-1EDD5FEDC55D}"/>
              </a:ext>
            </a:extLst>
          </p:cNvPr>
          <p:cNvSpPr>
            <a:spLocks noGrp="1"/>
          </p:cNvSpPr>
          <p:nvPr>
            <p:ph type="sldNum" sz="quarter" idx="12"/>
          </p:nvPr>
        </p:nvSpPr>
        <p:spPr>
          <a:xfrm>
            <a:off x="8610600" y="6356350"/>
            <a:ext cx="2743200" cy="365125"/>
          </a:xfrm>
          <a:prstGeom prst="rect">
            <a:avLst/>
          </a:prstGeom>
        </p:spPr>
        <p:txBody>
          <a:bodyPr/>
          <a:lstStyle/>
          <a:p>
            <a:fld id="{39C7B30D-D25F-4DF3-AE47-BDF3EC9675EC}" type="slidenum">
              <a:rPr lang="en-CH" smtClean="0"/>
              <a:t>‹#›</a:t>
            </a:fld>
            <a:endParaRPr lang="en-CH"/>
          </a:p>
        </p:txBody>
      </p:sp>
    </p:spTree>
    <p:extLst>
      <p:ext uri="{BB962C8B-B14F-4D97-AF65-F5344CB8AC3E}">
        <p14:creationId xmlns:p14="http://schemas.microsoft.com/office/powerpoint/2010/main" val="4207753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1" name="Picture 10" descr="https://extranet.who.int/datacol/answer_upload.asp?survey_id=475&amp;view_id=326&amp;question_id=15106&amp;answer_id=47397&amp;respondent_id=22063">
            <a:extLst>
              <a:ext uri="{FF2B5EF4-FFF2-40B4-BE49-F238E27FC236}">
                <a16:creationId xmlns:a16="http://schemas.microsoft.com/office/drawing/2014/main" id="{C25705C4-AFE7-F04E-9ADB-550BAA8992D7}"/>
              </a:ext>
            </a:extLst>
          </p:cNvPr>
          <p:cNvPicPr/>
          <p:nvPr userDrawn="1"/>
        </p:nvPicPr>
        <p:blipFill>
          <a:blip r:embed="rId16" cstate="print">
            <a:extLst>
              <a:ext uri="{28A0092B-C50C-407E-A947-70E740481C1C}">
                <a14:useLocalDpi xmlns:a14="http://schemas.microsoft.com/office/drawing/2010/main" val="0"/>
              </a:ext>
            </a:extLst>
          </a:blip>
          <a:srcRect/>
          <a:stretch>
            <a:fillRect/>
          </a:stretch>
        </p:blipFill>
        <p:spPr bwMode="auto">
          <a:xfrm>
            <a:off x="10180630" y="5912517"/>
            <a:ext cx="1873911" cy="606490"/>
          </a:xfrm>
          <a:prstGeom prst="rect">
            <a:avLst/>
          </a:prstGeom>
          <a:noFill/>
          <a:ln>
            <a:noFill/>
          </a:ln>
        </p:spPr>
      </p:pic>
      <p:pic>
        <p:nvPicPr>
          <p:cNvPr id="12" name="Picture 11">
            <a:extLst>
              <a:ext uri="{FF2B5EF4-FFF2-40B4-BE49-F238E27FC236}">
                <a16:creationId xmlns:a16="http://schemas.microsoft.com/office/drawing/2014/main" id="{5B9C71B8-1723-B541-A151-C8354C6CB286}"/>
              </a:ext>
            </a:extLst>
          </p:cNvPr>
          <p:cNvPicPr/>
          <p:nvPr userDrawn="1"/>
        </p:nvPicPr>
        <p:blipFill>
          <a:blip r:embed="rId17">
            <a:extLst>
              <a:ext uri="{28A0092B-C50C-407E-A947-70E740481C1C}">
                <a14:useLocalDpi xmlns:a14="http://schemas.microsoft.com/office/drawing/2010/main" val="0"/>
              </a:ext>
            </a:extLst>
          </a:blip>
          <a:srcRect/>
          <a:stretch>
            <a:fillRect/>
          </a:stretch>
        </p:blipFill>
        <p:spPr bwMode="auto">
          <a:xfrm>
            <a:off x="0" y="5484177"/>
            <a:ext cx="982980" cy="1122363"/>
          </a:xfrm>
          <a:prstGeom prst="rect">
            <a:avLst/>
          </a:prstGeom>
          <a:noFill/>
          <a:ln>
            <a:noFill/>
          </a:ln>
        </p:spPr>
      </p:pic>
    </p:spTree>
    <p:extLst>
      <p:ext uri="{BB962C8B-B14F-4D97-AF65-F5344CB8AC3E}">
        <p14:creationId xmlns:p14="http://schemas.microsoft.com/office/powerpoint/2010/main" val="1305385031"/>
      </p:ext>
    </p:extLst>
  </p:cSld>
  <p:clrMap bg1="lt1" tx1="dk1" bg2="lt2" tx2="dk2" accent1="accent1" accent2="accent2" accent3="accent3" accent4="accent4" accent5="accent5" accent6="accent6" hlink="hlink" folHlink="folHlink"/>
  <p:sldLayoutIdLst>
    <p:sldLayoutId id="2147483661" r:id="rId1"/>
    <p:sldLayoutId id="2147483673" r:id="rId2"/>
    <p:sldLayoutId id="2147483674" r:id="rId3"/>
    <p:sldLayoutId id="2147483672"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creativecommons.org/licenses/by-nc-sa/3.0/igo" TargetMode="External"/><Relationship Id="rId7" Type="http://schemas.openxmlformats.org/officeDocument/2006/relationships/hyperlink" Target="https://www.who.int/publications-detail/who-qualityrights-guidance-and-training-tool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www.who.int/about/licensing" TargetMode="External"/><Relationship Id="rId5" Type="http://schemas.openxmlformats.org/officeDocument/2006/relationships/hyperlink" Target="http://apps.who.int/bookorders" TargetMode="External"/><Relationship Id="rId4" Type="http://schemas.openxmlformats.org/officeDocument/2006/relationships/hyperlink" Target="https://creativecommons.org/licenses/by-nc-sa/3.0/igo/" TargetMode="Externa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youtu.be/CDGpKMgKWbU"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youtu.be/Ozqq5rET9kk"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youtu.be/E0YbpciUxRk"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s://youtu.be/kkDi0WvoR4o" TargetMode="External"/><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hyperlink" Target="https://youtu.be/ZdONPEyGknI" TargetMode="Externa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hyperlink" Target="https://youtu.be/7cEj_rE5Z-c" TargetMode="External"/><Relationship Id="rId2" Type="http://schemas.openxmlformats.org/officeDocument/2006/relationships/notesSlide" Target="../notesSlides/notesSlide70.xml"/><Relationship Id="rId1" Type="http://schemas.openxmlformats.org/officeDocument/2006/relationships/slideLayout" Target="../slideLayouts/slideLayout2.xml"/><Relationship Id="rId5" Type="http://schemas.openxmlformats.org/officeDocument/2006/relationships/hyperlink" Target="https://youtu.be/IEvYDb7f7dk" TargetMode="External"/><Relationship Id="rId4" Type="http://schemas.openxmlformats.org/officeDocument/2006/relationships/hyperlink" Target="https://youtu.be/0k0odQZZlBI" TargetMode="Externa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BA33C6F5-CE3A-4008-BC56-DBA1F76257E5}"/>
              </a:ext>
            </a:extLst>
          </p:cNvPr>
          <p:cNvSpPr/>
          <p:nvPr/>
        </p:nvSpPr>
        <p:spPr>
          <a:xfrm>
            <a:off x="-14515" y="4889498"/>
            <a:ext cx="12192001" cy="19833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500" dirty="0" err="1">
              <a:solidFill>
                <a:schemeClr val="bg1"/>
              </a:solidFill>
            </a:endParaRPr>
          </a:p>
        </p:txBody>
      </p:sp>
      <p:pic>
        <p:nvPicPr>
          <p:cNvPr id="5" name="Picture 3">
            <a:extLst>
              <a:ext uri="{FF2B5EF4-FFF2-40B4-BE49-F238E27FC236}">
                <a16:creationId xmlns:a16="http://schemas.microsoft.com/office/drawing/2014/main" id="{9A6E0113-B30B-4220-8312-A5C0350224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9" t="56586" r="119" b="1277"/>
          <a:stretch/>
        </p:blipFill>
        <p:spPr bwMode="auto">
          <a:xfrm>
            <a:off x="-14516" y="-1"/>
            <a:ext cx="12206515" cy="3429001"/>
          </a:xfrm>
          <a:prstGeom prst="rect">
            <a:avLst/>
          </a:prstGeom>
          <a:noFill/>
          <a:ln>
            <a:noFill/>
          </a:ln>
          <a:effectLst/>
          <a:extLst>
            <a:ext uri="{909E8E84-426E-40DD-AFC4-6F175D3DCCD1}">
              <a14:hiddenFill xmlns:a14="http://schemas.microsoft.com/office/drawing/2010/main">
                <a:solidFill>
                  <a:srgbClr val="FFFFFE"/>
                </a:solidFill>
              </a14:hiddenFill>
            </a:ext>
            <a:ext uri="{91240B29-F687-4F45-9708-019B960494DF}">
              <a14:hiddenLine xmlns:a14="http://schemas.microsoft.com/office/drawing/2010/main" w="25400" algn="ctr">
                <a:solidFill>
                  <a:srgbClr val="212120"/>
                </a:solidFill>
                <a:miter lim="800000"/>
                <a:headEnd/>
                <a:tailEnd/>
              </a14:hiddenLine>
            </a:ext>
            <a:ext uri="{AF507438-7753-43E0-B8FC-AC1667EBCBE1}">
              <a14:hiddenEffects xmlns:a14="http://schemas.microsoft.com/office/drawing/2010/main">
                <a:effectLst>
                  <a:outerShdw sx="0" sy="0" algn="ctr" rotWithShape="0">
                    <a:srgbClr val="DCD6D4">
                      <a:alpha val="0"/>
                    </a:srgbClr>
                  </a:outerShdw>
                </a:effectLst>
              </a14:hiddenEffects>
            </a:ext>
          </a:extLst>
        </p:spPr>
      </p:pic>
      <p:grpSp>
        <p:nvGrpSpPr>
          <p:cNvPr id="6" name="Group 5">
            <a:extLst>
              <a:ext uri="{FF2B5EF4-FFF2-40B4-BE49-F238E27FC236}">
                <a16:creationId xmlns:a16="http://schemas.microsoft.com/office/drawing/2014/main" id="{E9DFEB22-E759-4243-81A0-025B8746DE33}"/>
              </a:ext>
            </a:extLst>
          </p:cNvPr>
          <p:cNvGrpSpPr/>
          <p:nvPr/>
        </p:nvGrpSpPr>
        <p:grpSpPr>
          <a:xfrm>
            <a:off x="395133" y="2745561"/>
            <a:ext cx="7030682" cy="2143938"/>
            <a:chOff x="438676" y="5057052"/>
            <a:chExt cx="7030682" cy="2029099"/>
          </a:xfrm>
        </p:grpSpPr>
        <p:sp>
          <p:nvSpPr>
            <p:cNvPr id="7" name="Text Box 4">
              <a:extLst>
                <a:ext uri="{FF2B5EF4-FFF2-40B4-BE49-F238E27FC236}">
                  <a16:creationId xmlns:a16="http://schemas.microsoft.com/office/drawing/2014/main" id="{71C7B2CF-40C4-4F8D-9157-A9B81ECA204C}"/>
                </a:ext>
              </a:extLst>
            </p:cNvPr>
            <p:cNvSpPr txBox="1">
              <a:spLocks noChangeArrowheads="1"/>
            </p:cNvSpPr>
            <p:nvPr/>
          </p:nvSpPr>
          <p:spPr bwMode="auto">
            <a:xfrm>
              <a:off x="438676" y="5367549"/>
              <a:ext cx="4815496" cy="1718602"/>
            </a:xfrm>
            <a:prstGeom prst="rect">
              <a:avLst/>
            </a:prstGeom>
            <a:solidFill>
              <a:srgbClr val="00B0F0"/>
            </a:solidFill>
            <a:ln>
              <a:noFill/>
            </a:ln>
            <a:effectLst>
              <a:outerShdw blurRad="50800" dist="38100" dir="2700000" algn="tl" rotWithShape="0">
                <a:srgbClr val="000000">
                  <a:alpha val="39999"/>
                </a:srgbClr>
              </a:outerShdw>
            </a:effectLst>
            <a:extLst>
              <a:ext uri="{91240B29-F687-4F45-9708-019B960494DF}">
                <a14:hiddenLine xmlns:a14="http://schemas.microsoft.com/office/drawing/2010/main" w="57150" algn="ctr">
                  <a:solidFill>
                    <a:srgbClr val="FFFFFE"/>
                  </a:solidFill>
                  <a:miter lim="800000"/>
                  <a:headEnd/>
                  <a:tailEnd/>
                </a14:hiddenLine>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Text Box 5">
              <a:extLst>
                <a:ext uri="{FF2B5EF4-FFF2-40B4-BE49-F238E27FC236}">
                  <a16:creationId xmlns:a16="http://schemas.microsoft.com/office/drawing/2014/main" id="{13783919-5700-4482-AC88-BBF203D64302}"/>
                </a:ext>
              </a:extLst>
            </p:cNvPr>
            <p:cNvSpPr txBox="1">
              <a:spLocks noChangeArrowheads="1"/>
            </p:cNvSpPr>
            <p:nvPr/>
          </p:nvSpPr>
          <p:spPr bwMode="auto">
            <a:xfrm>
              <a:off x="505516" y="5057052"/>
              <a:ext cx="6963842" cy="1169798"/>
            </a:xfrm>
            <a:prstGeom prst="rect">
              <a:avLst/>
            </a:prstGeom>
            <a:noFill/>
            <a:ln>
              <a:noFill/>
            </a:ln>
            <a:effectLst/>
            <a:extLst>
              <a:ext uri="{909E8E84-426E-40DD-AFC4-6F175D3DCCD1}">
                <a14:hiddenFill xmlns:a14="http://schemas.microsoft.com/office/drawing/2010/main">
                  <a:solidFill>
                    <a:srgbClr val="FFFFFE"/>
                  </a:solidFill>
                </a14:hiddenFill>
              </a:ext>
              <a:ext uri="{91240B29-F687-4F45-9708-019B960494DF}">
                <a14:hiddenLine xmlns:a14="http://schemas.microsoft.com/office/drawing/2010/main" w="25400" algn="ctr">
                  <a:solidFill>
                    <a:srgbClr val="212120"/>
                  </a:solidFill>
                  <a:miter lim="800000"/>
                  <a:headEnd/>
                  <a:tailEnd/>
                </a14:hiddenLine>
              </a:ext>
              <a:ext uri="{AF507438-7753-43E0-B8FC-AC1667EBCBE1}">
                <a14:hiddenEffects xmlns:a14="http://schemas.microsoft.com/office/drawing/2010/main">
                  <a:effectLst>
                    <a:outerShdw dist="35921" dir="2700000" algn="ctr" rotWithShape="0">
                      <a:srgbClr val="DCD6D4"/>
                    </a:outerShdw>
                  </a:effectLst>
                </a14:hiddenEffects>
              </a:ext>
            </a:extLst>
          </p:spPr>
          <p:txBody>
            <a:bodyPr vert="horz" wrap="square" lIns="36576" tIns="36576" rIns="36576" bIns="36576" numCol="1" anchor="t" anchorCtr="0" compatLnSpc="1">
              <a:prstTxWarp prst="textNoShape">
                <a:avLst/>
              </a:prstTxWarp>
            </a:bodyPr>
            <a:lstStyle/>
            <a:p>
              <a:pPr marL="0" marR="34925" lvl="0" indent="0" algn="l" defTabSz="914400" rtl="0" eaLnBrk="0" fontAlgn="base" latinLnBrk="0" hangingPunct="0">
                <a:lnSpc>
                  <a:spcPct val="128000"/>
                </a:lnSpc>
                <a:spcBef>
                  <a:spcPct val="0"/>
                </a:spcBef>
                <a:spcAft>
                  <a:spcPct val="0"/>
                </a:spcAft>
                <a:buClrTx/>
                <a:buSzTx/>
                <a:buFontTx/>
                <a:buNone/>
                <a:tabLst/>
              </a:pPr>
              <a:endParaRPr kumimoji="0" lang="en-US" altLang="en-US" sz="2400" b="1" i="0" u="none" strike="noStrike" cap="none" normalizeH="0" baseline="0" dirty="0">
                <a:ln>
                  <a:noFill/>
                </a:ln>
                <a:solidFill>
                  <a:srgbClr val="FFFFFE"/>
                </a:solidFill>
                <a:effectLst/>
                <a:latin typeface="Calibri" panose="020F0502020204030204" pitchFamily="34" charset="0"/>
              </a:endParaRPr>
            </a:p>
            <a:p>
              <a:pPr lvl="0" eaLnBrk="0" fontAlgn="base" hangingPunct="0">
                <a:spcBef>
                  <a:spcPct val="0"/>
                </a:spcBef>
                <a:spcAft>
                  <a:spcPct val="0"/>
                </a:spcAft>
              </a:pPr>
              <a:r>
                <a:rPr kumimoji="0" lang="en-US" altLang="en-US" sz="4800" b="1" i="0" u="none" strike="noStrike" cap="none" normalizeH="0" baseline="0" dirty="0">
                  <a:ln>
                    <a:noFill/>
                  </a:ln>
                  <a:solidFill>
                    <a:srgbClr val="FFFFFE"/>
                  </a:solidFill>
                  <a:effectLst/>
                  <a:latin typeface="Calibri" panose="020F0502020204030204" pitchFamily="34" charset="0"/>
                </a:rPr>
                <a:t>Recovery and the </a:t>
              </a:r>
            </a:p>
            <a:p>
              <a:pPr lvl="0" eaLnBrk="0" fontAlgn="base" hangingPunct="0">
                <a:spcBef>
                  <a:spcPct val="0"/>
                </a:spcBef>
                <a:spcAft>
                  <a:spcPct val="0"/>
                </a:spcAft>
              </a:pPr>
              <a:r>
                <a:rPr kumimoji="0" lang="en-US" altLang="en-US" sz="4800" b="1" i="0" u="none" strike="noStrike" cap="none" normalizeH="0" baseline="0" dirty="0">
                  <a:ln>
                    <a:noFill/>
                  </a:ln>
                  <a:solidFill>
                    <a:srgbClr val="FFFFFE"/>
                  </a:solidFill>
                  <a:effectLst/>
                  <a:latin typeface="Calibri" panose="020F0502020204030204" pitchFamily="34" charset="0"/>
                </a:rPr>
                <a:t>right to health</a:t>
              </a:r>
            </a:p>
          </p:txBody>
        </p:sp>
      </p:grpSp>
      <p:sp>
        <p:nvSpPr>
          <p:cNvPr id="9" name="Rectangle 6">
            <a:extLst>
              <a:ext uri="{FF2B5EF4-FFF2-40B4-BE49-F238E27FC236}">
                <a16:creationId xmlns:a16="http://schemas.microsoft.com/office/drawing/2014/main" id="{3B18EFA3-65A5-4B8E-B37E-CC057EFE6E71}"/>
              </a:ext>
            </a:extLst>
          </p:cNvPr>
          <p:cNvSpPr>
            <a:spLocks noChangeArrowheads="1"/>
          </p:cNvSpPr>
          <p:nvPr/>
        </p:nvSpPr>
        <p:spPr bwMode="auto">
          <a:xfrm rot="16200000">
            <a:off x="4959752" y="-344870"/>
            <a:ext cx="2243467" cy="12192000"/>
          </a:xfrm>
          <a:prstGeom prst="rect">
            <a:avLst/>
          </a:prstGeom>
          <a:gradFill rotWithShape="1">
            <a:gsLst>
              <a:gs pos="0">
                <a:srgbClr val="00B0F0">
                  <a:gamma/>
                  <a:shade val="60000"/>
                  <a:invGamma/>
                </a:srgbClr>
              </a:gs>
              <a:gs pos="100000">
                <a:srgbClr val="00B0F0">
                  <a:alpha val="0"/>
                </a:srgbClr>
              </a:gs>
            </a:gsLst>
            <a:lin ang="0" scaled="1"/>
          </a:gradFill>
          <a:ln w="31750" algn="ctr">
            <a:solidFill>
              <a:srgbClr val="DCD6D4">
                <a:alpha val="0"/>
              </a:srgbClr>
            </a:solidFill>
            <a:miter lim="800000"/>
            <a:headEnd/>
            <a:tailEnd/>
          </a:ln>
          <a:effectLst/>
          <a:extLst>
            <a:ext uri="{AF507438-7753-43E0-B8FC-AC1667EBCBE1}">
              <a14:hiddenEffects xmlns:a14="http://schemas.microsoft.com/office/drawing/2010/main">
                <a:effectLst>
                  <a:outerShdw blurRad="63500" dist="35921" dir="2700000" algn="ctr" rotWithShape="0">
                    <a:srgbClr val="868686"/>
                  </a:outerShdw>
                </a:effectLst>
              </a14:hiddenEffects>
            </a:ext>
          </a:extLst>
        </p:spPr>
        <p:txBody>
          <a:bodyPr vert="horz" wrap="square" lIns="36576" tIns="36576" rIns="36576" bIns="36576" numCol="1" anchor="t" anchorCtr="0" compatLnSpc="1">
            <a:prstTxWarp prst="textNoShape">
              <a:avLst/>
            </a:prstTxWarp>
          </a:bodyPr>
          <a:lstStyle/>
          <a:p>
            <a:endParaRPr lang="en-US"/>
          </a:p>
        </p:txBody>
      </p:sp>
      <p:pic>
        <p:nvPicPr>
          <p:cNvPr id="10" name="Picture 11" descr="WHO-EN-W-H">
            <a:extLst>
              <a:ext uri="{FF2B5EF4-FFF2-40B4-BE49-F238E27FC236}">
                <a16:creationId xmlns:a16="http://schemas.microsoft.com/office/drawing/2014/main" id="{FDC5E04E-B654-4B88-A451-D5DA12E536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60995" y="5751130"/>
            <a:ext cx="2025434" cy="619965"/>
          </a:xfrm>
          <a:prstGeom prst="rect">
            <a:avLst/>
          </a:prstGeom>
          <a:noFill/>
          <a:ln>
            <a:noFill/>
          </a:ln>
          <a:effectLst/>
          <a:extLst>
            <a:ext uri="{909E8E84-426E-40DD-AFC4-6F175D3DCCD1}">
              <a14:hiddenFill xmlns:a14="http://schemas.microsoft.com/office/drawing/2010/main">
                <a:solidFill>
                  <a:srgbClr val="FFFFFE"/>
                </a:solidFill>
              </a14:hiddenFill>
            </a:ext>
            <a:ext uri="{91240B29-F687-4F45-9708-019B960494DF}">
              <a14:hiddenLine xmlns:a14="http://schemas.microsoft.com/office/drawing/2010/main" w="25400" algn="ctr">
                <a:solidFill>
                  <a:srgbClr val="212120"/>
                </a:solidFill>
                <a:miter lim="800000"/>
                <a:headEnd/>
                <a:tailEnd/>
              </a14:hiddenLine>
            </a:ext>
            <a:ext uri="{AF507438-7753-43E0-B8FC-AC1667EBCBE1}">
              <a14:hiddenEffects xmlns:a14="http://schemas.microsoft.com/office/drawing/2010/main">
                <a:effectLst>
                  <a:outerShdw dist="35921" dir="2700000" algn="ctr" rotWithShape="0">
                    <a:srgbClr val="DCD6D4"/>
                  </a:outerShdw>
                </a:effectLst>
              </a14:hiddenEffects>
            </a:ext>
          </a:extLst>
        </p:spPr>
      </p:pic>
      <p:sp>
        <p:nvSpPr>
          <p:cNvPr id="12" name="Text Box 13">
            <a:extLst>
              <a:ext uri="{FF2B5EF4-FFF2-40B4-BE49-F238E27FC236}">
                <a16:creationId xmlns:a16="http://schemas.microsoft.com/office/drawing/2014/main" id="{52C9B636-449C-4024-AA96-839452621A79}"/>
              </a:ext>
            </a:extLst>
          </p:cNvPr>
          <p:cNvSpPr txBox="1">
            <a:spLocks noChangeArrowheads="1"/>
          </p:cNvSpPr>
          <p:nvPr/>
        </p:nvSpPr>
        <p:spPr bwMode="auto">
          <a:xfrm>
            <a:off x="9898742" y="249572"/>
            <a:ext cx="2293258" cy="514692"/>
          </a:xfrm>
          <a:prstGeom prst="rect">
            <a:avLst/>
          </a:prstGeom>
          <a:solidFill>
            <a:srgbClr val="00B0F0"/>
          </a:solidFill>
          <a:ln>
            <a:noFill/>
          </a:ln>
          <a:effectLst>
            <a:outerShdw blurRad="50800" dist="38100" dir="2700000" algn="tl" rotWithShape="0">
              <a:prstClr val="black">
                <a:alpha val="40000"/>
              </a:prstClr>
            </a:outerShdw>
          </a:effectLst>
          <a:extLst>
            <a:ext uri="{91240B29-F687-4F45-9708-019B960494DF}">
              <a14:hiddenLine xmlns:a14="http://schemas.microsoft.com/office/drawing/2010/main" w="57150" algn="ctr">
                <a:solidFill>
                  <a:srgbClr val="FFFFFE"/>
                </a:solidFill>
                <a:miter lim="800000"/>
                <a:headEnd/>
                <a:tailEnd/>
              </a14:hiddenLine>
            </a:ext>
          </a:extLst>
        </p:spPr>
        <p:txBody>
          <a:bodyPr vert="horz" wrap="square" lIns="36576" tIns="36576" rIns="36576" bIns="36576"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GB" altLang="en-US" sz="2800" b="0" u="none" strike="noStrike" cap="none" normalizeH="0" baseline="0" dirty="0">
                <a:ln>
                  <a:noFill/>
                </a:ln>
                <a:solidFill>
                  <a:srgbClr val="FFFFFE"/>
                </a:solidFill>
                <a:effectLst/>
                <a:latin typeface="Calibri" panose="020F0502020204030204" pitchFamily="34" charset="0"/>
              </a:rPr>
              <a:t>Course Slides</a:t>
            </a:r>
            <a:endParaRPr kumimoji="0" lang="en-US" altLang="en-US" sz="2800" b="0" u="none" strike="noStrike" cap="none" normalizeH="0" baseline="0" dirty="0">
              <a:ln>
                <a:noFill/>
              </a:ln>
              <a:solidFill>
                <a:schemeClr val="tx1"/>
              </a:solidFill>
              <a:effectLst/>
              <a:latin typeface="Arial" panose="020B0604020202020204" pitchFamily="34" charset="0"/>
            </a:endParaRPr>
          </a:p>
        </p:txBody>
      </p:sp>
      <p:grpSp>
        <p:nvGrpSpPr>
          <p:cNvPr id="13" name="Group 12">
            <a:extLst>
              <a:ext uri="{FF2B5EF4-FFF2-40B4-BE49-F238E27FC236}">
                <a16:creationId xmlns:a16="http://schemas.microsoft.com/office/drawing/2014/main" id="{1F14302D-0490-428C-AD6D-5551D5EB7ACF}"/>
              </a:ext>
            </a:extLst>
          </p:cNvPr>
          <p:cNvGrpSpPr/>
          <p:nvPr/>
        </p:nvGrpSpPr>
        <p:grpSpPr>
          <a:xfrm>
            <a:off x="10685742" y="5441619"/>
            <a:ext cx="1292431" cy="1238986"/>
            <a:chOff x="158998" y="5422506"/>
            <a:chExt cx="1133135" cy="1128709"/>
          </a:xfrm>
        </p:grpSpPr>
        <p:pic>
          <p:nvPicPr>
            <p:cNvPr id="14" name="Picture 8">
              <a:extLst>
                <a:ext uri="{FF2B5EF4-FFF2-40B4-BE49-F238E27FC236}">
                  <a16:creationId xmlns:a16="http://schemas.microsoft.com/office/drawing/2014/main" id="{1731102D-11F1-445F-848D-177849BD53B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998" y="5422506"/>
              <a:ext cx="1133135" cy="939657"/>
            </a:xfrm>
            <a:prstGeom prst="rect">
              <a:avLst/>
            </a:prstGeom>
            <a:noFill/>
            <a:ln>
              <a:noFill/>
            </a:ln>
            <a:effectLst/>
            <a:extLst>
              <a:ext uri="{909E8E84-426E-40DD-AFC4-6F175D3DCCD1}">
                <a14:hiddenFill xmlns:a14="http://schemas.microsoft.com/office/drawing/2010/main">
                  <a:solidFill>
                    <a:srgbClr val="FFFFFE"/>
                  </a:solidFill>
                </a14:hiddenFill>
              </a:ext>
              <a:ext uri="{91240B29-F687-4F45-9708-019B960494DF}">
                <a14:hiddenLine xmlns:a14="http://schemas.microsoft.com/office/drawing/2010/main" w="25400" algn="ctr">
                  <a:solidFill>
                    <a:srgbClr val="212120"/>
                  </a:solidFill>
                  <a:miter lim="800000"/>
                  <a:headEnd/>
                  <a:tailEnd/>
                </a14:hiddenLine>
              </a:ext>
              <a:ext uri="{AF507438-7753-43E0-B8FC-AC1667EBCBE1}">
                <a14:hiddenEffects xmlns:a14="http://schemas.microsoft.com/office/drawing/2010/main">
                  <a:effectLst>
                    <a:outerShdw dist="35921" dir="2700000" algn="ctr" rotWithShape="0">
                      <a:srgbClr val="DCD6D4"/>
                    </a:outerShdw>
                  </a:effectLst>
                </a14:hiddenEffects>
              </a:ext>
            </a:extLst>
          </p:spPr>
        </p:pic>
        <p:sp>
          <p:nvSpPr>
            <p:cNvPr id="15" name="TextBox 14">
              <a:extLst>
                <a:ext uri="{FF2B5EF4-FFF2-40B4-BE49-F238E27FC236}">
                  <a16:creationId xmlns:a16="http://schemas.microsoft.com/office/drawing/2014/main" id="{299B5348-9AA1-4F5F-8DFD-6A4E61A04D04}"/>
                </a:ext>
              </a:extLst>
            </p:cNvPr>
            <p:cNvSpPr txBox="1"/>
            <p:nvPr/>
          </p:nvSpPr>
          <p:spPr>
            <a:xfrm>
              <a:off x="290136" y="6375666"/>
              <a:ext cx="870857" cy="175549"/>
            </a:xfrm>
            <a:prstGeom prst="rect">
              <a:avLst/>
            </a:prstGeom>
            <a:noFill/>
          </p:spPr>
          <p:txBody>
            <a:bodyPr wrap="square" lIns="0" tIns="0" rIns="0" bIns="0" rtlCol="0">
              <a:noAutofit/>
            </a:bodyPr>
            <a:lstStyle/>
            <a:p>
              <a:pPr algn="ctr"/>
              <a:r>
                <a:rPr lang="en-US" sz="1400" dirty="0">
                  <a:solidFill>
                    <a:srgbClr val="FF0000"/>
                  </a:solidFill>
                </a:rPr>
                <a:t>QualityRights</a:t>
              </a:r>
            </a:p>
          </p:txBody>
        </p:sp>
      </p:grpSp>
      <p:sp>
        <p:nvSpPr>
          <p:cNvPr id="16" name="Text Box 2">
            <a:extLst>
              <a:ext uri="{FF2B5EF4-FFF2-40B4-BE49-F238E27FC236}">
                <a16:creationId xmlns:a16="http://schemas.microsoft.com/office/drawing/2014/main" id="{2E5E10E5-E027-4D7D-9A44-3DD9E69055DC}"/>
              </a:ext>
            </a:extLst>
          </p:cNvPr>
          <p:cNvSpPr txBox="1">
            <a:spLocks noChangeArrowheads="1"/>
          </p:cNvSpPr>
          <p:nvPr/>
        </p:nvSpPr>
        <p:spPr bwMode="auto">
          <a:xfrm>
            <a:off x="461972" y="4889499"/>
            <a:ext cx="8339127" cy="525463"/>
          </a:xfrm>
          <a:prstGeom prst="rect">
            <a:avLst/>
          </a:prstGeom>
          <a:noFill/>
          <a:ln>
            <a:noFill/>
          </a:ln>
          <a:effectLst/>
          <a:extLst>
            <a:ext uri="{909E8E84-426E-40DD-AFC4-6F175D3DCCD1}">
              <a14:hiddenFill xmlns:a14="http://schemas.microsoft.com/office/drawing/2010/main">
                <a:solidFill>
                  <a:srgbClr val="FFFFFE"/>
                </a:solidFill>
              </a14:hiddenFill>
            </a:ext>
            <a:ext uri="{91240B29-F687-4F45-9708-019B960494DF}">
              <a14:hiddenLine xmlns:a14="http://schemas.microsoft.com/office/drawing/2010/main" w="25400" algn="ctr">
                <a:solidFill>
                  <a:srgbClr val="212120"/>
                </a:solidFill>
                <a:miter lim="800000"/>
                <a:headEnd/>
                <a:tailEnd/>
              </a14:hiddenLine>
            </a:ext>
            <a:ext uri="{AF507438-7753-43E0-B8FC-AC1667EBCBE1}">
              <a14:hiddenEffects xmlns:a14="http://schemas.microsoft.com/office/drawing/2010/main">
                <a:effectLst>
                  <a:outerShdw dist="35921" dir="2700000" algn="ctr" rotWithShape="0">
                    <a:srgbClr val="DCD6D4"/>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3000" b="0" i="0" u="none" strike="noStrike" cap="none" normalizeH="0" baseline="0">
                <a:ln>
                  <a:noFill/>
                </a:ln>
                <a:solidFill>
                  <a:srgbClr val="00B0F0"/>
                </a:solidFill>
                <a:effectLst/>
                <a:latin typeface="Calibri" panose="020F0502020204030204" pitchFamily="34" charset="0"/>
              </a:rPr>
              <a:t>WHO QualityRights </a:t>
            </a:r>
            <a:r>
              <a:rPr kumimoji="0" lang="en-GB" altLang="en-US" sz="3000" b="0" i="0" u="none" strike="noStrike" cap="none" normalizeH="0" baseline="0" dirty="0">
                <a:ln>
                  <a:noFill/>
                </a:ln>
                <a:solidFill>
                  <a:srgbClr val="00B0F0"/>
                </a:solidFill>
                <a:effectLst/>
                <a:latin typeface="Calibri" panose="020F0502020204030204" pitchFamily="34" charset="0"/>
              </a:rPr>
              <a:t>c</a:t>
            </a:r>
            <a:r>
              <a:rPr kumimoji="0" lang="en-GB" altLang="en-US" sz="3000" b="0" i="0" u="none" strike="noStrike" cap="none" normalizeH="0" baseline="0">
                <a:ln>
                  <a:noFill/>
                </a:ln>
                <a:solidFill>
                  <a:srgbClr val="00B0F0"/>
                </a:solidFill>
                <a:effectLst/>
                <a:latin typeface="Calibri" panose="020F0502020204030204" pitchFamily="34" charset="0"/>
              </a:rPr>
              <a:t>ore </a:t>
            </a:r>
            <a:r>
              <a:rPr kumimoji="0" lang="en-GB" altLang="en-US" sz="3000" b="0" i="0" u="none" strike="noStrike" cap="none" normalizeH="0" baseline="0" dirty="0">
                <a:ln>
                  <a:noFill/>
                </a:ln>
                <a:solidFill>
                  <a:srgbClr val="00B0F0"/>
                </a:solidFill>
                <a:effectLst/>
                <a:latin typeface="Calibri" panose="020F0502020204030204" pitchFamily="34" charset="0"/>
              </a:rPr>
              <a:t>training:</a:t>
            </a:r>
            <a:r>
              <a:rPr kumimoji="0" lang="en-GB" altLang="en-US" sz="3000" b="0" i="0" u="none" strike="noStrike" cap="none" normalizeH="0" baseline="0" dirty="0">
                <a:ln>
                  <a:noFill/>
                </a:ln>
                <a:solidFill>
                  <a:srgbClr val="006386"/>
                </a:solidFill>
                <a:effectLst/>
                <a:latin typeface="Calibri" panose="020F0502020204030204" pitchFamily="34" charset="0"/>
              </a:rPr>
              <a:t> </a:t>
            </a:r>
            <a:r>
              <a:rPr kumimoji="0" lang="en-GB" altLang="en-US" sz="3000" b="0" i="0" u="none" strike="noStrike" cap="none" normalizeH="0" baseline="0" dirty="0">
                <a:ln>
                  <a:noFill/>
                </a:ln>
                <a:solidFill>
                  <a:srgbClr val="00B0F0"/>
                </a:solidFill>
                <a:effectLst/>
                <a:latin typeface="Calibri" panose="020F0502020204030204" pitchFamily="34" charset="0"/>
              </a:rPr>
              <a:t>mental health &amp; social services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 name="Text Box 2">
            <a:extLst>
              <a:ext uri="{FF2B5EF4-FFF2-40B4-BE49-F238E27FC236}">
                <a16:creationId xmlns:a16="http://schemas.microsoft.com/office/drawing/2014/main" id="{23C38957-8F97-45B3-84EE-D59774EDD948}"/>
              </a:ext>
            </a:extLst>
          </p:cNvPr>
          <p:cNvSpPr txBox="1">
            <a:spLocks noChangeArrowheads="1"/>
          </p:cNvSpPr>
          <p:nvPr/>
        </p:nvSpPr>
        <p:spPr bwMode="auto">
          <a:xfrm>
            <a:off x="10685742" y="3148890"/>
            <a:ext cx="1573213" cy="250826"/>
          </a:xfrm>
          <a:prstGeom prst="rect">
            <a:avLst/>
          </a:prstGeom>
          <a:noFill/>
          <a:ln>
            <a:noFill/>
          </a:ln>
          <a:effectLst/>
          <a:extLst>
            <a:ext uri="{909E8E84-426E-40DD-AFC4-6F175D3DCCD1}">
              <a14:hiddenFill xmlns:a14="http://schemas.microsoft.com/office/drawing/2010/main">
                <a:solidFill>
                  <a:srgbClr val="FFFFFE"/>
                </a:solidFill>
              </a14:hiddenFill>
            </a:ext>
            <a:ext uri="{91240B29-F687-4F45-9708-019B960494DF}">
              <a14:hiddenLine xmlns:a14="http://schemas.microsoft.com/office/drawing/2010/main" w="25400" algn="ctr">
                <a:solidFill>
                  <a:srgbClr val="212120"/>
                </a:solidFill>
                <a:miter lim="800000"/>
                <a:headEnd/>
                <a:tailEnd/>
              </a14:hiddenLine>
            </a:ext>
            <a:ext uri="{AF507438-7753-43E0-B8FC-AC1667EBCBE1}">
              <a14:hiddenEffects xmlns:a14="http://schemas.microsoft.com/office/drawing/2010/main">
                <a:effectLst>
                  <a:outerShdw dist="35921" dir="2700000" algn="ctr" rotWithShape="0">
                    <a:srgbClr val="DCD6D4"/>
                  </a:outerShdw>
                </a:effectLst>
              </a14:hiddenEffects>
            </a:ext>
          </a:extLst>
        </p:spPr>
        <p:txBody>
          <a:bodyPr vert="horz" wrap="square" lIns="36576" tIns="36576" rIns="36576" bIns="36576"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FFFFFE"/>
                </a:solidFill>
                <a:effectLst/>
                <a:latin typeface="Calibri" panose="020F0502020204030204" pitchFamily="34" charset="0"/>
              </a:rPr>
              <a:t>UN Photo/Martine Perret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744200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6D9C49-DCC7-4238-BCBC-87DD54BA9E48}"/>
              </a:ext>
            </a:extLst>
          </p:cNvPr>
          <p:cNvSpPr>
            <a:spLocks noGrp="1"/>
          </p:cNvSpPr>
          <p:nvPr>
            <p:ph sz="quarter" idx="14"/>
          </p:nvPr>
        </p:nvSpPr>
        <p:spPr/>
        <p:txBody>
          <a:bodyPr>
            <a:normAutofit/>
          </a:bodyPr>
          <a:lstStyle/>
          <a:p>
            <a:r>
              <a:rPr lang="en-US" dirty="0"/>
              <a:t> “What is mental health?” is fundamentally personal and subjective. </a:t>
            </a:r>
          </a:p>
          <a:p>
            <a:pPr marL="914400" lvl="1">
              <a:spcBef>
                <a:spcPts val="1000"/>
              </a:spcBef>
            </a:pPr>
            <a:r>
              <a:rPr lang="en-US" sz="2200" dirty="0"/>
              <a:t>a sense of internal well-being</a:t>
            </a:r>
          </a:p>
          <a:p>
            <a:pPr marL="914400"/>
            <a:r>
              <a:rPr lang="en-US" dirty="0"/>
              <a:t>feeling in line with one’s own beliefs and values</a:t>
            </a:r>
          </a:p>
          <a:p>
            <a:pPr marL="914400"/>
            <a:r>
              <a:rPr lang="en-US" dirty="0"/>
              <a:t>feeling at peace with oneself</a:t>
            </a:r>
          </a:p>
          <a:p>
            <a:pPr marL="914400"/>
            <a:r>
              <a:rPr lang="en-US" dirty="0"/>
              <a:t>feeling positive and optimistic about life.</a:t>
            </a:r>
          </a:p>
          <a:p>
            <a:pPr marL="0" indent="0">
              <a:buNone/>
            </a:pPr>
            <a:endParaRPr lang="en-US" dirty="0"/>
          </a:p>
          <a:p>
            <a:endParaRPr lang="en-CH" dirty="0"/>
          </a:p>
        </p:txBody>
      </p:sp>
      <p:sp>
        <p:nvSpPr>
          <p:cNvPr id="2" name="Title 1">
            <a:extLst>
              <a:ext uri="{FF2B5EF4-FFF2-40B4-BE49-F238E27FC236}">
                <a16:creationId xmlns:a16="http://schemas.microsoft.com/office/drawing/2014/main" id="{DA0AA4B3-09D5-4D45-A0A5-C9BD324B8EE3}"/>
              </a:ext>
            </a:extLst>
          </p:cNvPr>
          <p:cNvSpPr>
            <a:spLocks noGrp="1"/>
          </p:cNvSpPr>
          <p:nvPr>
            <p:ph type="title"/>
          </p:nvPr>
        </p:nvSpPr>
        <p:spPr/>
        <p:txBody>
          <a:bodyPr>
            <a:noAutofit/>
          </a:bodyPr>
          <a:lstStyle/>
          <a:p>
            <a:r>
              <a:rPr lang="en-GB" dirty="0">
                <a:ea typeface="SimSun" panose="02010600030101010101" pitchFamily="2" charset="-122"/>
                <a:cs typeface="Calibri Light" panose="020F0302020204030204" pitchFamily="34" charset="0"/>
              </a:rPr>
              <a:t>Presentation: What does mental health mean? - 1</a:t>
            </a:r>
            <a:endParaRPr lang="en-CH" b="1" dirty="0">
              <a:cs typeface="Calibri Light" panose="020F0302020204030204" pitchFamily="34" charset="0"/>
            </a:endParaRPr>
          </a:p>
        </p:txBody>
      </p:sp>
    </p:spTree>
    <p:extLst>
      <p:ext uri="{BB962C8B-B14F-4D97-AF65-F5344CB8AC3E}">
        <p14:creationId xmlns:p14="http://schemas.microsoft.com/office/powerpoint/2010/main" val="726564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33D52D0-3F41-42B1-9B20-0A02CCD27BFB}"/>
              </a:ext>
            </a:extLst>
          </p:cNvPr>
          <p:cNvSpPr>
            <a:spLocks noGrp="1"/>
          </p:cNvSpPr>
          <p:nvPr>
            <p:ph sz="quarter" idx="14"/>
          </p:nvPr>
        </p:nvSpPr>
        <p:spPr/>
        <p:txBody>
          <a:bodyPr/>
          <a:lstStyle/>
          <a:p>
            <a:pPr algn="just">
              <a:lnSpc>
                <a:spcPct val="115000"/>
              </a:lnSpc>
            </a:pPr>
            <a:r>
              <a:rPr lang="en-US" b="1" dirty="0">
                <a:ea typeface="Times New Roman" panose="02020603050405020304" pitchFamily="18" charset="0"/>
                <a:cs typeface="Times New Roman" panose="02020603050405020304" pitchFamily="18" charset="0"/>
              </a:rPr>
              <a:t>Misunderstandings to be avoided : </a:t>
            </a:r>
            <a:endParaRPr lang="en-CH" b="1" dirty="0">
              <a:ea typeface="SimSun" panose="02010600030101010101" pitchFamily="2" charset="-122"/>
              <a:cs typeface="Arial" panose="020B0604020202020204" pitchFamily="34" charset="0"/>
            </a:endParaRPr>
          </a:p>
          <a:p>
            <a:pPr marL="687388" marR="0" lvl="0" algn="just">
              <a:lnSpc>
                <a:spcPct val="115000"/>
              </a:lnSpc>
              <a:spcBef>
                <a:spcPts val="0"/>
              </a:spcBef>
              <a:spcAft>
                <a:spcPts val="0"/>
              </a:spcAft>
            </a:pPr>
            <a:r>
              <a:rPr lang="en-US" dirty="0">
                <a:ea typeface="Times New Roman" panose="02020603050405020304" pitchFamily="18" charset="0"/>
                <a:cs typeface="Times New Roman" panose="02020603050405020304" pitchFamily="18" charset="0"/>
              </a:rPr>
              <a:t>Mental health is equivalent to the absence of a mental health condition or disability. </a:t>
            </a:r>
            <a:endParaRPr lang="en-CH" dirty="0">
              <a:ea typeface="SimSun" panose="02010600030101010101" pitchFamily="2" charset="-122"/>
              <a:cs typeface="Arial" panose="020B0604020202020204" pitchFamily="34" charset="0"/>
            </a:endParaRPr>
          </a:p>
          <a:p>
            <a:pPr marL="687388" marR="0" lvl="0" algn="just">
              <a:lnSpc>
                <a:spcPct val="115000"/>
              </a:lnSpc>
              <a:spcBef>
                <a:spcPts val="0"/>
              </a:spcBef>
              <a:spcAft>
                <a:spcPts val="0"/>
              </a:spcAft>
            </a:pPr>
            <a:r>
              <a:rPr lang="en-US" dirty="0">
                <a:ea typeface="Times New Roman" panose="02020603050405020304" pitchFamily="18" charset="0"/>
                <a:cs typeface="Times New Roman" panose="02020603050405020304" pitchFamily="18" charset="0"/>
              </a:rPr>
              <a:t>Mental health can be objectively defined. </a:t>
            </a:r>
            <a:endParaRPr lang="en-CH" dirty="0">
              <a:ea typeface="SimSun" panose="02010600030101010101" pitchFamily="2" charset="-122"/>
              <a:cs typeface="Arial" panose="020B0604020202020204" pitchFamily="34" charset="0"/>
            </a:endParaRPr>
          </a:p>
          <a:p>
            <a:pPr marL="687388" marR="0" lvl="0" algn="just">
              <a:lnSpc>
                <a:spcPct val="115000"/>
              </a:lnSpc>
              <a:spcBef>
                <a:spcPts val="0"/>
              </a:spcBef>
              <a:spcAft>
                <a:spcPts val="0"/>
              </a:spcAft>
            </a:pPr>
            <a:r>
              <a:rPr lang="en-US" dirty="0">
                <a:ea typeface="Times New Roman" panose="02020603050405020304" pitchFamily="18" charset="0"/>
                <a:cs typeface="Times New Roman" panose="02020603050405020304" pitchFamily="18" charset="0"/>
              </a:rPr>
              <a:t>There are specific standards or criteria to determine what good mental health is.</a:t>
            </a:r>
          </a:p>
        </p:txBody>
      </p:sp>
      <p:sp>
        <p:nvSpPr>
          <p:cNvPr id="2" name="Title 1">
            <a:extLst>
              <a:ext uri="{FF2B5EF4-FFF2-40B4-BE49-F238E27FC236}">
                <a16:creationId xmlns:a16="http://schemas.microsoft.com/office/drawing/2014/main" id="{56628987-A8E4-469D-A037-132EFCB21E45}"/>
              </a:ext>
            </a:extLst>
          </p:cNvPr>
          <p:cNvSpPr>
            <a:spLocks noGrp="1"/>
          </p:cNvSpPr>
          <p:nvPr>
            <p:ph type="title"/>
          </p:nvPr>
        </p:nvSpPr>
        <p:spPr/>
        <p:txBody>
          <a:bodyPr/>
          <a:lstStyle/>
          <a:p>
            <a:r>
              <a:rPr lang="en-GB" sz="2800" b="1" dirty="0">
                <a:ea typeface="SimSun" panose="02010600030101010101" pitchFamily="2" charset="-122"/>
                <a:cs typeface="Calibri Light" panose="020F0302020204030204" pitchFamily="34" charset="0"/>
              </a:rPr>
              <a:t>Presentation: What does mental health mean? - 2</a:t>
            </a:r>
            <a:endParaRPr lang="en-CH" dirty="0"/>
          </a:p>
        </p:txBody>
      </p:sp>
    </p:spTree>
    <p:extLst>
      <p:ext uri="{BB962C8B-B14F-4D97-AF65-F5344CB8AC3E}">
        <p14:creationId xmlns:p14="http://schemas.microsoft.com/office/powerpoint/2010/main" val="491635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85416E-709B-4370-AA2D-BEF55B198A1D}"/>
              </a:ext>
            </a:extLst>
          </p:cNvPr>
          <p:cNvSpPr>
            <a:spLocks noGrp="1"/>
          </p:cNvSpPr>
          <p:nvPr>
            <p:ph sz="quarter" idx="14"/>
          </p:nvPr>
        </p:nvSpPr>
        <p:spPr/>
        <p:txBody>
          <a:bodyPr/>
          <a:lstStyle/>
          <a:p>
            <a:r>
              <a:rPr lang="en-US" dirty="0"/>
              <a:t>Imposing a definition or standards of good mental health that apply to everybody is problematic. </a:t>
            </a:r>
          </a:p>
          <a:p>
            <a:r>
              <a:rPr lang="en-US" dirty="0"/>
              <a:t>It may be used to impose beliefs, values and social norms on others and/or to single out people who do not conform to certain dominant beliefs, values, social norms. </a:t>
            </a:r>
          </a:p>
          <a:p>
            <a:r>
              <a:rPr lang="en-US" dirty="0"/>
              <a:t>Can lead to exclusion, discrimination, medicalization of </a:t>
            </a:r>
            <a:r>
              <a:rPr lang="en-US" dirty="0" err="1"/>
              <a:t>behaviours</a:t>
            </a:r>
            <a:r>
              <a:rPr lang="en-US" dirty="0"/>
              <a:t> “abnormal”.</a:t>
            </a:r>
            <a:endParaRPr lang="en-CH" dirty="0"/>
          </a:p>
          <a:p>
            <a:r>
              <a:rPr lang="en-US" dirty="0"/>
              <a:t>Such beliefs, values and norms may include, e.g. that people with good mental health should be able to work, to get married and have a family, to deal with high pressure and to perform in a competitive work environment. </a:t>
            </a:r>
          </a:p>
          <a:p>
            <a:r>
              <a:rPr lang="en-US" dirty="0"/>
              <a:t>These types of standard are often linked to social expectations regarding gender or social roles. </a:t>
            </a:r>
            <a:endParaRPr lang="en-CH" dirty="0"/>
          </a:p>
          <a:p>
            <a:endParaRPr lang="en-CH" dirty="0"/>
          </a:p>
          <a:p>
            <a:endParaRPr lang="en-CH" dirty="0"/>
          </a:p>
        </p:txBody>
      </p:sp>
      <p:sp>
        <p:nvSpPr>
          <p:cNvPr id="2" name="Title 1">
            <a:extLst>
              <a:ext uri="{FF2B5EF4-FFF2-40B4-BE49-F238E27FC236}">
                <a16:creationId xmlns:a16="http://schemas.microsoft.com/office/drawing/2014/main" id="{D681F3DF-C22F-4A11-B877-C8CC0A3FCA00}"/>
              </a:ext>
            </a:extLst>
          </p:cNvPr>
          <p:cNvSpPr>
            <a:spLocks noGrp="1"/>
          </p:cNvSpPr>
          <p:nvPr>
            <p:ph type="title"/>
          </p:nvPr>
        </p:nvSpPr>
        <p:spPr/>
        <p:txBody>
          <a:bodyPr/>
          <a:lstStyle/>
          <a:p>
            <a:r>
              <a:rPr lang="en-GB" dirty="0"/>
              <a:t>Presentation: What does mental health mean? - 3</a:t>
            </a:r>
            <a:endParaRPr lang="en-CH" dirty="0"/>
          </a:p>
        </p:txBody>
      </p:sp>
    </p:spTree>
    <p:extLst>
      <p:ext uri="{BB962C8B-B14F-4D97-AF65-F5344CB8AC3E}">
        <p14:creationId xmlns:p14="http://schemas.microsoft.com/office/powerpoint/2010/main" val="3713533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37E04501-0243-934B-8AE3-8E386CBD6830}"/>
              </a:ext>
            </a:extLst>
          </p:cNvPr>
          <p:cNvSpPr>
            <a:spLocks noGrp="1"/>
          </p:cNvSpPr>
          <p:nvPr>
            <p:ph type="body" sz="quarter" idx="13"/>
          </p:nvPr>
        </p:nvSpPr>
        <p:spPr/>
        <p:txBody>
          <a:bodyPr/>
          <a:lstStyle/>
          <a:p>
            <a:r>
              <a:rPr lang="en-GB" dirty="0"/>
              <a:t>Mental health and diagnosis (a)</a:t>
            </a:r>
            <a:endParaRPr lang="en-US" dirty="0"/>
          </a:p>
        </p:txBody>
      </p:sp>
      <p:sp>
        <p:nvSpPr>
          <p:cNvPr id="3" name="Content Placeholder 2">
            <a:extLst>
              <a:ext uri="{FF2B5EF4-FFF2-40B4-BE49-F238E27FC236}">
                <a16:creationId xmlns:a16="http://schemas.microsoft.com/office/drawing/2014/main" id="{64240C3D-2D67-4DCE-A229-B13EB0ABF0D9}"/>
              </a:ext>
            </a:extLst>
          </p:cNvPr>
          <p:cNvSpPr>
            <a:spLocks noGrp="1"/>
          </p:cNvSpPr>
          <p:nvPr>
            <p:ph sz="quarter" idx="14"/>
          </p:nvPr>
        </p:nvSpPr>
        <p:spPr/>
        <p:txBody>
          <a:bodyPr/>
          <a:lstStyle/>
          <a:p>
            <a:r>
              <a:rPr lang="en-GB" dirty="0"/>
              <a:t>As medical terms, “mental health diagnosis”, “psychiatric diagnosis” or “diagnosis of a mental disorder” are used to describe patterns of experiences and behaviours that may cause distress and/or be seen as difficult to understand. </a:t>
            </a:r>
          </a:p>
          <a:p>
            <a:r>
              <a:rPr lang="en-GB" dirty="0"/>
              <a:t>They imply that what people experience are symptoms of a medical condition or illness.</a:t>
            </a:r>
            <a:endParaRPr lang="en-CH" dirty="0"/>
          </a:p>
          <a:p>
            <a:endParaRPr lang="en-CH" dirty="0"/>
          </a:p>
        </p:txBody>
      </p:sp>
      <p:sp>
        <p:nvSpPr>
          <p:cNvPr id="2" name="Title 1">
            <a:extLst>
              <a:ext uri="{FF2B5EF4-FFF2-40B4-BE49-F238E27FC236}">
                <a16:creationId xmlns:a16="http://schemas.microsoft.com/office/drawing/2014/main" id="{F3CD44E9-A2EB-4717-A151-5062F14BDB33}"/>
              </a:ext>
            </a:extLst>
          </p:cNvPr>
          <p:cNvSpPr>
            <a:spLocks noGrp="1"/>
          </p:cNvSpPr>
          <p:nvPr>
            <p:ph type="title"/>
          </p:nvPr>
        </p:nvSpPr>
        <p:spPr/>
        <p:txBody>
          <a:bodyPr/>
          <a:lstStyle/>
          <a:p>
            <a:r>
              <a:rPr lang="en-GB" dirty="0"/>
              <a:t>Presentation: What does mental health mean? – 4</a:t>
            </a:r>
            <a:endParaRPr lang="en-CH" dirty="0"/>
          </a:p>
        </p:txBody>
      </p:sp>
    </p:spTree>
    <p:extLst>
      <p:ext uri="{BB962C8B-B14F-4D97-AF65-F5344CB8AC3E}">
        <p14:creationId xmlns:p14="http://schemas.microsoft.com/office/powerpoint/2010/main" val="18193449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C3DDB36-6043-134B-A996-B688611E56CB}"/>
              </a:ext>
            </a:extLst>
          </p:cNvPr>
          <p:cNvSpPr>
            <a:spLocks noGrp="1"/>
          </p:cNvSpPr>
          <p:nvPr>
            <p:ph type="body" sz="quarter" idx="13"/>
          </p:nvPr>
        </p:nvSpPr>
        <p:spPr/>
        <p:txBody>
          <a:bodyPr/>
          <a:lstStyle/>
          <a:p>
            <a:r>
              <a:rPr lang="en-GB" dirty="0">
                <a:ea typeface="SimSun" panose="02010600030101010101" pitchFamily="2" charset="-122"/>
                <a:cs typeface="Calibri Light" panose="020F0302020204030204" pitchFamily="34" charset="0"/>
              </a:rPr>
              <a:t>Mental health and diagnosis (b)</a:t>
            </a:r>
            <a:endParaRPr lang="en-US" dirty="0"/>
          </a:p>
        </p:txBody>
      </p:sp>
      <p:sp>
        <p:nvSpPr>
          <p:cNvPr id="3" name="Content Placeholder 2">
            <a:extLst>
              <a:ext uri="{FF2B5EF4-FFF2-40B4-BE49-F238E27FC236}">
                <a16:creationId xmlns:a16="http://schemas.microsoft.com/office/drawing/2014/main" id="{4B10A9F3-6DE5-47A1-966A-0E702C09D2ED}"/>
              </a:ext>
            </a:extLst>
          </p:cNvPr>
          <p:cNvSpPr>
            <a:spLocks noGrp="1"/>
          </p:cNvSpPr>
          <p:nvPr>
            <p:ph sz="quarter" idx="14"/>
          </p:nvPr>
        </p:nvSpPr>
        <p:spPr/>
        <p:txBody>
          <a:bodyPr>
            <a:normAutofit/>
          </a:bodyPr>
          <a:lstStyle/>
          <a:p>
            <a:pPr marL="342900" marR="0" lvl="0" indent="-342900">
              <a:lnSpc>
                <a:spcPct val="115000"/>
              </a:lnSpc>
              <a:spcBef>
                <a:spcPts val="0"/>
              </a:spcBef>
              <a:spcAft>
                <a:spcPts val="0"/>
              </a:spcAft>
              <a:buSzPts val="800"/>
              <a:buFont typeface="Calibri" panose="020F0502020204030204" pitchFamily="34" charset="0"/>
              <a:buChar char="●"/>
            </a:pPr>
            <a:r>
              <a:rPr lang="en-GB" dirty="0">
                <a:ea typeface="SimSun" panose="02010600030101010101" pitchFamily="2" charset="-122"/>
                <a:cs typeface="Times New Roman" panose="02020603050405020304" pitchFamily="18" charset="0"/>
              </a:rPr>
              <a:t>Some people may find it useful to be diagnosed because it provides an explanation to their problems.</a:t>
            </a:r>
            <a:endParaRPr lang="en-CH" dirty="0">
              <a:ea typeface="SimSun" panose="02010600030101010101" pitchFamily="2" charset="-122"/>
              <a:cs typeface="Times New Roman" panose="02020603050405020304" pitchFamily="18" charset="0"/>
            </a:endParaRPr>
          </a:p>
          <a:p>
            <a:pPr marL="342900" marR="0" lvl="0" indent="-342900">
              <a:lnSpc>
                <a:spcPct val="115000"/>
              </a:lnSpc>
              <a:spcBef>
                <a:spcPts val="0"/>
              </a:spcBef>
              <a:spcAft>
                <a:spcPts val="0"/>
              </a:spcAft>
              <a:buSzPts val="800"/>
              <a:buFont typeface="Calibri" panose="020F0502020204030204" pitchFamily="34" charset="0"/>
              <a:buChar char="●"/>
            </a:pPr>
            <a:r>
              <a:rPr lang="en-US" dirty="0"/>
              <a:t>Others find diagnoses stigmatizing because they imply that there is something wrong with the brain. </a:t>
            </a:r>
          </a:p>
          <a:p>
            <a:pPr marL="342900" marR="0" lvl="0" indent="-342900">
              <a:lnSpc>
                <a:spcPct val="115000"/>
              </a:lnSpc>
              <a:spcBef>
                <a:spcPts val="0"/>
              </a:spcBef>
              <a:spcAft>
                <a:spcPts val="0"/>
              </a:spcAft>
              <a:buSzPts val="800"/>
              <a:buFont typeface="Calibri" panose="020F0502020204030204" pitchFamily="34" charset="0"/>
              <a:buChar char="●"/>
            </a:pPr>
            <a:r>
              <a:rPr lang="en-US" dirty="0"/>
              <a:t>Diagnoses are based on a judgement about what is “normal” </a:t>
            </a:r>
            <a:r>
              <a:rPr lang="en-US" dirty="0" err="1"/>
              <a:t>behaviour</a:t>
            </a:r>
            <a:r>
              <a:rPr lang="en-US" dirty="0"/>
              <a:t> - s</a:t>
            </a:r>
            <a:r>
              <a:rPr lang="en-GB" dirty="0" err="1">
                <a:ea typeface="SimSun" panose="02010600030101010101" pitchFamily="2" charset="-122"/>
                <a:cs typeface="Times New Roman" panose="02020603050405020304" pitchFamily="18" charset="0"/>
              </a:rPr>
              <a:t>ome</a:t>
            </a:r>
            <a:r>
              <a:rPr lang="en-GB" dirty="0">
                <a:ea typeface="SimSun" panose="02010600030101010101" pitchFamily="2" charset="-122"/>
                <a:cs typeface="Times New Roman" panose="02020603050405020304" pitchFamily="18" charset="0"/>
              </a:rPr>
              <a:t> people receive a psychiatric diagnosis because their behaviour is not accepted in their society or culture. </a:t>
            </a:r>
          </a:p>
          <a:p>
            <a:pPr marL="342900" indent="-342900">
              <a:lnSpc>
                <a:spcPct val="115000"/>
              </a:lnSpc>
              <a:spcBef>
                <a:spcPts val="0"/>
              </a:spcBef>
              <a:spcAft>
                <a:spcPts val="1000"/>
              </a:spcAft>
              <a:buSzPts val="800"/>
              <a:buFont typeface="Calibri" panose="020F0502020204030204" pitchFamily="34" charset="0"/>
              <a:buChar char="●"/>
            </a:pPr>
            <a:r>
              <a:rPr lang="en-GB" dirty="0">
                <a:ea typeface="SimSun" panose="02010600030101010101" pitchFamily="2" charset="-122"/>
                <a:cs typeface="Arial" panose="020B0604020202020204" pitchFamily="34" charset="0"/>
              </a:rPr>
              <a:t>Some people may also find that the diagnosis they are given has a more negative impact on their life and well-being than their distress or experiences do</a:t>
            </a:r>
            <a:endParaRPr lang="en-CH" dirty="0">
              <a:ea typeface="SimSun" panose="02010600030101010101" pitchFamily="2" charset="-122"/>
              <a:cs typeface="Times New Roman" panose="02020603050405020304" pitchFamily="18" charset="0"/>
            </a:endParaRPr>
          </a:p>
        </p:txBody>
      </p:sp>
      <p:sp>
        <p:nvSpPr>
          <p:cNvPr id="2" name="Title 1">
            <a:extLst>
              <a:ext uri="{FF2B5EF4-FFF2-40B4-BE49-F238E27FC236}">
                <a16:creationId xmlns:a16="http://schemas.microsoft.com/office/drawing/2014/main" id="{9E63A671-065C-41D1-8811-E37B6F0273EB}"/>
              </a:ext>
            </a:extLst>
          </p:cNvPr>
          <p:cNvSpPr>
            <a:spLocks noGrp="1"/>
          </p:cNvSpPr>
          <p:nvPr>
            <p:ph type="title"/>
          </p:nvPr>
        </p:nvSpPr>
        <p:spPr/>
        <p:txBody>
          <a:bodyPr/>
          <a:lstStyle/>
          <a:p>
            <a:r>
              <a:rPr lang="en-GB" dirty="0">
                <a:ea typeface="SimSun" panose="02010600030101010101" pitchFamily="2" charset="-122"/>
                <a:cs typeface="Calibri Light" panose="020F0302020204030204" pitchFamily="34" charset="0"/>
              </a:rPr>
              <a:t>Presentation: What does mental health mean? – 5</a:t>
            </a:r>
            <a:endParaRPr lang="en-CH" dirty="0"/>
          </a:p>
        </p:txBody>
      </p:sp>
    </p:spTree>
    <p:extLst>
      <p:ext uri="{BB962C8B-B14F-4D97-AF65-F5344CB8AC3E}">
        <p14:creationId xmlns:p14="http://schemas.microsoft.com/office/powerpoint/2010/main" val="2676763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FBF50F9-B535-704F-AE95-8116B1B4A4E2}"/>
              </a:ext>
            </a:extLst>
          </p:cNvPr>
          <p:cNvSpPr>
            <a:spLocks noGrp="1"/>
          </p:cNvSpPr>
          <p:nvPr>
            <p:ph type="body" sz="quarter" idx="13"/>
          </p:nvPr>
        </p:nvSpPr>
        <p:spPr/>
        <p:txBody>
          <a:bodyPr/>
          <a:lstStyle/>
          <a:p>
            <a:r>
              <a:rPr lang="en-GB" dirty="0">
                <a:ea typeface="SimSun" panose="02010600030101010101" pitchFamily="2" charset="-122"/>
                <a:cs typeface="Calibri Light" panose="020F0302020204030204" pitchFamily="34" charset="0"/>
              </a:rPr>
              <a:t>Mental health and diagnosis (c)</a:t>
            </a:r>
            <a:endParaRPr lang="en-US" dirty="0"/>
          </a:p>
        </p:txBody>
      </p:sp>
      <p:sp>
        <p:nvSpPr>
          <p:cNvPr id="3" name="Content Placeholder 2">
            <a:extLst>
              <a:ext uri="{FF2B5EF4-FFF2-40B4-BE49-F238E27FC236}">
                <a16:creationId xmlns:a16="http://schemas.microsoft.com/office/drawing/2014/main" id="{D17F214D-14B4-44ED-B99A-E3B5F3C2D85D}"/>
              </a:ext>
            </a:extLst>
          </p:cNvPr>
          <p:cNvSpPr>
            <a:spLocks noGrp="1"/>
          </p:cNvSpPr>
          <p:nvPr>
            <p:ph sz="quarter" idx="14"/>
          </p:nvPr>
        </p:nvSpPr>
        <p:spPr/>
        <p:txBody>
          <a:bodyPr>
            <a:normAutofit/>
          </a:bodyPr>
          <a:lstStyle/>
          <a:p>
            <a:pPr marL="0" marR="0" indent="0">
              <a:lnSpc>
                <a:spcPct val="115000"/>
              </a:lnSpc>
              <a:spcBef>
                <a:spcPts val="0"/>
              </a:spcBef>
              <a:spcAft>
                <a:spcPts val="1000"/>
              </a:spcAft>
              <a:buNone/>
            </a:pPr>
            <a:r>
              <a:rPr lang="en-GB" dirty="0">
                <a:ea typeface="SimSun" panose="02010600030101010101" pitchFamily="2" charset="-122"/>
                <a:cs typeface="Arial" panose="020B0604020202020204" pitchFamily="34" charset="0"/>
              </a:rPr>
              <a:t>People choose alternative ways of thinking about their experience:</a:t>
            </a:r>
            <a:endParaRPr lang="en-US" dirty="0">
              <a:ea typeface="SimSun" panose="02010600030101010101" pitchFamily="2" charset="-122"/>
              <a:cs typeface="Arial" panose="020B0604020202020204" pitchFamily="34" charset="0"/>
            </a:endParaRPr>
          </a:p>
          <a:p>
            <a:pPr>
              <a:lnSpc>
                <a:spcPct val="115000"/>
              </a:lnSpc>
              <a:spcBef>
                <a:spcPts val="0"/>
              </a:spcBef>
              <a:spcAft>
                <a:spcPts val="1000"/>
              </a:spcAft>
            </a:pPr>
            <a:r>
              <a:rPr lang="en-GB" dirty="0">
                <a:ea typeface="SimSun" panose="02010600030101010101" pitchFamily="2" charset="-122"/>
                <a:cs typeface="Times New Roman" panose="02020603050405020304" pitchFamily="18" charset="0"/>
              </a:rPr>
              <a:t>For many people, what they experience may be the result of one or more traumatic events that have occurred in their lives.</a:t>
            </a:r>
            <a:endParaRPr lang="en-US" dirty="0">
              <a:ea typeface="SimSun" panose="02010600030101010101" pitchFamily="2" charset="-122"/>
              <a:cs typeface="Times New Roman" panose="02020603050405020304" pitchFamily="18" charset="0"/>
            </a:endParaRPr>
          </a:p>
          <a:p>
            <a:pPr>
              <a:lnSpc>
                <a:spcPct val="115000"/>
              </a:lnSpc>
              <a:spcBef>
                <a:spcPts val="0"/>
              </a:spcBef>
              <a:spcAft>
                <a:spcPts val="1000"/>
              </a:spcAft>
            </a:pPr>
            <a:r>
              <a:rPr lang="en-GB" dirty="0">
                <a:ea typeface="SimSun" panose="02010600030101010101" pitchFamily="2" charset="-122"/>
                <a:cs typeface="Times New Roman" panose="02020603050405020304" pitchFamily="18" charset="0"/>
              </a:rPr>
              <a:t>People may also explain their distress as coming from, or being caused by, a difficult context or overwhelming events.</a:t>
            </a:r>
            <a:endParaRPr lang="en-US" dirty="0">
              <a:ea typeface="SimSun" panose="02010600030101010101" pitchFamily="2" charset="-122"/>
              <a:cs typeface="Times New Roman" panose="02020603050405020304" pitchFamily="18" charset="0"/>
            </a:endParaRPr>
          </a:p>
          <a:p>
            <a:pPr>
              <a:lnSpc>
                <a:spcPct val="115000"/>
              </a:lnSpc>
              <a:spcBef>
                <a:spcPts val="0"/>
              </a:spcBef>
              <a:spcAft>
                <a:spcPts val="1000"/>
              </a:spcAft>
            </a:pPr>
            <a:r>
              <a:rPr lang="en-GB" dirty="0">
                <a:ea typeface="SimSun" panose="02010600030101010101" pitchFamily="2" charset="-122"/>
                <a:cs typeface="Times New Roman" panose="02020603050405020304" pitchFamily="18" charset="0"/>
              </a:rPr>
              <a:t>Others find spiritual, cultural or other meanings for their experience.</a:t>
            </a:r>
            <a:endParaRPr lang="en-CH" dirty="0">
              <a:ea typeface="SimSun" panose="02010600030101010101" pitchFamily="2" charset="-122"/>
              <a:cs typeface="Times New Roman" panose="02020603050405020304" pitchFamily="18" charset="0"/>
            </a:endParaRPr>
          </a:p>
          <a:p>
            <a:endParaRPr lang="en-CH" dirty="0"/>
          </a:p>
        </p:txBody>
      </p:sp>
      <p:sp>
        <p:nvSpPr>
          <p:cNvPr id="2" name="Title 1">
            <a:extLst>
              <a:ext uri="{FF2B5EF4-FFF2-40B4-BE49-F238E27FC236}">
                <a16:creationId xmlns:a16="http://schemas.microsoft.com/office/drawing/2014/main" id="{E80C37AA-C41A-416E-BD6C-9C263CB877B5}"/>
              </a:ext>
            </a:extLst>
          </p:cNvPr>
          <p:cNvSpPr>
            <a:spLocks noGrp="1"/>
          </p:cNvSpPr>
          <p:nvPr>
            <p:ph type="title"/>
          </p:nvPr>
        </p:nvSpPr>
        <p:spPr/>
        <p:txBody>
          <a:bodyPr/>
          <a:lstStyle/>
          <a:p>
            <a:r>
              <a:rPr lang="en-GB" sz="2800" b="1" dirty="0">
                <a:ea typeface="SimSun" panose="02010600030101010101" pitchFamily="2" charset="-122"/>
                <a:cs typeface="Calibri Light" panose="020F0302020204030204" pitchFamily="34" charset="0"/>
              </a:rPr>
              <a:t>Presentation: What does mental health mean? – 6</a:t>
            </a:r>
            <a:endParaRPr lang="en-CH" dirty="0"/>
          </a:p>
        </p:txBody>
      </p:sp>
    </p:spTree>
    <p:extLst>
      <p:ext uri="{BB962C8B-B14F-4D97-AF65-F5344CB8AC3E}">
        <p14:creationId xmlns:p14="http://schemas.microsoft.com/office/powerpoint/2010/main" val="35329274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DD48D90-8467-3C43-A1FF-57E540376777}"/>
              </a:ext>
            </a:extLst>
          </p:cNvPr>
          <p:cNvSpPr>
            <a:spLocks noGrp="1"/>
          </p:cNvSpPr>
          <p:nvPr>
            <p:ph type="body" sz="quarter" idx="13"/>
          </p:nvPr>
        </p:nvSpPr>
        <p:spPr/>
        <p:txBody>
          <a:bodyPr/>
          <a:lstStyle/>
          <a:p>
            <a:r>
              <a:rPr lang="en-GB" dirty="0"/>
              <a:t>Mental health and diagnosis (d)</a:t>
            </a:r>
            <a:endParaRPr lang="en-US" dirty="0"/>
          </a:p>
        </p:txBody>
      </p:sp>
      <p:sp>
        <p:nvSpPr>
          <p:cNvPr id="3" name="Content Placeholder 2">
            <a:extLst>
              <a:ext uri="{FF2B5EF4-FFF2-40B4-BE49-F238E27FC236}">
                <a16:creationId xmlns:a16="http://schemas.microsoft.com/office/drawing/2014/main" id="{FE0CEEBD-417B-4E9C-BAD3-FF3B66A73389}"/>
              </a:ext>
            </a:extLst>
          </p:cNvPr>
          <p:cNvSpPr>
            <a:spLocks noGrp="1"/>
          </p:cNvSpPr>
          <p:nvPr>
            <p:ph sz="quarter" idx="14"/>
          </p:nvPr>
        </p:nvSpPr>
        <p:spPr/>
        <p:txBody>
          <a:bodyPr/>
          <a:lstStyle/>
          <a:p>
            <a:r>
              <a:rPr lang="en-GB" dirty="0"/>
              <a:t>These alternative ways of thinking may be useful to people, helping them to overcome difficult situations or experiences. </a:t>
            </a:r>
            <a:endParaRPr lang="en-CH" dirty="0"/>
          </a:p>
          <a:p>
            <a:r>
              <a:rPr lang="en-GB" dirty="0"/>
              <a:t>Despite this, people’s refusal to accept a diagnosis related to their mental health is attributed to a “lack of insight” by many mental health and other professionals.</a:t>
            </a:r>
            <a:endParaRPr lang="en-CH" dirty="0"/>
          </a:p>
          <a:p>
            <a:r>
              <a:rPr lang="en-GB" dirty="0"/>
              <a:t>People have the right to define their difficulties, distress or experiences in ways that makes sense to them. </a:t>
            </a:r>
          </a:p>
          <a:p>
            <a:r>
              <a:rPr lang="en-GB" dirty="0"/>
              <a:t>They should be able to access the support they want to reach the state of mental health and well-being to which they aspire. </a:t>
            </a:r>
            <a:endParaRPr lang="en-CH" dirty="0"/>
          </a:p>
        </p:txBody>
      </p:sp>
      <p:sp>
        <p:nvSpPr>
          <p:cNvPr id="2" name="Title 1">
            <a:extLst>
              <a:ext uri="{FF2B5EF4-FFF2-40B4-BE49-F238E27FC236}">
                <a16:creationId xmlns:a16="http://schemas.microsoft.com/office/drawing/2014/main" id="{9049EC34-AF11-4034-9A19-F6106EF64E45}"/>
              </a:ext>
            </a:extLst>
          </p:cNvPr>
          <p:cNvSpPr>
            <a:spLocks noGrp="1"/>
          </p:cNvSpPr>
          <p:nvPr>
            <p:ph type="title"/>
          </p:nvPr>
        </p:nvSpPr>
        <p:spPr/>
        <p:txBody>
          <a:bodyPr/>
          <a:lstStyle/>
          <a:p>
            <a:r>
              <a:rPr lang="en-GB" dirty="0"/>
              <a:t>Presentation: What does mental health mean? – 7</a:t>
            </a:r>
            <a:endParaRPr lang="en-CH" dirty="0"/>
          </a:p>
        </p:txBody>
      </p:sp>
    </p:spTree>
    <p:extLst>
      <p:ext uri="{BB962C8B-B14F-4D97-AF65-F5344CB8AC3E}">
        <p14:creationId xmlns:p14="http://schemas.microsoft.com/office/powerpoint/2010/main" val="9697074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05A76ACB-70D3-D649-96BC-509A969EDDFF}"/>
              </a:ext>
            </a:extLst>
          </p:cNvPr>
          <p:cNvSpPr>
            <a:spLocks noGrp="1"/>
          </p:cNvSpPr>
          <p:nvPr>
            <p:ph type="body" sz="quarter" idx="13"/>
          </p:nvPr>
        </p:nvSpPr>
        <p:spPr/>
        <p:txBody>
          <a:bodyPr/>
          <a:lstStyle/>
          <a:p>
            <a:r>
              <a:rPr lang="en-GB" dirty="0"/>
              <a:t>The inter-relationship between mental health and physical health (a)</a:t>
            </a:r>
            <a:endParaRPr lang="en-US" dirty="0"/>
          </a:p>
        </p:txBody>
      </p:sp>
      <p:sp>
        <p:nvSpPr>
          <p:cNvPr id="3" name="Content Placeholder 2">
            <a:extLst>
              <a:ext uri="{FF2B5EF4-FFF2-40B4-BE49-F238E27FC236}">
                <a16:creationId xmlns:a16="http://schemas.microsoft.com/office/drawing/2014/main" id="{BCEA3948-C622-4DD0-B998-7C8BE87BD035}"/>
              </a:ext>
            </a:extLst>
          </p:cNvPr>
          <p:cNvSpPr>
            <a:spLocks noGrp="1"/>
          </p:cNvSpPr>
          <p:nvPr>
            <p:ph sz="quarter" idx="14"/>
          </p:nvPr>
        </p:nvSpPr>
        <p:spPr/>
        <p:txBody>
          <a:bodyPr/>
          <a:lstStyle/>
          <a:p>
            <a:endParaRPr lang="en-GB" dirty="0"/>
          </a:p>
          <a:p>
            <a:endParaRPr lang="en-GB" dirty="0"/>
          </a:p>
          <a:p>
            <a:endParaRPr lang="en-GB" dirty="0"/>
          </a:p>
          <a:p>
            <a:pPr marL="0" indent="0" algn="ctr">
              <a:buNone/>
            </a:pPr>
            <a:r>
              <a:rPr lang="en-GB" sz="2500" b="1" i="1" dirty="0"/>
              <a:t>How might living with a physical disability or condition have an impact on mental health and well-being?</a:t>
            </a:r>
            <a:endParaRPr lang="en-CH" sz="2500" b="1" i="1" dirty="0"/>
          </a:p>
          <a:p>
            <a:endParaRPr lang="en-CH" dirty="0"/>
          </a:p>
        </p:txBody>
      </p:sp>
      <p:sp>
        <p:nvSpPr>
          <p:cNvPr id="2" name="Title 1">
            <a:extLst>
              <a:ext uri="{FF2B5EF4-FFF2-40B4-BE49-F238E27FC236}">
                <a16:creationId xmlns:a16="http://schemas.microsoft.com/office/drawing/2014/main" id="{B120CE68-A7C4-4C80-BBD5-3C585EA2DC2E}"/>
              </a:ext>
            </a:extLst>
          </p:cNvPr>
          <p:cNvSpPr>
            <a:spLocks noGrp="1"/>
          </p:cNvSpPr>
          <p:nvPr>
            <p:ph type="title"/>
          </p:nvPr>
        </p:nvSpPr>
        <p:spPr/>
        <p:txBody>
          <a:bodyPr/>
          <a:lstStyle/>
          <a:p>
            <a:r>
              <a:rPr lang="en-GB" dirty="0"/>
              <a:t>Presentation: What does mental health mean? – 8</a:t>
            </a:r>
            <a:endParaRPr lang="en-CH" dirty="0"/>
          </a:p>
        </p:txBody>
      </p:sp>
    </p:spTree>
    <p:extLst>
      <p:ext uri="{BB962C8B-B14F-4D97-AF65-F5344CB8AC3E}">
        <p14:creationId xmlns:p14="http://schemas.microsoft.com/office/powerpoint/2010/main" val="15384722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20088E84-08B2-A048-9A9E-998B55E17243}"/>
              </a:ext>
            </a:extLst>
          </p:cNvPr>
          <p:cNvSpPr>
            <a:spLocks noGrp="1"/>
          </p:cNvSpPr>
          <p:nvPr>
            <p:ph type="body" sz="quarter" idx="13"/>
          </p:nvPr>
        </p:nvSpPr>
        <p:spPr/>
        <p:txBody>
          <a:bodyPr/>
          <a:lstStyle/>
          <a:p>
            <a:r>
              <a:rPr lang="en-GB" dirty="0"/>
              <a:t>The inter-relationship between mental health and physical health (b)</a:t>
            </a:r>
            <a:endParaRPr lang="en-US" dirty="0"/>
          </a:p>
        </p:txBody>
      </p:sp>
      <p:sp>
        <p:nvSpPr>
          <p:cNvPr id="3" name="Content Placeholder 2">
            <a:extLst>
              <a:ext uri="{FF2B5EF4-FFF2-40B4-BE49-F238E27FC236}">
                <a16:creationId xmlns:a16="http://schemas.microsoft.com/office/drawing/2014/main" id="{91DBE8FC-52C7-48F8-8A5C-04A54CD02190}"/>
              </a:ext>
            </a:extLst>
          </p:cNvPr>
          <p:cNvSpPr>
            <a:spLocks noGrp="1"/>
          </p:cNvSpPr>
          <p:nvPr>
            <p:ph sz="quarter" idx="14"/>
          </p:nvPr>
        </p:nvSpPr>
        <p:spPr/>
        <p:txBody>
          <a:bodyPr/>
          <a:lstStyle/>
          <a:p>
            <a:r>
              <a:rPr lang="en-GB" dirty="0"/>
              <a:t>While people with physical disabilities may face same mental health challenges as everyone else, they often find it more difficult to access support. </a:t>
            </a:r>
          </a:p>
          <a:p>
            <a:r>
              <a:rPr lang="en-GB" dirty="0"/>
              <a:t>Many service providers assume that a person’s distress is caused by their physical disability</a:t>
            </a:r>
          </a:p>
          <a:p>
            <a:pPr lvl="1"/>
            <a:r>
              <a:rPr lang="en-GB" sz="2200" dirty="0"/>
              <a:t>Yet stresses related to work, relationships, life events and so on also affect persons with physical disabilities. </a:t>
            </a:r>
          </a:p>
          <a:p>
            <a:r>
              <a:rPr lang="en-GB" dirty="0"/>
              <a:t>Service providers may acknowledge mental health challenges but may not believe that they have the skills to support the person.</a:t>
            </a:r>
          </a:p>
          <a:p>
            <a:r>
              <a:rPr lang="en-GB" dirty="0"/>
              <a:t>It is important that services give the same attention and support to the needs of people with physical disabilities as they do to the needs of others.</a:t>
            </a:r>
            <a:endParaRPr lang="en-CH" dirty="0"/>
          </a:p>
          <a:p>
            <a:endParaRPr lang="en-CH" dirty="0"/>
          </a:p>
        </p:txBody>
      </p:sp>
      <p:sp>
        <p:nvSpPr>
          <p:cNvPr id="2" name="Title 1">
            <a:extLst>
              <a:ext uri="{FF2B5EF4-FFF2-40B4-BE49-F238E27FC236}">
                <a16:creationId xmlns:a16="http://schemas.microsoft.com/office/drawing/2014/main" id="{54F695D7-0E91-4DB1-8B9C-B7FF6629DDA2}"/>
              </a:ext>
            </a:extLst>
          </p:cNvPr>
          <p:cNvSpPr>
            <a:spLocks noGrp="1"/>
          </p:cNvSpPr>
          <p:nvPr>
            <p:ph type="title"/>
          </p:nvPr>
        </p:nvSpPr>
        <p:spPr/>
        <p:txBody>
          <a:bodyPr/>
          <a:lstStyle/>
          <a:p>
            <a:r>
              <a:rPr lang="en-GB" dirty="0"/>
              <a:t>Presentation: What does mental health mean? – 9</a:t>
            </a:r>
            <a:endParaRPr lang="en-CH" dirty="0"/>
          </a:p>
        </p:txBody>
      </p:sp>
    </p:spTree>
    <p:extLst>
      <p:ext uri="{BB962C8B-B14F-4D97-AF65-F5344CB8AC3E}">
        <p14:creationId xmlns:p14="http://schemas.microsoft.com/office/powerpoint/2010/main" val="9078686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EBE41A2-6F34-4BD5-9717-B0271723632C}"/>
              </a:ext>
            </a:extLst>
          </p:cNvPr>
          <p:cNvSpPr>
            <a:spLocks noGrp="1"/>
          </p:cNvSpPr>
          <p:nvPr>
            <p:ph sz="quarter" idx="14"/>
          </p:nvPr>
        </p:nvSpPr>
        <p:spPr/>
        <p:txBody>
          <a:bodyPr/>
          <a:lstStyle/>
          <a:p>
            <a:pPr lvl="0"/>
            <a:endParaRPr lang="en-GB" dirty="0"/>
          </a:p>
          <a:p>
            <a:pPr lvl="0"/>
            <a:endParaRPr lang="en-GB" dirty="0"/>
          </a:p>
          <a:p>
            <a:pPr marL="0" lvl="0" indent="0">
              <a:buNone/>
            </a:pPr>
            <a:endParaRPr lang="en-GB" dirty="0"/>
          </a:p>
          <a:p>
            <a:pPr marL="0" lvl="0" indent="0" algn="ctr">
              <a:buNone/>
            </a:pPr>
            <a:r>
              <a:rPr lang="en-GB" sz="2500" b="1" i="1" dirty="0"/>
              <a:t>What helps you to feel mentally and emotionally well?</a:t>
            </a:r>
            <a:endParaRPr lang="en-CH" sz="2500" b="1" i="1" dirty="0"/>
          </a:p>
          <a:p>
            <a:endParaRPr lang="en-CH" dirty="0"/>
          </a:p>
        </p:txBody>
      </p:sp>
      <p:sp>
        <p:nvSpPr>
          <p:cNvPr id="2" name="Title 1">
            <a:extLst>
              <a:ext uri="{FF2B5EF4-FFF2-40B4-BE49-F238E27FC236}">
                <a16:creationId xmlns:a16="http://schemas.microsoft.com/office/drawing/2014/main" id="{733EC134-4EE3-46AE-8DE1-9DCC63C54582}"/>
              </a:ext>
            </a:extLst>
          </p:cNvPr>
          <p:cNvSpPr>
            <a:spLocks noGrp="1"/>
          </p:cNvSpPr>
          <p:nvPr>
            <p:ph type="title"/>
          </p:nvPr>
        </p:nvSpPr>
        <p:spPr/>
        <p:txBody>
          <a:bodyPr/>
          <a:lstStyle/>
          <a:p>
            <a:r>
              <a:rPr lang="en-GB" dirty="0"/>
              <a:t>Exercise 1.1: What helps you to enjoy mental health and well-being? - 1 </a:t>
            </a:r>
            <a:endParaRPr lang="en-CH" dirty="0"/>
          </a:p>
        </p:txBody>
      </p:sp>
    </p:spTree>
    <p:extLst>
      <p:ext uri="{BB962C8B-B14F-4D97-AF65-F5344CB8AC3E}">
        <p14:creationId xmlns:p14="http://schemas.microsoft.com/office/powerpoint/2010/main" val="1540042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BBFB679-F41F-48EC-A471-3EB0FC80B9A5}"/>
              </a:ext>
            </a:extLst>
          </p:cNvPr>
          <p:cNvSpPr/>
          <p:nvPr/>
        </p:nvSpPr>
        <p:spPr>
          <a:xfrm>
            <a:off x="422189" y="191201"/>
            <a:ext cx="11347622" cy="5408147"/>
          </a:xfrm>
          <a:prstGeom prst="rect">
            <a:avLst/>
          </a:prstGeom>
        </p:spPr>
        <p:txBody>
          <a:bodyPr wrap="square">
            <a:spAutoFit/>
          </a:bodyPr>
          <a:lstStyle/>
          <a:p>
            <a:pPr algn="just">
              <a:lnSpc>
                <a:spcPct val="107000"/>
              </a:lnSpc>
              <a:spcAft>
                <a:spcPts val="800"/>
              </a:spcAft>
            </a:pPr>
            <a:r>
              <a:rPr lang="en-US" sz="1000" u="sng" dirty="0">
                <a:latin typeface="Calibri" panose="020F0502020204030204" pitchFamily="34" charset="0"/>
                <a:ea typeface="DengXian" panose="02010600030101010101" pitchFamily="2" charset="-122"/>
                <a:cs typeface="Times New Roman" panose="02020603050405020304" pitchFamily="18" charset="0"/>
              </a:rPr>
              <a:t>WHO/MSD/QR/19.4</a:t>
            </a:r>
            <a:endParaRPr lang="en-US" sz="1100" u="sng" dirty="0">
              <a:latin typeface="Calibri" panose="020F0502020204030204" pitchFamily="34" charset="0"/>
              <a:ea typeface="DengXian" panose="02010600030101010101" pitchFamily="2" charset="-122"/>
              <a:cs typeface="Times New Roman" panose="02020603050405020304" pitchFamily="18" charset="0"/>
            </a:endParaRPr>
          </a:p>
          <a:p>
            <a:r>
              <a:rPr lang="en-US" sz="1000" b="1" dirty="0">
                <a:highlight>
                  <a:srgbClr val="FFFFFF"/>
                </a:highlight>
                <a:latin typeface="Calibri" panose="020F0502020204030204" pitchFamily="34" charset="0"/>
                <a:cs typeface="Calibri" panose="020F0502020204030204" pitchFamily="34" charset="0"/>
              </a:rPr>
              <a:t>© World Health Organization 2019</a:t>
            </a:r>
          </a:p>
          <a:p>
            <a:endParaRPr lang="en-US" sz="1000" dirty="0">
              <a:highlight>
                <a:srgbClr val="FFFFFF"/>
              </a:highlight>
              <a:latin typeface="Calibri" panose="020F0502020204030204" pitchFamily="34" charset="0"/>
              <a:cs typeface="Calibri" panose="020F0502020204030204" pitchFamily="34" charset="0"/>
            </a:endParaRPr>
          </a:p>
          <a:p>
            <a:r>
              <a:rPr lang="en-US" sz="1000" dirty="0">
                <a:highlight>
                  <a:srgbClr val="FFFFFF"/>
                </a:highlight>
                <a:latin typeface="Calibri" panose="020F0502020204030204" pitchFamily="34" charset="0"/>
                <a:cs typeface="Calibri" panose="020F0502020204030204" pitchFamily="34" charset="0"/>
              </a:rPr>
              <a:t>Some rights reserved. This work is available under the Creative Commons Attribution-</a:t>
            </a:r>
            <a:r>
              <a:rPr lang="en-US" sz="1000" dirty="0" err="1">
                <a:highlight>
                  <a:srgbClr val="FFFFFF"/>
                </a:highlight>
                <a:latin typeface="Calibri" panose="020F0502020204030204" pitchFamily="34" charset="0"/>
                <a:cs typeface="Calibri" panose="020F0502020204030204" pitchFamily="34" charset="0"/>
              </a:rPr>
              <a:t>NonCommercial</a:t>
            </a:r>
            <a:r>
              <a:rPr lang="en-US" sz="1000" dirty="0">
                <a:highlight>
                  <a:srgbClr val="FFFFFF"/>
                </a:highlight>
                <a:latin typeface="Calibri" panose="020F0502020204030204" pitchFamily="34" charset="0"/>
                <a:cs typeface="Calibri" panose="020F0502020204030204" pitchFamily="34" charset="0"/>
              </a:rPr>
              <a:t>-</a:t>
            </a:r>
            <a:r>
              <a:rPr lang="en-US" sz="1000" dirty="0" err="1">
                <a:highlight>
                  <a:srgbClr val="FFFFFF"/>
                </a:highlight>
                <a:latin typeface="Calibri" panose="020F0502020204030204" pitchFamily="34" charset="0"/>
                <a:cs typeface="Calibri" panose="020F0502020204030204" pitchFamily="34" charset="0"/>
              </a:rPr>
              <a:t>ShareAlike</a:t>
            </a:r>
            <a:r>
              <a:rPr lang="en-US" sz="1000" dirty="0">
                <a:highlight>
                  <a:srgbClr val="FFFFFF"/>
                </a:highlight>
                <a:latin typeface="Calibri" panose="020F0502020204030204" pitchFamily="34" charset="0"/>
                <a:cs typeface="Calibri" panose="020F0502020204030204" pitchFamily="34" charset="0"/>
              </a:rPr>
              <a:t> 3.0 IGO </a:t>
            </a:r>
            <a:r>
              <a:rPr lang="en-US" sz="1000" dirty="0" err="1">
                <a:highlight>
                  <a:srgbClr val="FFFFFF"/>
                </a:highlight>
                <a:latin typeface="Calibri" panose="020F0502020204030204" pitchFamily="34" charset="0"/>
                <a:cs typeface="Calibri" panose="020F0502020204030204" pitchFamily="34" charset="0"/>
              </a:rPr>
              <a:t>licence</a:t>
            </a:r>
            <a:r>
              <a:rPr lang="en-US" sz="1000" dirty="0">
                <a:highlight>
                  <a:srgbClr val="FFFFFF"/>
                </a:highlight>
                <a:latin typeface="Calibri" panose="020F0502020204030204" pitchFamily="34" charset="0"/>
                <a:cs typeface="Calibri" panose="020F0502020204030204" pitchFamily="34" charset="0"/>
              </a:rPr>
              <a:t> (CC BY-NC-SA 3.0 IGO; </a:t>
            </a:r>
            <a:r>
              <a:rPr lang="en-US" sz="1000" u="sng" dirty="0">
                <a:highlight>
                  <a:srgbClr val="FFFFFF"/>
                </a:highlight>
                <a:latin typeface="Calibri" panose="020F0502020204030204" pitchFamily="34" charset="0"/>
                <a:cs typeface="Calibri" panose="020F0502020204030204" pitchFamily="34" charset="0"/>
                <a:hlinkClick r:id="rId3"/>
              </a:rPr>
              <a:t>https://creativecommons.org/licenses/by-nc-sa/3.0/igo</a:t>
            </a:r>
            <a:r>
              <a:rPr lang="en-US" sz="1000" dirty="0">
                <a:highlight>
                  <a:srgbClr val="FFFFFF"/>
                </a:highlight>
                <a:latin typeface="Calibri" panose="020F0502020204030204" pitchFamily="34" charset="0"/>
                <a:cs typeface="Calibri" panose="020F0502020204030204" pitchFamily="34" charset="0"/>
              </a:rPr>
              <a:t>). </a:t>
            </a:r>
          </a:p>
          <a:p>
            <a:endParaRPr lang="en-US" sz="1000" dirty="0">
              <a:highlight>
                <a:srgbClr val="FFFFFF"/>
              </a:highlight>
              <a:latin typeface="Calibri" panose="020F0502020204030204" pitchFamily="34" charset="0"/>
              <a:cs typeface="Calibri" panose="020F0502020204030204" pitchFamily="34" charset="0"/>
            </a:endParaRPr>
          </a:p>
          <a:p>
            <a:r>
              <a:rPr lang="en-US" sz="1000" dirty="0">
                <a:highlight>
                  <a:srgbClr val="FFFFFF"/>
                </a:highlight>
                <a:latin typeface="Calibri" panose="020F0502020204030204" pitchFamily="34" charset="0"/>
                <a:cs typeface="Calibri" panose="020F0502020204030204" pitchFamily="34" charset="0"/>
              </a:rPr>
              <a:t>Under the terms of this </a:t>
            </a:r>
            <a:r>
              <a:rPr lang="en-US" sz="1000" dirty="0" err="1">
                <a:highlight>
                  <a:srgbClr val="FFFFFF"/>
                </a:highlight>
                <a:latin typeface="Calibri" panose="020F0502020204030204" pitchFamily="34" charset="0"/>
                <a:cs typeface="Calibri" panose="020F0502020204030204" pitchFamily="34" charset="0"/>
              </a:rPr>
              <a:t>licence</a:t>
            </a:r>
            <a:r>
              <a:rPr lang="en-US" sz="1000" dirty="0">
                <a:highlight>
                  <a:srgbClr val="FFFFFF"/>
                </a:highlight>
                <a:latin typeface="Calibri" panose="020F0502020204030204" pitchFamily="34" charset="0"/>
                <a:cs typeface="Calibri" panose="020F0502020204030204" pitchFamily="34" charset="0"/>
              </a:rPr>
              <a:t>, you may copy, redistribute and adapt the work for non-commercial purposes, provided the work is appropriately cited, as indicated below. In any use of this work, there should be no suggestion that WHO endorses any specific organization, products or services. The use of the WHO logo is not permitted. If you adapt the work, then you must license your work under the same or equivalent Creative Commons </a:t>
            </a:r>
            <a:r>
              <a:rPr lang="en-US" sz="1000" dirty="0" err="1">
                <a:highlight>
                  <a:srgbClr val="FFFFFF"/>
                </a:highlight>
                <a:latin typeface="Calibri" panose="020F0502020204030204" pitchFamily="34" charset="0"/>
                <a:cs typeface="Calibri" panose="020F0502020204030204" pitchFamily="34" charset="0"/>
              </a:rPr>
              <a:t>licence</a:t>
            </a:r>
            <a:r>
              <a:rPr lang="en-US" sz="1000" dirty="0">
                <a:highlight>
                  <a:srgbClr val="FFFFFF"/>
                </a:highlight>
                <a:latin typeface="Calibri" panose="020F0502020204030204" pitchFamily="34" charset="0"/>
                <a:cs typeface="Calibri" panose="020F0502020204030204" pitchFamily="34" charset="0"/>
              </a:rPr>
              <a:t>. If you create a translation of this work, you should add the following disclaimer along with the suggested citation:</a:t>
            </a:r>
            <a:r>
              <a:rPr lang="en-US" sz="1000" i="1" dirty="0">
                <a:highlight>
                  <a:srgbClr val="FFFFFF"/>
                </a:highlight>
                <a:latin typeface="Calibri" panose="020F0502020204030204" pitchFamily="34" charset="0"/>
                <a:cs typeface="Calibri" panose="020F0502020204030204" pitchFamily="34" charset="0"/>
              </a:rPr>
              <a:t> “</a:t>
            </a:r>
            <a:r>
              <a:rPr lang="en-US" sz="1000" dirty="0">
                <a:highlight>
                  <a:srgbClr val="FFFFFF"/>
                </a:highlight>
                <a:latin typeface="Calibri" panose="020F0502020204030204" pitchFamily="34" charset="0"/>
                <a:cs typeface="Calibri" panose="020F0502020204030204" pitchFamily="34" charset="0"/>
              </a:rPr>
              <a:t>This translation was not created by the World Health Organization (WHO). WHO is not responsible for the content or accuracy of this translation. The original English edition shall be the binding and authentic edition”. </a:t>
            </a:r>
          </a:p>
          <a:p>
            <a:endParaRPr lang="en-US" sz="1000" dirty="0">
              <a:highlight>
                <a:srgbClr val="FFFFFF"/>
              </a:highlight>
              <a:latin typeface="Calibri" panose="020F0502020204030204" pitchFamily="34" charset="0"/>
              <a:cs typeface="Calibri" panose="020F0502020204030204" pitchFamily="34" charset="0"/>
            </a:endParaRPr>
          </a:p>
          <a:p>
            <a:r>
              <a:rPr lang="en-US" sz="1000" dirty="0">
                <a:highlight>
                  <a:srgbClr val="FFFFFF"/>
                </a:highlight>
                <a:latin typeface="Calibri" panose="020F0502020204030204" pitchFamily="34" charset="0"/>
                <a:cs typeface="Calibri" panose="020F0502020204030204" pitchFamily="34" charset="0"/>
              </a:rPr>
              <a:t>Any mediation relating to disputes arising under the </a:t>
            </a:r>
            <a:r>
              <a:rPr lang="en-US" sz="1000" dirty="0" err="1">
                <a:highlight>
                  <a:srgbClr val="FFFFFF"/>
                </a:highlight>
                <a:latin typeface="Calibri" panose="020F0502020204030204" pitchFamily="34" charset="0"/>
                <a:cs typeface="Calibri" panose="020F0502020204030204" pitchFamily="34" charset="0"/>
              </a:rPr>
              <a:t>licence</a:t>
            </a:r>
            <a:r>
              <a:rPr lang="en-US" sz="1000" dirty="0">
                <a:highlight>
                  <a:srgbClr val="FFFFFF"/>
                </a:highlight>
                <a:latin typeface="Calibri" panose="020F0502020204030204" pitchFamily="34" charset="0"/>
                <a:cs typeface="Calibri" panose="020F0502020204030204" pitchFamily="34" charset="0"/>
              </a:rPr>
              <a:t> shall be conducted in accordance with the mediation rules of the World Intellectual Property Organization.</a:t>
            </a:r>
          </a:p>
          <a:p>
            <a:endParaRPr lang="en-US" sz="1000" dirty="0">
              <a:highlight>
                <a:srgbClr val="FFFFFF"/>
              </a:highlight>
              <a:latin typeface="Calibri" panose="020F0502020204030204" pitchFamily="34" charset="0"/>
              <a:cs typeface="Calibri" panose="020F0502020204030204" pitchFamily="34" charset="0"/>
            </a:endParaRPr>
          </a:p>
          <a:p>
            <a:pPr algn="just">
              <a:lnSpc>
                <a:spcPct val="107000"/>
              </a:lnSpc>
              <a:spcAft>
                <a:spcPts val="800"/>
              </a:spcAft>
            </a:pPr>
            <a:r>
              <a:rPr lang="en-US" sz="1000" b="1" dirty="0">
                <a:latin typeface="Calibri" panose="020F0502020204030204" pitchFamily="34" charset="0"/>
                <a:ea typeface="DengXian" panose="02010600030101010101" pitchFamily="2" charset="-122"/>
                <a:cs typeface="Calibri" panose="020F0502020204030204" pitchFamily="34" charset="0"/>
              </a:rPr>
              <a:t>Suggested citation</a:t>
            </a:r>
            <a:r>
              <a:rPr lang="en-US" sz="1000" dirty="0">
                <a:latin typeface="Calibri" panose="020F0502020204030204" pitchFamily="34" charset="0"/>
                <a:ea typeface="DengXian" panose="02010600030101010101" pitchFamily="2" charset="-122"/>
                <a:cs typeface="Calibri" panose="020F0502020204030204" pitchFamily="34" charset="0"/>
              </a:rPr>
              <a:t>. </a:t>
            </a:r>
            <a:r>
              <a:rPr lang="en-US" sz="1000" dirty="0">
                <a:latin typeface="Calibri" panose="020F0502020204030204" pitchFamily="34" charset="0"/>
                <a:ea typeface="DengXian" panose="02010600030101010101" pitchFamily="2" charset="-122"/>
                <a:cs typeface="Times New Roman" panose="02020603050405020304" pitchFamily="18" charset="0"/>
              </a:rPr>
              <a:t>Recovery and the right to health. WHO QualityRights Core training: mental health and social services</a:t>
            </a:r>
            <a:r>
              <a:rPr lang="en-US" sz="1000" dirty="0">
                <a:latin typeface="Calibri" panose="020F0502020204030204" pitchFamily="34" charset="0"/>
                <a:ea typeface="DengXian" panose="02010600030101010101" pitchFamily="2" charset="-122"/>
                <a:cs typeface="Calibri" panose="020F0502020204030204" pitchFamily="34" charset="0"/>
              </a:rPr>
              <a:t>. Course slides</a:t>
            </a:r>
            <a:r>
              <a:rPr lang="en-US" sz="1000" dirty="0">
                <a:solidFill>
                  <a:srgbClr val="000000"/>
                </a:solidFill>
                <a:latin typeface="Calibri" panose="020F0502020204030204" pitchFamily="34" charset="0"/>
                <a:ea typeface="DengXian" panose="02010600030101010101" pitchFamily="2" charset="-122"/>
                <a:cs typeface="Calibri" panose="020F0502020204030204" pitchFamily="34" charset="0"/>
              </a:rPr>
              <a:t>. Geneva: World Health Organization; 2019 (WHO/MSD/QR/19.4). </a:t>
            </a:r>
            <a:r>
              <a:rPr lang="en-US" sz="1000" dirty="0" err="1">
                <a:solidFill>
                  <a:srgbClr val="000000"/>
                </a:solidFill>
                <a:latin typeface="Calibri" panose="020F0502020204030204" pitchFamily="34" charset="0"/>
                <a:ea typeface="DengXian" panose="02010600030101010101" pitchFamily="2" charset="-122"/>
                <a:cs typeface="Calibri" panose="020F0502020204030204" pitchFamily="34" charset="0"/>
              </a:rPr>
              <a:t>Licence</a:t>
            </a:r>
            <a:r>
              <a:rPr lang="en-US" sz="1000">
                <a:solidFill>
                  <a:srgbClr val="000000"/>
                </a:solidFill>
                <a:latin typeface="Calibri" panose="020F0502020204030204" pitchFamily="34" charset="0"/>
                <a:ea typeface="DengXian" panose="02010600030101010101" pitchFamily="2" charset="-122"/>
                <a:cs typeface="Calibri" panose="020F0502020204030204" pitchFamily="34" charset="0"/>
              </a:rPr>
              <a:t>: </a:t>
            </a:r>
            <a:r>
              <a:rPr lang="en-US" sz="1000" u="sng">
                <a:solidFill>
                  <a:srgbClr val="0563C1"/>
                </a:solidFill>
                <a:latin typeface="Calibri" panose="020F0502020204030204" pitchFamily="34" charset="0"/>
                <a:ea typeface="DengXian" panose="02010600030101010101" pitchFamily="2" charset="-122"/>
                <a:cs typeface="Calibri" panose="020F0502020204030204" pitchFamily="34" charset="0"/>
                <a:hlinkClick r:id="rId4">
                  <a:extLst>
                    <a:ext uri="{A12FA001-AC4F-418D-AE19-62706E023703}">
                      <ahyp:hlinkClr xmlns:ahyp="http://schemas.microsoft.com/office/drawing/2018/hyperlinkcolor" xmlns="" val="tx"/>
                    </a:ext>
                  </a:extLst>
                </a:hlinkClick>
              </a:rPr>
              <a:t>CC BY-NC-SA 3.0 IGO</a:t>
            </a:r>
            <a:r>
              <a:rPr lang="en-US" sz="1000">
                <a:solidFill>
                  <a:srgbClr val="000000"/>
                </a:solidFill>
                <a:latin typeface="Calibri" panose="020F0502020204030204" pitchFamily="34" charset="0"/>
                <a:ea typeface="DengXian" panose="02010600030101010101" pitchFamily="2" charset="-122"/>
                <a:cs typeface="Calibri" panose="020F0502020204030204" pitchFamily="34" charset="0"/>
              </a:rPr>
              <a:t>.</a:t>
            </a:r>
            <a:endParaRPr lang="en-US" sz="1000" dirty="0">
              <a:highlight>
                <a:srgbClr val="FFFFFF"/>
              </a:highlight>
              <a:latin typeface="Calibri" panose="020F0502020204030204" pitchFamily="34" charset="0"/>
              <a:cs typeface="Calibri" panose="020F0502020204030204" pitchFamily="34" charset="0"/>
            </a:endParaRPr>
          </a:p>
          <a:p>
            <a:r>
              <a:rPr lang="en-US" sz="1000" b="1" dirty="0">
                <a:highlight>
                  <a:srgbClr val="FFFFFF"/>
                </a:highlight>
                <a:latin typeface="Calibri" panose="020F0502020204030204" pitchFamily="34" charset="0"/>
                <a:cs typeface="Calibri" panose="020F0502020204030204" pitchFamily="34" charset="0"/>
              </a:rPr>
              <a:t>Sales, rights and licensing. </a:t>
            </a:r>
            <a:r>
              <a:rPr lang="en-US" sz="1000" dirty="0">
                <a:highlight>
                  <a:srgbClr val="FFFFFF"/>
                </a:highlight>
                <a:latin typeface="Calibri" panose="020F0502020204030204" pitchFamily="34" charset="0"/>
                <a:cs typeface="Calibri" panose="020F0502020204030204" pitchFamily="34" charset="0"/>
              </a:rPr>
              <a:t>To purchase WHO publications, see </a:t>
            </a:r>
            <a:r>
              <a:rPr lang="en-US" sz="1000" u="sng" dirty="0">
                <a:highlight>
                  <a:srgbClr val="FFFFFF"/>
                </a:highlight>
                <a:latin typeface="Calibri" panose="020F0502020204030204" pitchFamily="34" charset="0"/>
                <a:cs typeface="Calibri" panose="020F0502020204030204" pitchFamily="34" charset="0"/>
                <a:hlinkClick r:id="rId5"/>
              </a:rPr>
              <a:t>http://apps.who.int/bookorders</a:t>
            </a:r>
            <a:r>
              <a:rPr lang="en-US" sz="1000" dirty="0">
                <a:highlight>
                  <a:srgbClr val="FFFFFF"/>
                </a:highlight>
                <a:latin typeface="Calibri" panose="020F0502020204030204" pitchFamily="34" charset="0"/>
                <a:cs typeface="Calibri" panose="020F0502020204030204" pitchFamily="34" charset="0"/>
              </a:rPr>
              <a:t>. To submit requests for commercial use and queries on rights and licensing, see </a:t>
            </a:r>
            <a:r>
              <a:rPr lang="en-US" sz="1000" u="sng" dirty="0">
                <a:highlight>
                  <a:srgbClr val="FFFFFF"/>
                </a:highlight>
                <a:latin typeface="Calibri" panose="020F0502020204030204" pitchFamily="34" charset="0"/>
                <a:cs typeface="Calibri" panose="020F0502020204030204" pitchFamily="34" charset="0"/>
                <a:hlinkClick r:id="rId6"/>
              </a:rPr>
              <a:t>http://www.who.int/about/licensing</a:t>
            </a:r>
            <a:r>
              <a:rPr lang="en-US" sz="1000" dirty="0">
                <a:highlight>
                  <a:srgbClr val="FFFFFF"/>
                </a:highlight>
                <a:latin typeface="Calibri" panose="020F0502020204030204" pitchFamily="34" charset="0"/>
                <a:cs typeface="Calibri" panose="020F0502020204030204" pitchFamily="34" charset="0"/>
              </a:rPr>
              <a:t>. </a:t>
            </a:r>
          </a:p>
          <a:p>
            <a:endParaRPr lang="en-US" sz="1000" dirty="0">
              <a:highlight>
                <a:srgbClr val="FFFFFF"/>
              </a:highlight>
              <a:latin typeface="Calibri" panose="020F0502020204030204" pitchFamily="34" charset="0"/>
              <a:cs typeface="Calibri" panose="020F0502020204030204" pitchFamily="34" charset="0"/>
            </a:endParaRPr>
          </a:p>
          <a:p>
            <a:r>
              <a:rPr lang="en-US" sz="1000" b="1" dirty="0">
                <a:highlight>
                  <a:srgbClr val="FFFFFF"/>
                </a:highlight>
                <a:latin typeface="Calibri" panose="020F0502020204030204" pitchFamily="34" charset="0"/>
                <a:cs typeface="Calibri" panose="020F0502020204030204" pitchFamily="34" charset="0"/>
              </a:rPr>
              <a:t>Third-party materials. </a:t>
            </a:r>
            <a:r>
              <a:rPr lang="en-US" sz="1000" dirty="0">
                <a:highlight>
                  <a:srgbClr val="FFFFFF"/>
                </a:highlight>
                <a:latin typeface="Calibri" panose="020F0502020204030204" pitchFamily="34" charset="0"/>
                <a:cs typeface="Calibri" panose="020F0502020204030204" pitchFamily="34" charset="0"/>
              </a:rPr>
              <a:t>If you wish to reuse material from this work that is attributed to a third party, such as tables, figures or images, it is your responsibility to determine whether permission is needed for that reuse and to obtain permission from the copyright holder. The risk of claims resulting from infringement of any third-party-owned component in the work rests solely with the user.</a:t>
            </a:r>
          </a:p>
          <a:p>
            <a:endParaRPr lang="en-US" sz="1000" dirty="0">
              <a:highlight>
                <a:srgbClr val="FFFFFF"/>
              </a:highlight>
              <a:latin typeface="Calibri" panose="020F0502020204030204" pitchFamily="34" charset="0"/>
              <a:cs typeface="Calibri" panose="020F0502020204030204" pitchFamily="34" charset="0"/>
            </a:endParaRPr>
          </a:p>
          <a:p>
            <a:r>
              <a:rPr lang="en-US" sz="1000" b="1" dirty="0">
                <a:highlight>
                  <a:srgbClr val="FFFFFF"/>
                </a:highlight>
                <a:latin typeface="Calibri" panose="020F0502020204030204" pitchFamily="34" charset="0"/>
                <a:cs typeface="Calibri" panose="020F0502020204030204" pitchFamily="34" charset="0"/>
              </a:rPr>
              <a:t>General disclaimers. </a:t>
            </a:r>
            <a:r>
              <a:rPr lang="en-US" sz="1000" dirty="0">
                <a:highlight>
                  <a:srgbClr val="FFFFFF"/>
                </a:highlight>
                <a:latin typeface="Calibri" panose="020F0502020204030204" pitchFamily="34" charset="0"/>
                <a:cs typeface="Calibri" panose="020F0502020204030204" pitchFamily="34" charset="0"/>
              </a:rPr>
              <a:t>The designations employed and the presentation of the material in this publication do not imply the expression of any opinion whatsoever on the part of WHO concerning the legal status of any country, territory, city or area or of its authorities, or concerning the delimitation of its frontiers or boundaries. Dotted and dashed lines on maps represent approximate border lines for which there may not yet be full agreement.</a:t>
            </a:r>
            <a:br>
              <a:rPr lang="en-US" sz="1000" dirty="0">
                <a:highlight>
                  <a:srgbClr val="FFFFFF"/>
                </a:highlight>
                <a:latin typeface="Calibri" panose="020F0502020204030204" pitchFamily="34" charset="0"/>
                <a:cs typeface="Calibri" panose="020F0502020204030204" pitchFamily="34" charset="0"/>
              </a:rPr>
            </a:br>
            <a:br>
              <a:rPr lang="en-US" sz="1000" dirty="0">
                <a:highlight>
                  <a:srgbClr val="FFFFFF"/>
                </a:highlight>
                <a:latin typeface="Calibri" panose="020F0502020204030204" pitchFamily="34" charset="0"/>
                <a:cs typeface="Calibri" panose="020F0502020204030204" pitchFamily="34" charset="0"/>
              </a:rPr>
            </a:br>
            <a:r>
              <a:rPr lang="en-US" sz="1000" dirty="0">
                <a:highlight>
                  <a:srgbClr val="FFFFFF"/>
                </a:highlight>
                <a:latin typeface="Calibri" panose="020F0502020204030204" pitchFamily="34" charset="0"/>
                <a:cs typeface="Calibri" panose="020F0502020204030204" pitchFamily="34" charset="0"/>
              </a:rPr>
              <a:t>The mention of specific companies or of certain manufacturers’ products does not imply that they are endorsed or recommended by WHO in preference to others of a similar nature that are not mentioned. Errors and omissions excepted, the names of proprietary products are distinguished by initial capital letters.</a:t>
            </a:r>
          </a:p>
          <a:p>
            <a:endParaRPr lang="en-US" sz="1000" dirty="0">
              <a:highlight>
                <a:srgbClr val="FFFFFF"/>
              </a:highlight>
              <a:latin typeface="Calibri" panose="020F0502020204030204" pitchFamily="34" charset="0"/>
              <a:cs typeface="Calibri" panose="020F0502020204030204" pitchFamily="34" charset="0"/>
            </a:endParaRPr>
          </a:p>
          <a:p>
            <a:r>
              <a:rPr lang="en-US" sz="1000" dirty="0">
                <a:highlight>
                  <a:srgbClr val="FFFFFF"/>
                </a:highlight>
                <a:latin typeface="Calibri" panose="020F0502020204030204" pitchFamily="34" charset="0"/>
                <a:cs typeface="Calibri" panose="020F0502020204030204" pitchFamily="34" charset="0"/>
              </a:rPr>
              <a:t>All reasonable precautions have been taken by WHO to verify the information contained in this publication. However, the published material is being distributed without warranty of any kind, either expressed or implied. The responsibility for the interpretation and use of the material lies with the reader. In no event shall WHO be liable for damages arising from its use. </a:t>
            </a:r>
          </a:p>
          <a:p>
            <a:r>
              <a:rPr lang="en-GB" sz="1000" dirty="0">
                <a:latin typeface="Calibri" panose="020F0502020204030204" pitchFamily="34" charset="0"/>
                <a:ea typeface="Times New Roman" panose="02020603050405020304" pitchFamily="18" charset="0"/>
                <a:cs typeface="Calibri" panose="020F0502020204030204" pitchFamily="34" charset="0"/>
              </a:rPr>
              <a:t> </a:t>
            </a:r>
            <a:endParaRPr lang="en-US" sz="1000" dirty="0">
              <a:latin typeface="Calibri" panose="020F0502020204030204" pitchFamily="34" charset="0"/>
              <a:ea typeface="Times New Roman" panose="02020603050405020304" pitchFamily="18" charset="0"/>
              <a:cs typeface="Calibri" panose="020F0502020204030204" pitchFamily="34" charset="0"/>
            </a:endParaRPr>
          </a:p>
          <a:p>
            <a:pPr algn="just" fontAlgn="base"/>
            <a:r>
              <a:rPr lang="en-GB" sz="1000" b="1" dirty="0">
                <a:latin typeface="Calibri" panose="020F0502020204030204" pitchFamily="34" charset="0"/>
                <a:ea typeface="Times New Roman" panose="02020603050405020304" pitchFamily="18" charset="0"/>
                <a:cs typeface="Calibri" panose="020F0502020204030204" pitchFamily="34" charset="0"/>
              </a:rPr>
              <a:t>Cover photo. </a:t>
            </a:r>
            <a:r>
              <a:rPr lang="en-GB" sz="1000" dirty="0">
                <a:latin typeface="Calibri" panose="020F0502020204030204" pitchFamily="34" charset="0"/>
                <a:ea typeface="Times New Roman" panose="02020603050405020304" pitchFamily="18" charset="0"/>
                <a:cs typeface="Calibri" panose="020F0502020204030204" pitchFamily="34" charset="0"/>
              </a:rPr>
              <a:t>UN Photo/Martine Perret</a:t>
            </a:r>
            <a:endParaRPr lang="en-US" sz="1000" dirty="0">
              <a:latin typeface="Calibri" panose="020F0502020204030204" pitchFamily="34" charset="0"/>
              <a:ea typeface="Times New Roman" panose="02020603050405020304" pitchFamily="18" charset="0"/>
              <a:cs typeface="Calibri" panose="020F0502020204030204" pitchFamily="34" charset="0"/>
            </a:endParaRPr>
          </a:p>
          <a:p>
            <a:pPr algn="just" fontAlgn="base"/>
            <a:r>
              <a:rPr lang="en-GB" sz="1000" dirty="0">
                <a:latin typeface="Calibri" panose="020F0502020204030204" pitchFamily="34" charset="0"/>
                <a:ea typeface="Times New Roman" panose="02020603050405020304" pitchFamily="18" charset="0"/>
                <a:cs typeface="Calibri" panose="020F0502020204030204" pitchFamily="34" charset="0"/>
              </a:rPr>
              <a:t> </a:t>
            </a:r>
            <a:endParaRPr lang="en-US" sz="1000" dirty="0">
              <a:latin typeface="Calibri" panose="020F0502020204030204" pitchFamily="34" charset="0"/>
              <a:ea typeface="Times New Roman" panose="02020603050405020304" pitchFamily="18" charset="0"/>
              <a:cs typeface="Calibri" panose="020F0502020204030204" pitchFamily="34" charset="0"/>
            </a:endParaRPr>
          </a:p>
          <a:p>
            <a:r>
              <a:rPr lang="en-GB" sz="1000" dirty="0">
                <a:latin typeface="Calibri" panose="020F0502020204030204" pitchFamily="34" charset="0"/>
                <a:ea typeface="Times New Roman" panose="02020603050405020304" pitchFamily="18" charset="0"/>
                <a:cs typeface="Calibri" panose="020F0502020204030204" pitchFamily="34" charset="0"/>
              </a:rPr>
              <a:t>Accompanying course guide is available here </a:t>
            </a:r>
            <a:r>
              <a:rPr lang="en-US" sz="1000" u="sng" dirty="0">
                <a:solidFill>
                  <a:srgbClr val="0563C1"/>
                </a:solidFill>
                <a:latin typeface="Calibri" panose="020F0502020204030204" pitchFamily="34" charset="0"/>
                <a:ea typeface="DengXian" panose="02010600030101010101" pitchFamily="2" charset="-122"/>
                <a:cs typeface="Calibri" panose="020F0502020204030204" pitchFamily="34" charset="0"/>
                <a:hlinkClick r:id="rId7">
                  <a:extLst>
                    <a:ext uri="{A12FA001-AC4F-418D-AE19-62706E023703}">
                      <ahyp:hlinkClr xmlns:ahyp="http://schemas.microsoft.com/office/drawing/2018/hyperlinkcolor" xmlns="" val="tx"/>
                    </a:ext>
                  </a:extLst>
                </a:hlinkClick>
              </a:rPr>
              <a:t>https://www.who.int/publications-detail/who-qualityrights-guidance-and-training-tools</a:t>
            </a:r>
            <a:r>
              <a:rPr lang="en-US" sz="1000" dirty="0">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2123068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3F50A-BA05-4258-97F5-976D0C551304}"/>
              </a:ext>
            </a:extLst>
          </p:cNvPr>
          <p:cNvSpPr>
            <a:spLocks noGrp="1"/>
          </p:cNvSpPr>
          <p:nvPr>
            <p:ph type="title"/>
          </p:nvPr>
        </p:nvSpPr>
        <p:spPr>
          <a:xfrm>
            <a:off x="388630" y="514614"/>
            <a:ext cx="9792000" cy="432000"/>
          </a:xfrm>
        </p:spPr>
        <p:txBody>
          <a:bodyPr/>
          <a:lstStyle/>
          <a:p>
            <a:r>
              <a:rPr lang="en-GB" dirty="0"/>
              <a:t>Exercise 1.1: What helps you to enjoy mental health and well-being? -2</a:t>
            </a:r>
            <a:endParaRPr lang="en-CH" dirty="0"/>
          </a:p>
        </p:txBody>
      </p:sp>
      <p:graphicFrame>
        <p:nvGraphicFramePr>
          <p:cNvPr id="4" name="Diagram 3">
            <a:extLst>
              <a:ext uri="{FF2B5EF4-FFF2-40B4-BE49-F238E27FC236}">
                <a16:creationId xmlns:a16="http://schemas.microsoft.com/office/drawing/2014/main" id="{49A32B52-E311-2D4D-B9C9-F76790117DF3}"/>
              </a:ext>
            </a:extLst>
          </p:cNvPr>
          <p:cNvGraphicFramePr/>
          <p:nvPr>
            <p:extLst>
              <p:ext uri="{D42A27DB-BD31-4B8C-83A1-F6EECF244321}">
                <p14:modId xmlns:p14="http://schemas.microsoft.com/office/powerpoint/2010/main" val="3471928653"/>
              </p:ext>
            </p:extLst>
          </p:nvPr>
        </p:nvGraphicFramePr>
        <p:xfrm>
          <a:off x="163975" y="1080428"/>
          <a:ext cx="1186405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BF589895-DE7B-1344-8568-7E2A39B4604F}"/>
              </a:ext>
            </a:extLst>
          </p:cNvPr>
          <p:cNvSpPr txBox="1"/>
          <p:nvPr/>
        </p:nvSpPr>
        <p:spPr>
          <a:xfrm>
            <a:off x="5637415" y="1225571"/>
            <a:ext cx="1406601" cy="1938992"/>
          </a:xfrm>
          <a:prstGeom prst="rect">
            <a:avLst/>
          </a:prstGeom>
          <a:noFill/>
        </p:spPr>
        <p:txBody>
          <a:bodyPr wrap="square" rtlCol="0">
            <a:spAutoFit/>
          </a:bodyPr>
          <a:lstStyle/>
          <a:p>
            <a:pPr marL="285750" indent="-285750">
              <a:buFont typeface="Arial" panose="020B0604020202020204" pitchFamily="34" charset="0"/>
              <a:buChar char="•"/>
            </a:pPr>
            <a:r>
              <a:rPr lang="en-US" sz="1500" dirty="0">
                <a:latin typeface="+mj-lt"/>
              </a:rPr>
              <a:t>Having hope about life and the future</a:t>
            </a:r>
          </a:p>
          <a:p>
            <a:pPr marL="285750" indent="-285750">
              <a:buFont typeface="Arial" panose="020B0604020202020204" pitchFamily="34" charset="0"/>
              <a:buChar char="•"/>
            </a:pPr>
            <a:r>
              <a:rPr lang="en-US" sz="1500" dirty="0">
                <a:latin typeface="+mj-lt"/>
              </a:rPr>
              <a:t>Having the desire to live a fulfilling life</a:t>
            </a:r>
          </a:p>
        </p:txBody>
      </p:sp>
      <p:sp>
        <p:nvSpPr>
          <p:cNvPr id="7" name="TextBox 6">
            <a:extLst>
              <a:ext uri="{FF2B5EF4-FFF2-40B4-BE49-F238E27FC236}">
                <a16:creationId xmlns:a16="http://schemas.microsoft.com/office/drawing/2014/main" id="{31DFFFCF-D178-3647-BD35-81B9DB985545}"/>
              </a:ext>
            </a:extLst>
          </p:cNvPr>
          <p:cNvSpPr txBox="1"/>
          <p:nvPr/>
        </p:nvSpPr>
        <p:spPr>
          <a:xfrm>
            <a:off x="-26034" y="2418999"/>
            <a:ext cx="1911854" cy="2169825"/>
          </a:xfrm>
          <a:prstGeom prst="rect">
            <a:avLst/>
          </a:prstGeom>
          <a:noFill/>
        </p:spPr>
        <p:txBody>
          <a:bodyPr wrap="square" rtlCol="0">
            <a:spAutoFit/>
          </a:bodyPr>
          <a:lstStyle/>
          <a:p>
            <a:pPr marL="285750" indent="-285750">
              <a:buFont typeface="Arial" panose="020B0604020202020204" pitchFamily="34" charset="0"/>
              <a:buChar char="•"/>
            </a:pPr>
            <a:r>
              <a:rPr lang="en-US" sz="1500" dirty="0">
                <a:latin typeface="+mj-lt"/>
              </a:rPr>
              <a:t>Having positive self-esteem/having confidence/being happy with who I am/ feeling empowered to speak my opinion</a:t>
            </a:r>
          </a:p>
          <a:p>
            <a:pPr marL="285750" indent="-285750">
              <a:buFont typeface="Arial" panose="020B0604020202020204" pitchFamily="34" charset="0"/>
              <a:buChar char="•"/>
            </a:pPr>
            <a:r>
              <a:rPr lang="en-US" sz="1500" dirty="0">
                <a:latin typeface="+mj-lt"/>
              </a:rPr>
              <a:t>Having self-respect</a:t>
            </a:r>
          </a:p>
        </p:txBody>
      </p:sp>
      <p:sp>
        <p:nvSpPr>
          <p:cNvPr id="8" name="TextBox 7">
            <a:extLst>
              <a:ext uri="{FF2B5EF4-FFF2-40B4-BE49-F238E27FC236}">
                <a16:creationId xmlns:a16="http://schemas.microsoft.com/office/drawing/2014/main" id="{63B62B7E-C3C2-C443-BC02-3B807DACFE77}"/>
              </a:ext>
            </a:extLst>
          </p:cNvPr>
          <p:cNvSpPr txBox="1"/>
          <p:nvPr/>
        </p:nvSpPr>
        <p:spPr>
          <a:xfrm>
            <a:off x="2251189" y="4492896"/>
            <a:ext cx="1911854" cy="2169825"/>
          </a:xfrm>
          <a:prstGeom prst="rect">
            <a:avLst/>
          </a:prstGeom>
          <a:noFill/>
        </p:spPr>
        <p:txBody>
          <a:bodyPr wrap="square" rtlCol="0">
            <a:spAutoFit/>
          </a:bodyPr>
          <a:lstStyle/>
          <a:p>
            <a:pPr marL="285750" indent="-285750">
              <a:buFont typeface="Arial" panose="020B0604020202020204" pitchFamily="34" charset="0"/>
              <a:buChar char="•"/>
            </a:pPr>
            <a:r>
              <a:rPr lang="en-US" sz="1500" dirty="0">
                <a:latin typeface="+mj-lt"/>
              </a:rPr>
              <a:t>Being able to shape one’s life and recovery </a:t>
            </a:r>
          </a:p>
          <a:p>
            <a:pPr marL="285750" indent="-285750">
              <a:buFont typeface="Arial" panose="020B0604020202020204" pitchFamily="34" charset="0"/>
              <a:buChar char="•"/>
            </a:pPr>
            <a:r>
              <a:rPr lang="en-US" sz="1500" dirty="0">
                <a:latin typeface="+mj-lt"/>
              </a:rPr>
              <a:t>Having a say in my community’s decisions</a:t>
            </a:r>
          </a:p>
          <a:p>
            <a:pPr marL="285750" indent="-285750">
              <a:buFont typeface="Arial" panose="020B0604020202020204" pitchFamily="34" charset="0"/>
              <a:buChar char="•"/>
            </a:pPr>
            <a:r>
              <a:rPr lang="en-US" sz="1500" dirty="0">
                <a:latin typeface="+mj-lt"/>
              </a:rPr>
              <a:t>Feeling that ones’ wishes are listened to and respected</a:t>
            </a:r>
          </a:p>
        </p:txBody>
      </p:sp>
      <p:sp>
        <p:nvSpPr>
          <p:cNvPr id="10" name="TextBox 9">
            <a:extLst>
              <a:ext uri="{FF2B5EF4-FFF2-40B4-BE49-F238E27FC236}">
                <a16:creationId xmlns:a16="http://schemas.microsoft.com/office/drawing/2014/main" id="{60658F29-63B2-8946-A9D7-E3D5E05D092C}"/>
              </a:ext>
            </a:extLst>
          </p:cNvPr>
          <p:cNvSpPr txBox="1"/>
          <p:nvPr/>
        </p:nvSpPr>
        <p:spPr>
          <a:xfrm>
            <a:off x="6026730" y="5038908"/>
            <a:ext cx="1911854" cy="1477328"/>
          </a:xfrm>
          <a:prstGeom prst="rect">
            <a:avLst/>
          </a:prstGeom>
          <a:noFill/>
        </p:spPr>
        <p:txBody>
          <a:bodyPr wrap="square" rtlCol="0">
            <a:spAutoFit/>
          </a:bodyPr>
          <a:lstStyle/>
          <a:p>
            <a:pPr marL="285750" indent="-285750">
              <a:buFont typeface="Arial" panose="020B0604020202020204" pitchFamily="34" charset="0"/>
              <a:buChar char="•"/>
            </a:pPr>
            <a:r>
              <a:rPr lang="en-US" sz="1500" dirty="0">
                <a:latin typeface="+mj-lt"/>
              </a:rPr>
              <a:t>Food and water</a:t>
            </a:r>
          </a:p>
          <a:p>
            <a:pPr marL="285750" indent="-285750">
              <a:buFont typeface="Arial" panose="020B0604020202020204" pitchFamily="34" charset="0"/>
              <a:buChar char="•"/>
            </a:pPr>
            <a:r>
              <a:rPr lang="en-US" sz="1500" dirty="0">
                <a:latin typeface="+mj-lt"/>
              </a:rPr>
              <a:t>Shelter</a:t>
            </a:r>
          </a:p>
          <a:p>
            <a:pPr marL="285750" indent="-285750">
              <a:buFont typeface="Arial" panose="020B0604020202020204" pitchFamily="34" charset="0"/>
              <a:buChar char="•"/>
            </a:pPr>
            <a:r>
              <a:rPr lang="en-US" sz="1500" dirty="0">
                <a:latin typeface="+mj-lt"/>
              </a:rPr>
              <a:t>Clothing</a:t>
            </a:r>
          </a:p>
          <a:p>
            <a:pPr marL="285750" indent="-285750">
              <a:buFont typeface="Arial" panose="020B0604020202020204" pitchFamily="34" charset="0"/>
              <a:buChar char="•"/>
            </a:pPr>
            <a:r>
              <a:rPr lang="en-US" sz="1500" dirty="0">
                <a:latin typeface="+mj-lt"/>
              </a:rPr>
              <a:t>Healthcare</a:t>
            </a:r>
          </a:p>
          <a:p>
            <a:pPr marL="285750" indent="-285750">
              <a:buFont typeface="Arial" panose="020B0604020202020204" pitchFamily="34" charset="0"/>
              <a:buChar char="•"/>
            </a:pPr>
            <a:r>
              <a:rPr lang="en-US" sz="1500" dirty="0">
                <a:latin typeface="+mj-lt"/>
              </a:rPr>
              <a:t>Financial security</a:t>
            </a:r>
          </a:p>
          <a:p>
            <a:pPr marL="285750" indent="-285750">
              <a:buFont typeface="Arial" panose="020B0604020202020204" pitchFamily="34" charset="0"/>
              <a:buChar char="•"/>
            </a:pPr>
            <a:r>
              <a:rPr lang="en-US" sz="1500" dirty="0">
                <a:latin typeface="+mj-lt"/>
              </a:rPr>
              <a:t>Education</a:t>
            </a:r>
          </a:p>
        </p:txBody>
      </p:sp>
      <p:sp>
        <p:nvSpPr>
          <p:cNvPr id="11" name="TextBox 10">
            <a:extLst>
              <a:ext uri="{FF2B5EF4-FFF2-40B4-BE49-F238E27FC236}">
                <a16:creationId xmlns:a16="http://schemas.microsoft.com/office/drawing/2014/main" id="{07EE5D15-35C6-8A47-B8C1-24B2E0E0EF3B}"/>
              </a:ext>
            </a:extLst>
          </p:cNvPr>
          <p:cNvSpPr txBox="1"/>
          <p:nvPr/>
        </p:nvSpPr>
        <p:spPr>
          <a:xfrm>
            <a:off x="10180630" y="4080430"/>
            <a:ext cx="1911854" cy="1477328"/>
          </a:xfrm>
          <a:prstGeom prst="rect">
            <a:avLst/>
          </a:prstGeom>
          <a:noFill/>
        </p:spPr>
        <p:txBody>
          <a:bodyPr wrap="square" rtlCol="0">
            <a:spAutoFit/>
          </a:bodyPr>
          <a:lstStyle/>
          <a:p>
            <a:pPr marL="285750" indent="-285750">
              <a:buFont typeface="Arial" panose="020B0604020202020204" pitchFamily="34" charset="0"/>
              <a:buChar char="•"/>
            </a:pPr>
            <a:r>
              <a:rPr lang="en-US" sz="1500" dirty="0">
                <a:latin typeface="+mj-lt"/>
              </a:rPr>
              <a:t>Engaging in activities that are personally rewarding</a:t>
            </a:r>
          </a:p>
          <a:p>
            <a:pPr marL="285750" indent="-285750">
              <a:buFont typeface="Arial" panose="020B0604020202020204" pitchFamily="34" charset="0"/>
              <a:buChar char="•"/>
            </a:pPr>
            <a:r>
              <a:rPr lang="en-US" sz="1500" dirty="0">
                <a:latin typeface="+mj-lt"/>
              </a:rPr>
              <a:t>Having work satisfaction</a:t>
            </a:r>
          </a:p>
        </p:txBody>
      </p:sp>
      <p:sp>
        <p:nvSpPr>
          <p:cNvPr id="12" name="TextBox 11">
            <a:extLst>
              <a:ext uri="{FF2B5EF4-FFF2-40B4-BE49-F238E27FC236}">
                <a16:creationId xmlns:a16="http://schemas.microsoft.com/office/drawing/2014/main" id="{565DE7D1-73B5-A844-8DA2-2FC4A839DDDF}"/>
              </a:ext>
            </a:extLst>
          </p:cNvPr>
          <p:cNvSpPr txBox="1"/>
          <p:nvPr/>
        </p:nvSpPr>
        <p:spPr>
          <a:xfrm>
            <a:off x="9192474" y="1795752"/>
            <a:ext cx="1911854" cy="1246495"/>
          </a:xfrm>
          <a:prstGeom prst="rect">
            <a:avLst/>
          </a:prstGeom>
          <a:noFill/>
        </p:spPr>
        <p:txBody>
          <a:bodyPr wrap="square" rtlCol="0">
            <a:spAutoFit/>
          </a:bodyPr>
          <a:lstStyle/>
          <a:p>
            <a:pPr marL="285750" indent="-285750">
              <a:buFont typeface="Arial" panose="020B0604020202020204" pitchFamily="34" charset="0"/>
              <a:buChar char="•"/>
            </a:pPr>
            <a:r>
              <a:rPr lang="en-US" sz="1500" dirty="0">
                <a:latin typeface="+mj-lt"/>
              </a:rPr>
              <a:t>Having a sense of belonging</a:t>
            </a:r>
          </a:p>
          <a:p>
            <a:pPr marL="285750" indent="-285750">
              <a:buFont typeface="Arial" panose="020B0604020202020204" pitchFamily="34" charset="0"/>
              <a:buChar char="•"/>
            </a:pPr>
            <a:r>
              <a:rPr lang="en-US" sz="1500" dirty="0">
                <a:latin typeface="+mj-lt"/>
              </a:rPr>
              <a:t>Emotional attachment to family and friends</a:t>
            </a:r>
          </a:p>
        </p:txBody>
      </p:sp>
    </p:spTree>
    <p:extLst>
      <p:ext uri="{BB962C8B-B14F-4D97-AF65-F5344CB8AC3E}">
        <p14:creationId xmlns:p14="http://schemas.microsoft.com/office/powerpoint/2010/main" val="1976907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8018F8-7752-9643-87BE-1806984FC2B5}"/>
              </a:ext>
            </a:extLst>
          </p:cNvPr>
          <p:cNvSpPr>
            <a:spLocks noGrp="1"/>
          </p:cNvSpPr>
          <p:nvPr>
            <p:ph type="body" sz="quarter" idx="13"/>
          </p:nvPr>
        </p:nvSpPr>
        <p:spPr>
          <a:xfrm>
            <a:off x="507207" y="1382042"/>
            <a:ext cx="11174400" cy="360000"/>
          </a:xfrm>
        </p:spPr>
        <p:txBody>
          <a:bodyPr/>
          <a:lstStyle/>
          <a:p>
            <a:r>
              <a:rPr lang="en-US" dirty="0"/>
              <a:t>What can negatively affect mental health and well-being? (a)</a:t>
            </a:r>
          </a:p>
        </p:txBody>
      </p:sp>
      <p:sp>
        <p:nvSpPr>
          <p:cNvPr id="3" name="Content Placeholder 2">
            <a:extLst>
              <a:ext uri="{FF2B5EF4-FFF2-40B4-BE49-F238E27FC236}">
                <a16:creationId xmlns:a16="http://schemas.microsoft.com/office/drawing/2014/main" id="{63A3BE60-A2F7-4C73-A790-9EF759F98D29}"/>
              </a:ext>
            </a:extLst>
          </p:cNvPr>
          <p:cNvSpPr>
            <a:spLocks noGrp="1"/>
          </p:cNvSpPr>
          <p:nvPr>
            <p:ph sz="quarter" idx="14"/>
          </p:nvPr>
        </p:nvSpPr>
        <p:spPr/>
        <p:txBody>
          <a:bodyPr/>
          <a:lstStyle/>
          <a:p>
            <a:endParaRPr lang="en-US" dirty="0"/>
          </a:p>
          <a:p>
            <a:pPr marL="0" indent="0" algn="ctr">
              <a:buNone/>
            </a:pPr>
            <a:endParaRPr lang="en-US" b="1" i="1" dirty="0"/>
          </a:p>
          <a:p>
            <a:pPr marL="0" indent="0" algn="ctr">
              <a:buNone/>
            </a:pPr>
            <a:endParaRPr lang="en-US" b="1" i="1" dirty="0"/>
          </a:p>
          <a:p>
            <a:pPr marL="0" indent="0" algn="ctr">
              <a:buNone/>
            </a:pPr>
            <a:r>
              <a:rPr lang="en-US" sz="2500" b="1" i="1" dirty="0"/>
              <a:t>What </a:t>
            </a:r>
            <a:r>
              <a:rPr lang="en-GB" sz="2500" b="1" i="1" dirty="0"/>
              <a:t>are so</a:t>
            </a:r>
            <a:r>
              <a:rPr lang="en-US" sz="2500" b="1" i="1" dirty="0"/>
              <a:t>m</a:t>
            </a:r>
            <a:r>
              <a:rPr lang="en-GB" sz="2500" b="1" i="1" dirty="0"/>
              <a:t>e factors that</a:t>
            </a:r>
            <a:r>
              <a:rPr lang="en-US" sz="2500" b="1" i="1" dirty="0"/>
              <a:t> can negatively impact, or act as a barrier to, mental health and well-being?</a:t>
            </a:r>
            <a:endParaRPr lang="en-CH" sz="2500" b="1" i="1" dirty="0"/>
          </a:p>
          <a:p>
            <a:endParaRPr lang="en-CH" dirty="0"/>
          </a:p>
        </p:txBody>
      </p:sp>
      <p:sp>
        <p:nvSpPr>
          <p:cNvPr id="2" name="Title 1">
            <a:extLst>
              <a:ext uri="{FF2B5EF4-FFF2-40B4-BE49-F238E27FC236}">
                <a16:creationId xmlns:a16="http://schemas.microsoft.com/office/drawing/2014/main" id="{8FADA645-E552-4828-80FE-F82850FDCEA8}"/>
              </a:ext>
            </a:extLst>
          </p:cNvPr>
          <p:cNvSpPr>
            <a:spLocks noGrp="1"/>
          </p:cNvSpPr>
          <p:nvPr>
            <p:ph type="title"/>
          </p:nvPr>
        </p:nvSpPr>
        <p:spPr/>
        <p:txBody>
          <a:bodyPr/>
          <a:lstStyle/>
          <a:p>
            <a:r>
              <a:rPr lang="en-US" dirty="0"/>
              <a:t>Presentation: Protecting and promoting mental health and well-being -1</a:t>
            </a:r>
            <a:endParaRPr lang="en-CH" dirty="0"/>
          </a:p>
        </p:txBody>
      </p:sp>
    </p:spTree>
    <p:extLst>
      <p:ext uri="{BB962C8B-B14F-4D97-AF65-F5344CB8AC3E}">
        <p14:creationId xmlns:p14="http://schemas.microsoft.com/office/powerpoint/2010/main" val="1140337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89257BE8-77FB-2A46-B4F1-D322E3336F3D}"/>
              </a:ext>
            </a:extLst>
          </p:cNvPr>
          <p:cNvSpPr>
            <a:spLocks noGrp="1"/>
          </p:cNvSpPr>
          <p:nvPr>
            <p:ph type="body" sz="quarter" idx="13"/>
          </p:nvPr>
        </p:nvSpPr>
        <p:spPr>
          <a:xfrm>
            <a:off x="507207" y="1396557"/>
            <a:ext cx="11174400" cy="360000"/>
          </a:xfrm>
        </p:spPr>
        <p:txBody>
          <a:bodyPr/>
          <a:lstStyle/>
          <a:p>
            <a:r>
              <a:rPr lang="en-US" dirty="0"/>
              <a:t>What can negatively affect mental health and well-being? (b)</a:t>
            </a:r>
          </a:p>
        </p:txBody>
      </p:sp>
      <p:sp>
        <p:nvSpPr>
          <p:cNvPr id="3" name="Content Placeholder 2">
            <a:extLst>
              <a:ext uri="{FF2B5EF4-FFF2-40B4-BE49-F238E27FC236}">
                <a16:creationId xmlns:a16="http://schemas.microsoft.com/office/drawing/2014/main" id="{68B97AE7-0E6F-491D-9EB7-BEF3D8E148E9}"/>
              </a:ext>
            </a:extLst>
          </p:cNvPr>
          <p:cNvSpPr>
            <a:spLocks noGrp="1"/>
          </p:cNvSpPr>
          <p:nvPr>
            <p:ph sz="quarter" idx="14"/>
          </p:nvPr>
        </p:nvSpPr>
        <p:spPr/>
        <p:txBody>
          <a:bodyPr/>
          <a:lstStyle/>
          <a:p>
            <a:endParaRPr lang="en-US" dirty="0"/>
          </a:p>
          <a:p>
            <a:r>
              <a:rPr lang="en-US" dirty="0"/>
              <a:t>Mental health and well-being are influenced by many factors, both within our control and beyond it. Social factors are crucial to mental health and well-being.</a:t>
            </a:r>
            <a:endParaRPr lang="en-CH" dirty="0"/>
          </a:p>
          <a:p>
            <a:endParaRPr lang="en-CH" dirty="0"/>
          </a:p>
        </p:txBody>
      </p:sp>
      <p:sp>
        <p:nvSpPr>
          <p:cNvPr id="2" name="Title 1">
            <a:extLst>
              <a:ext uri="{FF2B5EF4-FFF2-40B4-BE49-F238E27FC236}">
                <a16:creationId xmlns:a16="http://schemas.microsoft.com/office/drawing/2014/main" id="{6AD5B362-35F0-4D35-BB5F-8918A42AAC4C}"/>
              </a:ext>
            </a:extLst>
          </p:cNvPr>
          <p:cNvSpPr>
            <a:spLocks noGrp="1"/>
          </p:cNvSpPr>
          <p:nvPr>
            <p:ph type="title"/>
          </p:nvPr>
        </p:nvSpPr>
        <p:spPr/>
        <p:txBody>
          <a:bodyPr/>
          <a:lstStyle/>
          <a:p>
            <a:r>
              <a:rPr lang="en-US" dirty="0"/>
              <a:t>Presentation: Protecting and promoting mental health and well-being -2</a:t>
            </a:r>
            <a:endParaRPr lang="en-CH" dirty="0"/>
          </a:p>
        </p:txBody>
      </p:sp>
    </p:spTree>
    <p:extLst>
      <p:ext uri="{BB962C8B-B14F-4D97-AF65-F5344CB8AC3E}">
        <p14:creationId xmlns:p14="http://schemas.microsoft.com/office/powerpoint/2010/main" val="20124000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6878B93-3601-ED43-B71D-7E62E4EC2DAC}"/>
              </a:ext>
            </a:extLst>
          </p:cNvPr>
          <p:cNvSpPr>
            <a:spLocks noGrp="1"/>
          </p:cNvSpPr>
          <p:nvPr>
            <p:ph type="body" sz="quarter" idx="13"/>
          </p:nvPr>
        </p:nvSpPr>
        <p:spPr>
          <a:xfrm>
            <a:off x="507207" y="1396556"/>
            <a:ext cx="11174400" cy="360000"/>
          </a:xfrm>
        </p:spPr>
        <p:txBody>
          <a:bodyPr/>
          <a:lstStyle/>
          <a:p>
            <a:r>
              <a:rPr lang="en-US" dirty="0"/>
              <a:t>What can negatively affect mental health and well-being? (c)</a:t>
            </a:r>
          </a:p>
        </p:txBody>
      </p:sp>
      <p:sp>
        <p:nvSpPr>
          <p:cNvPr id="3" name="Content Placeholder 2">
            <a:extLst>
              <a:ext uri="{FF2B5EF4-FFF2-40B4-BE49-F238E27FC236}">
                <a16:creationId xmlns:a16="http://schemas.microsoft.com/office/drawing/2014/main" id="{A1665B2B-557D-436B-86CC-CCB0E713E124}"/>
              </a:ext>
            </a:extLst>
          </p:cNvPr>
          <p:cNvSpPr>
            <a:spLocks noGrp="1"/>
          </p:cNvSpPr>
          <p:nvPr>
            <p:ph sz="quarter" idx="14"/>
          </p:nvPr>
        </p:nvSpPr>
        <p:spPr>
          <a:xfrm>
            <a:off x="507195" y="1901370"/>
            <a:ext cx="11174412" cy="4109817"/>
          </a:xfrm>
        </p:spPr>
        <p:txBody>
          <a:bodyPr/>
          <a:lstStyle/>
          <a:p>
            <a:r>
              <a:rPr lang="en-GB" b="1" dirty="0"/>
              <a:t>Poverty</a:t>
            </a:r>
            <a:r>
              <a:rPr lang="en-GB" dirty="0"/>
              <a:t>: Not having enough income to provide for basic necessities</a:t>
            </a:r>
          </a:p>
          <a:p>
            <a:r>
              <a:rPr lang="en-GB" sz="2200" b="1" dirty="0"/>
              <a:t>Inequality</a:t>
            </a:r>
            <a:r>
              <a:rPr lang="en-GB" sz="2200" dirty="0"/>
              <a:t>:  Disparities and inequalities between different groups negatively affect mental health and well-being. </a:t>
            </a:r>
          </a:p>
          <a:p>
            <a:r>
              <a:rPr lang="en-GB" b="1" dirty="0"/>
              <a:t>Social isolation and loneliness</a:t>
            </a:r>
            <a:r>
              <a:rPr lang="en-GB" dirty="0"/>
              <a:t>:  </a:t>
            </a:r>
            <a:r>
              <a:rPr lang="en-US" dirty="0"/>
              <a:t>People living in communities that are not inclusive experience marginalization and exclusion</a:t>
            </a:r>
            <a:r>
              <a:rPr lang="en-GB" dirty="0"/>
              <a:t>. </a:t>
            </a:r>
          </a:p>
          <a:p>
            <a:r>
              <a:rPr lang="en-GB" sz="2200" b="1" dirty="0"/>
              <a:t>Low levels of education</a:t>
            </a:r>
            <a:r>
              <a:rPr lang="en-GB" sz="2200" dirty="0"/>
              <a:t>: reduces opportunities for full and active participation in society</a:t>
            </a:r>
          </a:p>
          <a:p>
            <a:r>
              <a:rPr lang="en-GB" sz="2200" b="1" dirty="0"/>
              <a:t>Rapid social change</a:t>
            </a:r>
            <a:r>
              <a:rPr lang="en-GB" sz="2200" dirty="0"/>
              <a:t>: influences societal values, beliefs and behaviours, and can affect our well-being and the way we live. </a:t>
            </a:r>
            <a:endParaRPr lang="en-CH" sz="2200" dirty="0"/>
          </a:p>
          <a:p>
            <a:endParaRPr lang="en-GB" dirty="0"/>
          </a:p>
          <a:p>
            <a:pPr lvl="1"/>
            <a:endParaRPr lang="en-GB" dirty="0"/>
          </a:p>
          <a:p>
            <a:endParaRPr lang="en-CH" dirty="0"/>
          </a:p>
        </p:txBody>
      </p:sp>
      <p:sp>
        <p:nvSpPr>
          <p:cNvPr id="2" name="Title 1">
            <a:extLst>
              <a:ext uri="{FF2B5EF4-FFF2-40B4-BE49-F238E27FC236}">
                <a16:creationId xmlns:a16="http://schemas.microsoft.com/office/drawing/2014/main" id="{865D619F-7B4B-44D8-84C7-A20FD7D77A0C}"/>
              </a:ext>
            </a:extLst>
          </p:cNvPr>
          <p:cNvSpPr>
            <a:spLocks noGrp="1"/>
          </p:cNvSpPr>
          <p:nvPr>
            <p:ph type="title"/>
          </p:nvPr>
        </p:nvSpPr>
        <p:spPr/>
        <p:txBody>
          <a:bodyPr/>
          <a:lstStyle/>
          <a:p>
            <a:r>
              <a:rPr lang="en-US" dirty="0"/>
              <a:t>Presentation: Protecting and promoting mental health and well-being -3</a:t>
            </a:r>
            <a:endParaRPr lang="en-CH" dirty="0"/>
          </a:p>
        </p:txBody>
      </p:sp>
    </p:spTree>
    <p:extLst>
      <p:ext uri="{BB962C8B-B14F-4D97-AF65-F5344CB8AC3E}">
        <p14:creationId xmlns:p14="http://schemas.microsoft.com/office/powerpoint/2010/main" val="11154593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4411C71D-F681-CA4D-BEAB-C7B0412DFA7C}"/>
              </a:ext>
            </a:extLst>
          </p:cNvPr>
          <p:cNvSpPr>
            <a:spLocks noGrp="1"/>
          </p:cNvSpPr>
          <p:nvPr>
            <p:ph type="body" sz="quarter" idx="13"/>
          </p:nvPr>
        </p:nvSpPr>
        <p:spPr>
          <a:xfrm>
            <a:off x="507207" y="1367528"/>
            <a:ext cx="11174400" cy="360000"/>
          </a:xfrm>
        </p:spPr>
        <p:txBody>
          <a:bodyPr/>
          <a:lstStyle/>
          <a:p>
            <a:r>
              <a:rPr lang="en-US" dirty="0"/>
              <a:t>What can negatively affect mental health and well-being? (d)</a:t>
            </a:r>
          </a:p>
        </p:txBody>
      </p:sp>
      <p:sp>
        <p:nvSpPr>
          <p:cNvPr id="2" name="Title 1">
            <a:extLst>
              <a:ext uri="{FF2B5EF4-FFF2-40B4-BE49-F238E27FC236}">
                <a16:creationId xmlns:a16="http://schemas.microsoft.com/office/drawing/2014/main" id="{ACEE9C09-55F2-4395-B485-534D2C5398D7}"/>
              </a:ext>
            </a:extLst>
          </p:cNvPr>
          <p:cNvSpPr>
            <a:spLocks noGrp="1"/>
          </p:cNvSpPr>
          <p:nvPr>
            <p:ph type="title"/>
          </p:nvPr>
        </p:nvSpPr>
        <p:spPr/>
        <p:txBody>
          <a:bodyPr/>
          <a:lstStyle/>
          <a:p>
            <a:r>
              <a:rPr lang="en-US" dirty="0"/>
              <a:t>Presentation: Protecting and promoting mental health and well-being - 4</a:t>
            </a:r>
            <a:endParaRPr lang="en-CH" dirty="0"/>
          </a:p>
        </p:txBody>
      </p:sp>
      <p:sp>
        <p:nvSpPr>
          <p:cNvPr id="7" name="Content Placeholder 2">
            <a:extLst>
              <a:ext uri="{FF2B5EF4-FFF2-40B4-BE49-F238E27FC236}">
                <a16:creationId xmlns:a16="http://schemas.microsoft.com/office/drawing/2014/main" id="{FF5E9C08-C98F-C84E-B075-5B43092E628F}"/>
              </a:ext>
            </a:extLst>
          </p:cNvPr>
          <p:cNvSpPr txBox="1">
            <a:spLocks/>
          </p:cNvSpPr>
          <p:nvPr/>
        </p:nvSpPr>
        <p:spPr>
          <a:xfrm>
            <a:off x="388630" y="1952170"/>
            <a:ext cx="11174412" cy="414382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500"/>
              </a:spcAft>
            </a:pPr>
            <a:r>
              <a:rPr lang="en-GB" sz="2000" b="1" dirty="0"/>
              <a:t>Emergencies</a:t>
            </a:r>
            <a:r>
              <a:rPr lang="en-GB" sz="2000" dirty="0"/>
              <a:t>: People often face difficult situations which negatively impact them and have long-lasting effects.</a:t>
            </a:r>
          </a:p>
          <a:p>
            <a:pPr>
              <a:spcAft>
                <a:spcPts val="500"/>
              </a:spcAft>
            </a:pPr>
            <a:r>
              <a:rPr lang="en-GB" sz="2000" b="1" dirty="0"/>
              <a:t>Stressful work conditions: </a:t>
            </a:r>
            <a:r>
              <a:rPr lang="en-GB" sz="2000" dirty="0"/>
              <a:t>Excessive demands, lack of support and encouragement, and health hazards can make a person feel vulnerable and unable to cope.</a:t>
            </a:r>
          </a:p>
          <a:p>
            <a:pPr>
              <a:spcAft>
                <a:spcPts val="500"/>
              </a:spcAft>
            </a:pPr>
            <a:r>
              <a:rPr lang="en-GB" sz="2000" b="1" dirty="0"/>
              <a:t>Discrimination and other human rights violations</a:t>
            </a:r>
            <a:r>
              <a:rPr lang="en-GB" sz="2000" dirty="0"/>
              <a:t>: has a negative impact on a person’s feelings of self-worth, confidence, control over their life and hope for the future. </a:t>
            </a:r>
          </a:p>
          <a:p>
            <a:pPr>
              <a:spcAft>
                <a:spcPts val="500"/>
              </a:spcAft>
            </a:pPr>
            <a:r>
              <a:rPr lang="en-GB" sz="2000" b="1" dirty="0"/>
              <a:t>Violence and abuse</a:t>
            </a:r>
            <a:r>
              <a:rPr lang="en-GB" sz="2000" dirty="0"/>
              <a:t>: Important negative psychological impacts of violence and abuse. </a:t>
            </a:r>
          </a:p>
          <a:p>
            <a:pPr>
              <a:spcAft>
                <a:spcPts val="500"/>
              </a:spcAft>
            </a:pPr>
            <a:r>
              <a:rPr lang="en-GB" sz="2000" b="1" dirty="0"/>
              <a:t>Physical health conditions</a:t>
            </a:r>
            <a:r>
              <a:rPr lang="en-GB" sz="2000" dirty="0"/>
              <a:t>: Can present everyday barriers and challenges. </a:t>
            </a:r>
          </a:p>
          <a:p>
            <a:pPr>
              <a:spcAft>
                <a:spcPts val="500"/>
              </a:spcAft>
            </a:pPr>
            <a:r>
              <a:rPr lang="en-GB" sz="2000" b="1" dirty="0"/>
              <a:t>Inexistent or inadequate services or support</a:t>
            </a:r>
            <a:r>
              <a:rPr lang="en-GB" sz="2000" dirty="0"/>
              <a:t>: Inadequate services may worsen these problems and cause further human rights violations.</a:t>
            </a:r>
          </a:p>
          <a:p>
            <a:endParaRPr lang="en-CH" dirty="0"/>
          </a:p>
        </p:txBody>
      </p:sp>
    </p:spTree>
    <p:extLst>
      <p:ext uri="{BB962C8B-B14F-4D97-AF65-F5344CB8AC3E}">
        <p14:creationId xmlns:p14="http://schemas.microsoft.com/office/powerpoint/2010/main" val="32804623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2BC34247-3C2C-5A49-8220-4FAD5967DFB1}"/>
              </a:ext>
            </a:extLst>
          </p:cNvPr>
          <p:cNvSpPr>
            <a:spLocks noGrp="1"/>
          </p:cNvSpPr>
          <p:nvPr>
            <p:ph type="body" sz="quarter" idx="13"/>
          </p:nvPr>
        </p:nvSpPr>
        <p:spPr>
          <a:xfrm>
            <a:off x="507207" y="1396557"/>
            <a:ext cx="11174400" cy="360000"/>
          </a:xfrm>
        </p:spPr>
        <p:txBody>
          <a:bodyPr/>
          <a:lstStyle/>
          <a:p>
            <a:r>
              <a:rPr lang="en-US" dirty="0"/>
              <a:t> What can negatively affect mental health and well-being? (e)</a:t>
            </a:r>
          </a:p>
        </p:txBody>
      </p:sp>
      <p:sp>
        <p:nvSpPr>
          <p:cNvPr id="3" name="Content Placeholder 2">
            <a:extLst>
              <a:ext uri="{FF2B5EF4-FFF2-40B4-BE49-F238E27FC236}">
                <a16:creationId xmlns:a16="http://schemas.microsoft.com/office/drawing/2014/main" id="{24936650-6333-4063-982B-8D169B9F0DAD}"/>
              </a:ext>
            </a:extLst>
          </p:cNvPr>
          <p:cNvSpPr>
            <a:spLocks noGrp="1"/>
          </p:cNvSpPr>
          <p:nvPr>
            <p:ph sz="quarter" idx="14"/>
          </p:nvPr>
        </p:nvSpPr>
        <p:spPr>
          <a:xfrm>
            <a:off x="507195" y="1872342"/>
            <a:ext cx="11174412" cy="4138845"/>
          </a:xfrm>
        </p:spPr>
        <p:txBody>
          <a:bodyPr/>
          <a:lstStyle/>
          <a:p>
            <a:r>
              <a:rPr lang="en-US" dirty="0"/>
              <a:t>These factors can interact to affect mental health and well-being differently in different groups of people. </a:t>
            </a:r>
            <a:endParaRPr lang="en-CH" dirty="0"/>
          </a:p>
          <a:p>
            <a:r>
              <a:rPr lang="en-GB" dirty="0"/>
              <a:t>It is often the stigma, negative attitudes, discrimination and other human rights violations which have the most negative impact. </a:t>
            </a:r>
            <a:endParaRPr lang="en-CH" dirty="0"/>
          </a:p>
          <a:p>
            <a:r>
              <a:rPr lang="en-GB" dirty="0"/>
              <a:t>Human rights instruments aim to protect people from the factors described above. </a:t>
            </a:r>
            <a:endParaRPr lang="en-CH" dirty="0"/>
          </a:p>
          <a:p>
            <a:endParaRPr lang="en-CH" dirty="0"/>
          </a:p>
        </p:txBody>
      </p:sp>
      <p:sp>
        <p:nvSpPr>
          <p:cNvPr id="2" name="Title 1">
            <a:extLst>
              <a:ext uri="{FF2B5EF4-FFF2-40B4-BE49-F238E27FC236}">
                <a16:creationId xmlns:a16="http://schemas.microsoft.com/office/drawing/2014/main" id="{71160A69-B009-49D3-A708-5904E8899C3C}"/>
              </a:ext>
            </a:extLst>
          </p:cNvPr>
          <p:cNvSpPr>
            <a:spLocks noGrp="1"/>
          </p:cNvSpPr>
          <p:nvPr>
            <p:ph type="title"/>
          </p:nvPr>
        </p:nvSpPr>
        <p:spPr/>
        <p:txBody>
          <a:bodyPr/>
          <a:lstStyle/>
          <a:p>
            <a:r>
              <a:rPr lang="en-US" dirty="0"/>
              <a:t>Presentation: Protecting and promoting mental health and well-being - 5</a:t>
            </a:r>
            <a:endParaRPr lang="en-CH" dirty="0"/>
          </a:p>
        </p:txBody>
      </p:sp>
    </p:spTree>
    <p:extLst>
      <p:ext uri="{BB962C8B-B14F-4D97-AF65-F5344CB8AC3E}">
        <p14:creationId xmlns:p14="http://schemas.microsoft.com/office/powerpoint/2010/main" val="18804056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D8AF9287-F8C1-024E-9E99-D2875B4EF021}"/>
              </a:ext>
            </a:extLst>
          </p:cNvPr>
          <p:cNvSpPr>
            <a:spLocks noGrp="1"/>
          </p:cNvSpPr>
          <p:nvPr>
            <p:ph type="body" sz="quarter" idx="13"/>
          </p:nvPr>
        </p:nvSpPr>
        <p:spPr>
          <a:xfrm>
            <a:off x="507207" y="1382042"/>
            <a:ext cx="11174400" cy="360000"/>
          </a:xfrm>
        </p:spPr>
        <p:txBody>
          <a:bodyPr/>
          <a:lstStyle/>
          <a:p>
            <a:r>
              <a:rPr lang="en-US" dirty="0"/>
              <a:t> The right to health as a human right (a)</a:t>
            </a:r>
          </a:p>
        </p:txBody>
      </p:sp>
      <p:sp>
        <p:nvSpPr>
          <p:cNvPr id="3" name="Content Placeholder 2">
            <a:extLst>
              <a:ext uri="{FF2B5EF4-FFF2-40B4-BE49-F238E27FC236}">
                <a16:creationId xmlns:a16="http://schemas.microsoft.com/office/drawing/2014/main" id="{5C0C7640-58A0-462F-A6DA-4731D3586EC9}"/>
              </a:ext>
            </a:extLst>
          </p:cNvPr>
          <p:cNvSpPr>
            <a:spLocks noGrp="1"/>
          </p:cNvSpPr>
          <p:nvPr>
            <p:ph sz="quarter" idx="14"/>
          </p:nvPr>
        </p:nvSpPr>
        <p:spPr>
          <a:xfrm>
            <a:off x="782966" y="1930399"/>
            <a:ext cx="11174412" cy="4153359"/>
          </a:xfrm>
        </p:spPr>
        <p:txBody>
          <a:bodyPr/>
          <a:lstStyle/>
          <a:p>
            <a:r>
              <a:rPr lang="en-GB" sz="2100" dirty="0"/>
              <a:t>The right to health is enshrined in international human rights treaties and national constitutions.</a:t>
            </a:r>
            <a:endParaRPr lang="en-CH" sz="2100" dirty="0"/>
          </a:p>
          <a:p>
            <a:r>
              <a:rPr lang="en-GB" sz="2100" dirty="0"/>
              <a:t>Was first articulated in WHO’s Constitution in 1946</a:t>
            </a:r>
          </a:p>
          <a:p>
            <a:pPr marL="457200" lvl="1" indent="0">
              <a:buNone/>
            </a:pPr>
            <a:r>
              <a:rPr lang="en-GB" sz="1900" i="1" dirty="0"/>
              <a:t>“The enjoyment of the highest attainable standard of health is one of the fundamental rights of every human being without distinction of race, religion, political belief, economic or social condition.”</a:t>
            </a:r>
            <a:endParaRPr lang="en-CH" sz="1900" i="1" dirty="0"/>
          </a:p>
          <a:p>
            <a:r>
              <a:rPr lang="en-GB" sz="2100" dirty="0"/>
              <a:t>The right to health is in UN instruments and treaties (</a:t>
            </a:r>
            <a:r>
              <a:rPr lang="en-GB" sz="2100" dirty="0" err="1"/>
              <a:t>eg.</a:t>
            </a:r>
            <a:r>
              <a:rPr lang="en-GB" sz="2100" dirty="0"/>
              <a:t> UDHR, ICCPR, ICESCR). </a:t>
            </a:r>
          </a:p>
          <a:p>
            <a:pPr marL="457200" lvl="1" indent="0">
              <a:buNone/>
            </a:pPr>
            <a:r>
              <a:rPr lang="en-GB" sz="1900" i="1" dirty="0"/>
              <a:t>To enable achievement of the highest attainable standard of physical and mental health, governments need to ensure that health services, including mental health services, are available, accessible, acceptable and of good quality . </a:t>
            </a:r>
            <a:endParaRPr lang="en-CH" sz="1900" i="1" dirty="0"/>
          </a:p>
          <a:p>
            <a:r>
              <a:rPr lang="en-GB" sz="2100" dirty="0"/>
              <a:t>The right to health is also included in article 25 of the CRPD</a:t>
            </a:r>
            <a:endParaRPr lang="en-US" sz="2100" dirty="0"/>
          </a:p>
          <a:p>
            <a:pPr marL="457200" lvl="1" indent="0">
              <a:buNone/>
            </a:pPr>
            <a:r>
              <a:rPr lang="en-GB" sz="1900" i="1" dirty="0"/>
              <a:t>The right to health means inclusive health – governments have duty to ensure that all people can live in optimal physical and mental health and that no-one is excluded on the basis of their disability</a:t>
            </a:r>
            <a:endParaRPr lang="en-CH" sz="1900" i="1" dirty="0"/>
          </a:p>
        </p:txBody>
      </p:sp>
      <p:sp>
        <p:nvSpPr>
          <p:cNvPr id="2" name="Title 1">
            <a:extLst>
              <a:ext uri="{FF2B5EF4-FFF2-40B4-BE49-F238E27FC236}">
                <a16:creationId xmlns:a16="http://schemas.microsoft.com/office/drawing/2014/main" id="{C871093D-0FAE-4BE6-8BB6-7A49BC7C7035}"/>
              </a:ext>
            </a:extLst>
          </p:cNvPr>
          <p:cNvSpPr>
            <a:spLocks noGrp="1"/>
          </p:cNvSpPr>
          <p:nvPr>
            <p:ph type="title"/>
          </p:nvPr>
        </p:nvSpPr>
        <p:spPr/>
        <p:txBody>
          <a:bodyPr/>
          <a:lstStyle/>
          <a:p>
            <a:r>
              <a:rPr lang="en-US" dirty="0"/>
              <a:t>Presentation: Protecting and promoting mental health and well-being - 6</a:t>
            </a:r>
            <a:endParaRPr lang="en-CH" dirty="0"/>
          </a:p>
        </p:txBody>
      </p:sp>
    </p:spTree>
    <p:extLst>
      <p:ext uri="{BB962C8B-B14F-4D97-AF65-F5344CB8AC3E}">
        <p14:creationId xmlns:p14="http://schemas.microsoft.com/office/powerpoint/2010/main" val="19169279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C07D4B6-A91E-7F49-86B7-87ECC5816DBC}"/>
              </a:ext>
            </a:extLst>
          </p:cNvPr>
          <p:cNvSpPr>
            <a:spLocks noGrp="1"/>
          </p:cNvSpPr>
          <p:nvPr>
            <p:ph type="body" sz="quarter" idx="13"/>
          </p:nvPr>
        </p:nvSpPr>
        <p:spPr>
          <a:xfrm>
            <a:off x="507207" y="1382042"/>
            <a:ext cx="11174400" cy="360000"/>
          </a:xfrm>
        </p:spPr>
        <p:txBody>
          <a:bodyPr/>
          <a:lstStyle/>
          <a:p>
            <a:r>
              <a:rPr lang="en-US" dirty="0"/>
              <a:t> The right to health as a human right (b)</a:t>
            </a:r>
          </a:p>
        </p:txBody>
      </p:sp>
      <p:sp>
        <p:nvSpPr>
          <p:cNvPr id="3" name="Content Placeholder 2">
            <a:extLst>
              <a:ext uri="{FF2B5EF4-FFF2-40B4-BE49-F238E27FC236}">
                <a16:creationId xmlns:a16="http://schemas.microsoft.com/office/drawing/2014/main" id="{5C0C7640-58A0-462F-A6DA-4731D3586EC9}"/>
              </a:ext>
            </a:extLst>
          </p:cNvPr>
          <p:cNvSpPr>
            <a:spLocks noGrp="1"/>
          </p:cNvSpPr>
          <p:nvPr>
            <p:ph sz="quarter" idx="14"/>
          </p:nvPr>
        </p:nvSpPr>
        <p:spPr>
          <a:xfrm>
            <a:off x="507195" y="1872342"/>
            <a:ext cx="11174412" cy="4138845"/>
          </a:xfrm>
        </p:spPr>
        <p:txBody>
          <a:bodyPr/>
          <a:lstStyle/>
          <a:p>
            <a:r>
              <a:rPr lang="en-GB" dirty="0"/>
              <a:t>The enjoyment of the right to health is linked to all the other human rights: </a:t>
            </a:r>
          </a:p>
          <a:p>
            <a:pPr lvl="1"/>
            <a:r>
              <a:rPr lang="en-GB" sz="2200" dirty="0"/>
              <a:t>E.g. to be able to enjoy the right to health, people need to be free from exploitation, violence and abuses, to an adequate standard of living and social protection. </a:t>
            </a:r>
          </a:p>
          <a:p>
            <a:r>
              <a:rPr lang="en-GB" dirty="0"/>
              <a:t>Conversely, human rights violations have a huge negative impact on mental health: </a:t>
            </a:r>
          </a:p>
          <a:p>
            <a:pPr lvl="1"/>
            <a:r>
              <a:rPr lang="en-GB" sz="2200" dirty="0"/>
              <a:t>If people experience exploitation, violence and abuse, they are more likely to experience emotional distress. </a:t>
            </a:r>
          </a:p>
          <a:p>
            <a:pPr lvl="1"/>
            <a:r>
              <a:rPr lang="en-GB" sz="2200" dirty="0"/>
              <a:t>Poor living conditions, discrimination and no access to social protection can also have a negative impact on people’s mental health. </a:t>
            </a:r>
            <a:endParaRPr lang="en-CH" sz="2200" dirty="0"/>
          </a:p>
          <a:p>
            <a:endParaRPr lang="en-CH" dirty="0"/>
          </a:p>
        </p:txBody>
      </p:sp>
      <p:sp>
        <p:nvSpPr>
          <p:cNvPr id="2" name="Title 1">
            <a:extLst>
              <a:ext uri="{FF2B5EF4-FFF2-40B4-BE49-F238E27FC236}">
                <a16:creationId xmlns:a16="http://schemas.microsoft.com/office/drawing/2014/main" id="{C871093D-0FAE-4BE6-8BB6-7A49BC7C7035}"/>
              </a:ext>
            </a:extLst>
          </p:cNvPr>
          <p:cNvSpPr>
            <a:spLocks noGrp="1"/>
          </p:cNvSpPr>
          <p:nvPr>
            <p:ph type="title"/>
          </p:nvPr>
        </p:nvSpPr>
        <p:spPr/>
        <p:txBody>
          <a:bodyPr/>
          <a:lstStyle/>
          <a:p>
            <a:r>
              <a:rPr lang="en-US" dirty="0"/>
              <a:t>Presentation: Protecting and promoting mental health and well-being - 7</a:t>
            </a:r>
            <a:endParaRPr lang="en-CH" dirty="0"/>
          </a:p>
        </p:txBody>
      </p:sp>
    </p:spTree>
    <p:extLst>
      <p:ext uri="{BB962C8B-B14F-4D97-AF65-F5344CB8AC3E}">
        <p14:creationId xmlns:p14="http://schemas.microsoft.com/office/powerpoint/2010/main" val="1519880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70D41669-C0F4-4E4C-BDE8-92FC3C1FB023}"/>
              </a:ext>
            </a:extLst>
          </p:cNvPr>
          <p:cNvSpPr>
            <a:spLocks noGrp="1"/>
          </p:cNvSpPr>
          <p:nvPr>
            <p:ph type="body" sz="quarter" idx="13"/>
          </p:nvPr>
        </p:nvSpPr>
        <p:spPr>
          <a:xfrm>
            <a:off x="507207" y="1367524"/>
            <a:ext cx="11174400" cy="360000"/>
          </a:xfrm>
        </p:spPr>
        <p:txBody>
          <a:bodyPr/>
          <a:lstStyle/>
          <a:p>
            <a:r>
              <a:rPr lang="en-US" dirty="0"/>
              <a:t> The right to health as a human right (c)</a:t>
            </a:r>
          </a:p>
        </p:txBody>
      </p:sp>
      <p:sp>
        <p:nvSpPr>
          <p:cNvPr id="4" name="Text Box 4">
            <a:extLst>
              <a:ext uri="{FF2B5EF4-FFF2-40B4-BE49-F238E27FC236}">
                <a16:creationId xmlns:a16="http://schemas.microsoft.com/office/drawing/2014/main" id="{204A1C54-360B-49CA-9E39-8D7062194770}"/>
              </a:ext>
            </a:extLst>
          </p:cNvPr>
          <p:cNvSpPr txBox="1">
            <a:spLocks noGrp="1"/>
          </p:cNvSpPr>
          <p:nvPr>
            <p:ph sz="quarter" idx="14"/>
          </p:nvPr>
        </p:nvSpPr>
        <p:spPr/>
        <p:txBody>
          <a:bodyPr/>
          <a:lstStyle/>
          <a:p>
            <a:pPr lvl="0"/>
            <a:endParaRPr lang="en-GB" noProof="0" dirty="0"/>
          </a:p>
          <a:p>
            <a:pPr lvl="0"/>
            <a:r>
              <a:rPr lang="en-GB" noProof="0" dirty="0"/>
              <a:t>Inclusive health overview, Special Olympics [3:17.] </a:t>
            </a:r>
            <a:r>
              <a:rPr lang="en-GB" dirty="0">
                <a:hlinkClick r:id="rId3"/>
              </a:rPr>
              <a:t>https://youtu.be/CDGpKMgKWbU</a:t>
            </a:r>
            <a:r>
              <a:rPr lang="en-GB" dirty="0"/>
              <a:t> </a:t>
            </a:r>
            <a:endParaRPr lang="en-CH" noProof="0" dirty="0"/>
          </a:p>
        </p:txBody>
      </p:sp>
      <p:sp>
        <p:nvSpPr>
          <p:cNvPr id="2" name="Title 1">
            <a:extLst>
              <a:ext uri="{FF2B5EF4-FFF2-40B4-BE49-F238E27FC236}">
                <a16:creationId xmlns:a16="http://schemas.microsoft.com/office/drawing/2014/main" id="{3E651E49-ADF5-4FD8-B047-B4868C5DDF00}"/>
              </a:ext>
            </a:extLst>
          </p:cNvPr>
          <p:cNvSpPr>
            <a:spLocks noGrp="1"/>
          </p:cNvSpPr>
          <p:nvPr>
            <p:ph type="title"/>
          </p:nvPr>
        </p:nvSpPr>
        <p:spPr/>
        <p:txBody>
          <a:bodyPr/>
          <a:lstStyle/>
          <a:p>
            <a:r>
              <a:rPr lang="en-US" dirty="0"/>
              <a:t>Presentation: Protecting and promoting mental health and well-being - 8</a:t>
            </a:r>
            <a:endParaRPr lang="en-CH" dirty="0"/>
          </a:p>
        </p:txBody>
      </p:sp>
    </p:spTree>
    <p:extLst>
      <p:ext uri="{BB962C8B-B14F-4D97-AF65-F5344CB8AC3E}">
        <p14:creationId xmlns:p14="http://schemas.microsoft.com/office/powerpoint/2010/main" val="27017442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3A18838D-22AD-5E4B-845C-EDF0D5466FD2}"/>
              </a:ext>
            </a:extLst>
          </p:cNvPr>
          <p:cNvSpPr>
            <a:spLocks noGrp="1"/>
          </p:cNvSpPr>
          <p:nvPr>
            <p:ph type="body" sz="quarter" idx="13"/>
          </p:nvPr>
        </p:nvSpPr>
        <p:spPr>
          <a:xfrm>
            <a:off x="507207" y="1396557"/>
            <a:ext cx="11174400" cy="360000"/>
          </a:xfrm>
        </p:spPr>
        <p:txBody>
          <a:bodyPr/>
          <a:lstStyle/>
          <a:p>
            <a:r>
              <a:rPr lang="en-US" dirty="0"/>
              <a:t> Fostering mental health and well-being</a:t>
            </a:r>
          </a:p>
        </p:txBody>
      </p:sp>
      <p:sp>
        <p:nvSpPr>
          <p:cNvPr id="3" name="Content Placeholder 2">
            <a:extLst>
              <a:ext uri="{FF2B5EF4-FFF2-40B4-BE49-F238E27FC236}">
                <a16:creationId xmlns:a16="http://schemas.microsoft.com/office/drawing/2014/main" id="{339815D7-2163-430E-9627-ED6E37029163}"/>
              </a:ext>
            </a:extLst>
          </p:cNvPr>
          <p:cNvSpPr>
            <a:spLocks noGrp="1"/>
          </p:cNvSpPr>
          <p:nvPr>
            <p:ph sz="quarter" idx="14"/>
          </p:nvPr>
        </p:nvSpPr>
        <p:spPr>
          <a:xfrm>
            <a:off x="507195" y="1756556"/>
            <a:ext cx="11174412" cy="4254631"/>
          </a:xfrm>
        </p:spPr>
        <p:txBody>
          <a:bodyPr/>
          <a:lstStyle/>
          <a:p>
            <a:r>
              <a:rPr lang="en-GB" dirty="0"/>
              <a:t>C</a:t>
            </a:r>
            <a:r>
              <a:rPr lang="en-US" dirty="0" err="1"/>
              <a:t>reate</a:t>
            </a:r>
            <a:r>
              <a:rPr lang="en-US" dirty="0"/>
              <a:t> environments and living conditions that can contribute to good mental health and well-being. </a:t>
            </a:r>
          </a:p>
          <a:p>
            <a:r>
              <a:rPr lang="en-US" dirty="0"/>
              <a:t>We can all play a role in </a:t>
            </a:r>
            <a:r>
              <a:rPr lang="en-GB" dirty="0"/>
              <a:t>promoting people’s mental health and </a:t>
            </a:r>
            <a:r>
              <a:rPr lang="en-US" dirty="0"/>
              <a:t>well-being. </a:t>
            </a:r>
          </a:p>
          <a:p>
            <a:pPr lvl="1"/>
            <a:r>
              <a:rPr lang="en-US" sz="2100" dirty="0"/>
              <a:t>treat others with dignity and respect, provide emotional support, connect people to supports </a:t>
            </a:r>
          </a:p>
          <a:p>
            <a:pPr lvl="1"/>
            <a:r>
              <a:rPr lang="en-US" sz="2100" dirty="0"/>
              <a:t>advocate for better environments and improved living conditions, fight poverty and social injustice</a:t>
            </a:r>
            <a:endParaRPr lang="en-CH" sz="2100" dirty="0"/>
          </a:p>
          <a:p>
            <a:r>
              <a:rPr lang="en-US" dirty="0"/>
              <a:t>Services also have an important role and responsibility to ensure that they provide quality care and support on the basis of free and informed consent. </a:t>
            </a:r>
          </a:p>
          <a:p>
            <a:pPr lvl="1"/>
            <a:r>
              <a:rPr lang="en-US" sz="2100" dirty="0"/>
              <a:t>This will promote community inclusion, autonomy and respect for the will and preferences of the person. </a:t>
            </a:r>
          </a:p>
          <a:p>
            <a:pPr lvl="1"/>
            <a:r>
              <a:rPr lang="en-US" sz="2100" dirty="0"/>
              <a:t>Institutional care is not compatible with the right to health. </a:t>
            </a:r>
          </a:p>
          <a:p>
            <a:pPr lvl="1"/>
            <a:r>
              <a:rPr lang="en-US" sz="2100" dirty="0"/>
              <a:t>The CRPD calls for professionals to use their knowledge, ability and skills to create, develop and strengthen quality services.</a:t>
            </a:r>
            <a:endParaRPr lang="en-CH" sz="2100" dirty="0"/>
          </a:p>
        </p:txBody>
      </p:sp>
      <p:sp>
        <p:nvSpPr>
          <p:cNvPr id="2" name="Title 1">
            <a:extLst>
              <a:ext uri="{FF2B5EF4-FFF2-40B4-BE49-F238E27FC236}">
                <a16:creationId xmlns:a16="http://schemas.microsoft.com/office/drawing/2014/main" id="{23AADB34-372C-4A2B-AB26-EC31F98AFF19}"/>
              </a:ext>
            </a:extLst>
          </p:cNvPr>
          <p:cNvSpPr>
            <a:spLocks noGrp="1"/>
          </p:cNvSpPr>
          <p:nvPr>
            <p:ph type="title"/>
          </p:nvPr>
        </p:nvSpPr>
        <p:spPr/>
        <p:txBody>
          <a:bodyPr/>
          <a:lstStyle/>
          <a:p>
            <a:r>
              <a:rPr lang="en-US" dirty="0"/>
              <a:t>Presentation: Protecting and promoting mental health and well-being - 9</a:t>
            </a:r>
            <a:endParaRPr lang="en-CH" dirty="0"/>
          </a:p>
        </p:txBody>
      </p:sp>
    </p:spTree>
    <p:extLst>
      <p:ext uri="{BB962C8B-B14F-4D97-AF65-F5344CB8AC3E}">
        <p14:creationId xmlns:p14="http://schemas.microsoft.com/office/powerpoint/2010/main" val="2400004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97488A8-B1A9-6840-9D65-1086A084D422}"/>
              </a:ext>
            </a:extLst>
          </p:cNvPr>
          <p:cNvSpPr>
            <a:spLocks noGrp="1"/>
          </p:cNvSpPr>
          <p:nvPr>
            <p:ph type="body" sz="quarter" idx="13"/>
          </p:nvPr>
        </p:nvSpPr>
        <p:spPr>
          <a:xfrm>
            <a:off x="507207" y="946614"/>
            <a:ext cx="11174400" cy="1657690"/>
          </a:xfrm>
        </p:spPr>
        <p:txBody>
          <a:bodyPr/>
          <a:lstStyle/>
          <a:p>
            <a:r>
              <a:rPr lang="en-US" dirty="0"/>
              <a:t>GOAL: </a:t>
            </a:r>
            <a:r>
              <a:rPr lang="en-US" b="0" dirty="0"/>
              <a:t>Improve access to good quality mental health and social services and to promote the human rights of people with mental health conditions, psychosocial, intellectual or cognitive disabilities</a:t>
            </a:r>
          </a:p>
          <a:p>
            <a:endParaRPr lang="en-US" dirty="0"/>
          </a:p>
        </p:txBody>
      </p:sp>
      <p:sp>
        <p:nvSpPr>
          <p:cNvPr id="4" name="Content Placeholder 3">
            <a:extLst>
              <a:ext uri="{FF2B5EF4-FFF2-40B4-BE49-F238E27FC236}">
                <a16:creationId xmlns:a16="http://schemas.microsoft.com/office/drawing/2014/main" id="{CF518A3A-5970-3A47-9B31-2D448B5DE3D2}"/>
              </a:ext>
            </a:extLst>
          </p:cNvPr>
          <p:cNvSpPr>
            <a:spLocks noGrp="1"/>
          </p:cNvSpPr>
          <p:nvPr>
            <p:ph sz="quarter" idx="14"/>
          </p:nvPr>
        </p:nvSpPr>
        <p:spPr>
          <a:xfrm>
            <a:off x="507195" y="2280212"/>
            <a:ext cx="11174412" cy="3730975"/>
          </a:xfrm>
        </p:spPr>
        <p:txBody>
          <a:bodyPr/>
          <a:lstStyle/>
          <a:p>
            <a:r>
              <a:rPr lang="en-US" dirty="0"/>
              <a:t>Build capacity to combat stigma and discrimination and promote human rights and recovery</a:t>
            </a:r>
          </a:p>
          <a:p>
            <a:r>
              <a:rPr lang="en-US" dirty="0"/>
              <a:t>Improve the quality and human rights conditions in mental health and social services</a:t>
            </a:r>
          </a:p>
          <a:p>
            <a:r>
              <a:rPr lang="en-US" dirty="0"/>
              <a:t>Create community-based services and recovery-oriented services that respect and promote human rights</a:t>
            </a:r>
          </a:p>
          <a:p>
            <a:r>
              <a:rPr lang="en-US" dirty="0"/>
              <a:t>Support the development of a civil society movement to conduct advocacy and influence policy-making</a:t>
            </a:r>
          </a:p>
          <a:p>
            <a:r>
              <a:rPr lang="en-US" dirty="0"/>
              <a:t>Reform national policies and legislation in line with the CRPD and other international human rights standards</a:t>
            </a:r>
          </a:p>
          <a:p>
            <a:endParaRPr lang="en-US" dirty="0"/>
          </a:p>
        </p:txBody>
      </p:sp>
      <p:sp>
        <p:nvSpPr>
          <p:cNvPr id="5" name="Title 4">
            <a:extLst>
              <a:ext uri="{FF2B5EF4-FFF2-40B4-BE49-F238E27FC236}">
                <a16:creationId xmlns:a16="http://schemas.microsoft.com/office/drawing/2014/main" id="{8FCE2748-BCA5-4345-950C-C31F8A345DE3}"/>
              </a:ext>
            </a:extLst>
          </p:cNvPr>
          <p:cNvSpPr>
            <a:spLocks noGrp="1"/>
          </p:cNvSpPr>
          <p:nvPr>
            <p:ph type="title"/>
          </p:nvPr>
        </p:nvSpPr>
        <p:spPr/>
        <p:txBody>
          <a:bodyPr/>
          <a:lstStyle/>
          <a:p>
            <a:r>
              <a:rPr lang="en-US" b="1" dirty="0"/>
              <a:t>WHO QualityRights: Goals and objectives</a:t>
            </a:r>
          </a:p>
        </p:txBody>
      </p:sp>
    </p:spTree>
    <p:extLst>
      <p:ext uri="{BB962C8B-B14F-4D97-AF65-F5344CB8AC3E}">
        <p14:creationId xmlns:p14="http://schemas.microsoft.com/office/powerpoint/2010/main" val="4392097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3E00A-6422-4FB6-8940-A60007EEAD4E}"/>
              </a:ext>
            </a:extLst>
          </p:cNvPr>
          <p:cNvSpPr>
            <a:spLocks noGrp="1"/>
          </p:cNvSpPr>
          <p:nvPr>
            <p:ph type="title"/>
          </p:nvPr>
        </p:nvSpPr>
        <p:spPr/>
        <p:txBody>
          <a:bodyPr>
            <a:normAutofit fontScale="90000"/>
          </a:bodyPr>
          <a:lstStyle/>
          <a:p>
            <a:pPr marL="0" marR="0">
              <a:lnSpc>
                <a:spcPct val="100000"/>
              </a:lnSpc>
              <a:spcBef>
                <a:spcPts val="600"/>
              </a:spcBef>
              <a:spcAft>
                <a:spcPts val="600"/>
              </a:spcAft>
            </a:pPr>
            <a:r>
              <a:rPr lang="en-US" sz="4900" dirty="0">
                <a:latin typeface="Calibri" panose="020F0502020204030204" pitchFamily="34" charset="0"/>
                <a:ea typeface="SimSun" panose="02010600030101010101" pitchFamily="2" charset="-122"/>
                <a:cs typeface="Times New Roman" panose="02020603050405020304" pitchFamily="18" charset="0"/>
              </a:rPr>
              <a:t>T</a:t>
            </a:r>
            <a:r>
              <a:rPr lang="en-GB" sz="4900" b="1" dirty="0" err="1">
                <a:ea typeface="SimSun" panose="02010600030101010101" pitchFamily="2" charset="-122"/>
                <a:cs typeface="Calibri Light" panose="020F0302020204030204" pitchFamily="34" charset="0"/>
              </a:rPr>
              <a:t>opic</a:t>
            </a:r>
            <a:r>
              <a:rPr lang="en-GB" sz="4900" b="1" dirty="0">
                <a:ea typeface="SimSun" panose="02010600030101010101" pitchFamily="2" charset="-122"/>
                <a:cs typeface="Calibri Light" panose="020F0302020204030204" pitchFamily="34" charset="0"/>
              </a:rPr>
              <a:t> 2: Promoting the right to health in mental health and social services </a:t>
            </a:r>
            <a:endParaRPr lang="en-CH" sz="4900" dirty="0"/>
          </a:p>
        </p:txBody>
      </p:sp>
    </p:spTree>
    <p:extLst>
      <p:ext uri="{BB962C8B-B14F-4D97-AF65-F5344CB8AC3E}">
        <p14:creationId xmlns:p14="http://schemas.microsoft.com/office/powerpoint/2010/main" val="16718702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FB0100E-6E5D-402D-8548-CC3AAC36A26B}"/>
              </a:ext>
            </a:extLst>
          </p:cNvPr>
          <p:cNvSpPr>
            <a:spLocks noGrp="1"/>
          </p:cNvSpPr>
          <p:nvPr>
            <p:ph sz="quarter" idx="14"/>
          </p:nvPr>
        </p:nvSpPr>
        <p:spPr/>
        <p:txBody>
          <a:bodyPr/>
          <a:lstStyle/>
          <a:p>
            <a:pPr lvl="0"/>
            <a:r>
              <a:rPr lang="en-GB" dirty="0"/>
              <a:t>People should </a:t>
            </a:r>
            <a:r>
              <a:rPr lang="en-GB" b="1" u="sng" dirty="0"/>
              <a:t>never</a:t>
            </a:r>
            <a:r>
              <a:rPr lang="en-GB" dirty="0"/>
              <a:t> have to reside in institutions. </a:t>
            </a:r>
            <a:endParaRPr lang="en-CH" dirty="0"/>
          </a:p>
          <a:p>
            <a:pPr lvl="0"/>
            <a:r>
              <a:rPr lang="en-GB" dirty="0"/>
              <a:t>Mental health facilities which are isolated from, and unconnected to, the community should be phased out and replaced with mental health and social services provided in the community. </a:t>
            </a:r>
            <a:endParaRPr lang="en-CH" dirty="0"/>
          </a:p>
          <a:p>
            <a:pPr lvl="0"/>
            <a:r>
              <a:rPr lang="en-GB" dirty="0"/>
              <a:t>When people want to stay somewhere which is not their home, they should have access, on a voluntary basis, to short-term community-based services.</a:t>
            </a:r>
            <a:endParaRPr lang="en-CH" dirty="0"/>
          </a:p>
        </p:txBody>
      </p:sp>
      <p:sp>
        <p:nvSpPr>
          <p:cNvPr id="2" name="Title 1">
            <a:extLst>
              <a:ext uri="{FF2B5EF4-FFF2-40B4-BE49-F238E27FC236}">
                <a16:creationId xmlns:a16="http://schemas.microsoft.com/office/drawing/2014/main" id="{EF86D9BA-2B89-4F5A-8413-772C22A2EF15}"/>
              </a:ext>
            </a:extLst>
          </p:cNvPr>
          <p:cNvSpPr>
            <a:spLocks noGrp="1"/>
          </p:cNvSpPr>
          <p:nvPr>
            <p:ph type="title"/>
          </p:nvPr>
        </p:nvSpPr>
        <p:spPr/>
        <p:txBody>
          <a:bodyPr/>
          <a:lstStyle/>
          <a:p>
            <a:r>
              <a:rPr lang="en-US" dirty="0"/>
              <a:t>Exercise 2.1: Grand designs - 1</a:t>
            </a:r>
            <a:endParaRPr lang="en-CH" dirty="0"/>
          </a:p>
        </p:txBody>
      </p:sp>
    </p:spTree>
    <p:extLst>
      <p:ext uri="{BB962C8B-B14F-4D97-AF65-F5344CB8AC3E}">
        <p14:creationId xmlns:p14="http://schemas.microsoft.com/office/powerpoint/2010/main" val="37012613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383C0F-4F99-4F69-B97B-4E2FE0AE0373}"/>
              </a:ext>
            </a:extLst>
          </p:cNvPr>
          <p:cNvSpPr>
            <a:spLocks noGrp="1"/>
          </p:cNvSpPr>
          <p:nvPr>
            <p:ph sz="quarter" idx="14"/>
          </p:nvPr>
        </p:nvSpPr>
        <p:spPr/>
        <p:txBody>
          <a:bodyPr/>
          <a:lstStyle/>
          <a:p>
            <a:r>
              <a:rPr lang="en-US" dirty="0"/>
              <a:t>First, think about the current environment of a mental health inpatient or residential service.</a:t>
            </a:r>
          </a:p>
          <a:p>
            <a:r>
              <a:rPr lang="en-US" dirty="0"/>
              <a:t>Discuss and compare how it should be. </a:t>
            </a:r>
            <a:r>
              <a:rPr lang="en-GB" dirty="0"/>
              <a:t>Document your findings in order to report back.</a:t>
            </a:r>
            <a:endParaRPr lang="en-US" dirty="0"/>
          </a:p>
          <a:p>
            <a:r>
              <a:rPr lang="en-US" dirty="0"/>
              <a:t>Group 1 will concentrate on the physical environment of a mental health inpatient or residential service. </a:t>
            </a:r>
          </a:p>
          <a:p>
            <a:r>
              <a:rPr lang="en-US" dirty="0"/>
              <a:t>Members of Group 1 should consider privacy, safety and what makes for a comfortable environment.</a:t>
            </a:r>
          </a:p>
          <a:p>
            <a:endParaRPr lang="en-CH" dirty="0"/>
          </a:p>
        </p:txBody>
      </p:sp>
      <p:sp>
        <p:nvSpPr>
          <p:cNvPr id="2" name="Title 1">
            <a:extLst>
              <a:ext uri="{FF2B5EF4-FFF2-40B4-BE49-F238E27FC236}">
                <a16:creationId xmlns:a16="http://schemas.microsoft.com/office/drawing/2014/main" id="{3A5A8D98-931E-4496-91E2-8EE2605C9574}"/>
              </a:ext>
            </a:extLst>
          </p:cNvPr>
          <p:cNvSpPr>
            <a:spLocks noGrp="1"/>
          </p:cNvSpPr>
          <p:nvPr>
            <p:ph type="title"/>
          </p:nvPr>
        </p:nvSpPr>
        <p:spPr/>
        <p:txBody>
          <a:bodyPr/>
          <a:lstStyle/>
          <a:p>
            <a:r>
              <a:rPr lang="en-US" dirty="0"/>
              <a:t>Exercise 2.1: Grand designs - 2</a:t>
            </a:r>
            <a:endParaRPr lang="en-CH" dirty="0"/>
          </a:p>
        </p:txBody>
      </p:sp>
    </p:spTree>
    <p:extLst>
      <p:ext uri="{BB962C8B-B14F-4D97-AF65-F5344CB8AC3E}">
        <p14:creationId xmlns:p14="http://schemas.microsoft.com/office/powerpoint/2010/main" val="13615889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08F736-D279-47A6-9F62-2F6408028876}"/>
              </a:ext>
            </a:extLst>
          </p:cNvPr>
          <p:cNvSpPr>
            <a:spLocks noGrp="1"/>
          </p:cNvSpPr>
          <p:nvPr>
            <p:ph sz="quarter" idx="14"/>
          </p:nvPr>
        </p:nvSpPr>
        <p:spPr/>
        <p:txBody>
          <a:bodyPr/>
          <a:lstStyle/>
          <a:p>
            <a:r>
              <a:rPr lang="en-US" dirty="0"/>
              <a:t>Group 2 will focus on the general atmosphere of the mental health inpatient or residential service. </a:t>
            </a:r>
          </a:p>
          <a:p>
            <a:r>
              <a:rPr lang="en-US" dirty="0"/>
              <a:t>Members of Group 2 should consider any unspoken or formal rules for behaving and communicating in these two different environments.</a:t>
            </a:r>
          </a:p>
          <a:p>
            <a:r>
              <a:rPr lang="en-US" dirty="0"/>
              <a:t> They should also consider how each environment relates to, and interacts with, the local community.</a:t>
            </a:r>
          </a:p>
          <a:p>
            <a:endParaRPr lang="en-CH" dirty="0"/>
          </a:p>
        </p:txBody>
      </p:sp>
      <p:sp>
        <p:nvSpPr>
          <p:cNvPr id="2" name="Title 1">
            <a:extLst>
              <a:ext uri="{FF2B5EF4-FFF2-40B4-BE49-F238E27FC236}">
                <a16:creationId xmlns:a16="http://schemas.microsoft.com/office/drawing/2014/main" id="{F361262A-D4CB-4E4E-B571-66987EDFD962}"/>
              </a:ext>
            </a:extLst>
          </p:cNvPr>
          <p:cNvSpPr>
            <a:spLocks noGrp="1"/>
          </p:cNvSpPr>
          <p:nvPr>
            <p:ph type="title"/>
          </p:nvPr>
        </p:nvSpPr>
        <p:spPr/>
        <p:txBody>
          <a:bodyPr/>
          <a:lstStyle/>
          <a:p>
            <a:r>
              <a:rPr lang="en-US" dirty="0"/>
              <a:t>Exercise 2.1: Grand designs - 3</a:t>
            </a:r>
            <a:endParaRPr lang="en-CH" dirty="0"/>
          </a:p>
        </p:txBody>
      </p:sp>
    </p:spTree>
    <p:extLst>
      <p:ext uri="{BB962C8B-B14F-4D97-AF65-F5344CB8AC3E}">
        <p14:creationId xmlns:p14="http://schemas.microsoft.com/office/powerpoint/2010/main" val="26026311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F213EF-8982-4D81-8E02-3002AEAC2864}"/>
              </a:ext>
            </a:extLst>
          </p:cNvPr>
          <p:cNvSpPr>
            <a:spLocks noGrp="1"/>
          </p:cNvSpPr>
          <p:nvPr>
            <p:ph sz="quarter" idx="14"/>
          </p:nvPr>
        </p:nvSpPr>
        <p:spPr/>
        <p:txBody>
          <a:bodyPr/>
          <a:lstStyle/>
          <a:p>
            <a:endParaRPr lang="en-GB" dirty="0"/>
          </a:p>
          <a:p>
            <a:pPr marL="0" indent="0" algn="ctr">
              <a:buNone/>
            </a:pPr>
            <a:r>
              <a:rPr lang="en-GB" sz="2500" b="1" i="1" dirty="0"/>
              <a:t>Do you think some of the changes discussed could be implemented in the service you know? Would it be difficult?</a:t>
            </a:r>
            <a:endParaRPr lang="en-CH" sz="2500" b="1" i="1" dirty="0"/>
          </a:p>
          <a:p>
            <a:endParaRPr lang="en-CH" dirty="0"/>
          </a:p>
        </p:txBody>
      </p:sp>
      <p:sp>
        <p:nvSpPr>
          <p:cNvPr id="2" name="Title 1">
            <a:extLst>
              <a:ext uri="{FF2B5EF4-FFF2-40B4-BE49-F238E27FC236}">
                <a16:creationId xmlns:a16="http://schemas.microsoft.com/office/drawing/2014/main" id="{338B8243-DAB1-4AF6-AC7F-D13A8E70C89B}"/>
              </a:ext>
            </a:extLst>
          </p:cNvPr>
          <p:cNvSpPr>
            <a:spLocks noGrp="1"/>
          </p:cNvSpPr>
          <p:nvPr>
            <p:ph type="title"/>
          </p:nvPr>
        </p:nvSpPr>
        <p:spPr/>
        <p:txBody>
          <a:bodyPr/>
          <a:lstStyle/>
          <a:p>
            <a:r>
              <a:rPr lang="en-US" dirty="0"/>
              <a:t>Exercise 2.1: Grand designs - 4</a:t>
            </a:r>
            <a:endParaRPr lang="en-CH" dirty="0"/>
          </a:p>
        </p:txBody>
      </p:sp>
    </p:spTree>
    <p:extLst>
      <p:ext uri="{BB962C8B-B14F-4D97-AF65-F5344CB8AC3E}">
        <p14:creationId xmlns:p14="http://schemas.microsoft.com/office/powerpoint/2010/main" val="11851514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60461E3-F78F-4D17-B5A8-006A6CB7FA54}"/>
              </a:ext>
            </a:extLst>
          </p:cNvPr>
          <p:cNvSpPr>
            <a:spLocks noGrp="1"/>
          </p:cNvSpPr>
          <p:nvPr>
            <p:ph sz="quarter" idx="14"/>
          </p:nvPr>
        </p:nvSpPr>
        <p:spPr/>
        <p:txBody>
          <a:bodyPr/>
          <a:lstStyle/>
          <a:p>
            <a:r>
              <a:rPr lang="en-GB" dirty="0"/>
              <a:t>Both the physical environment and the general atmosphere of mental health and social services have important impacts on people’s mental health and well-being. </a:t>
            </a:r>
          </a:p>
          <a:p>
            <a:r>
              <a:rPr lang="en-GB" dirty="0"/>
              <a:t>A comfortable and stimulating environment where people feel safe, respected and supported is key to meeting people’s needs and expectations.</a:t>
            </a:r>
            <a:endParaRPr lang="en-CH" dirty="0"/>
          </a:p>
          <a:p>
            <a:r>
              <a:rPr lang="en-GB" dirty="0"/>
              <a:t>Some services, however, will fail to respect people rights or to promote well-being and should be closed and replaced by community-based services.</a:t>
            </a:r>
            <a:endParaRPr lang="en-CH" dirty="0"/>
          </a:p>
          <a:p>
            <a:endParaRPr lang="en-CH" dirty="0"/>
          </a:p>
        </p:txBody>
      </p:sp>
      <p:sp>
        <p:nvSpPr>
          <p:cNvPr id="2" name="Title 1">
            <a:extLst>
              <a:ext uri="{FF2B5EF4-FFF2-40B4-BE49-F238E27FC236}">
                <a16:creationId xmlns:a16="http://schemas.microsoft.com/office/drawing/2014/main" id="{2640481C-B988-4D90-8485-135275068169}"/>
              </a:ext>
            </a:extLst>
          </p:cNvPr>
          <p:cNvSpPr>
            <a:spLocks noGrp="1"/>
          </p:cNvSpPr>
          <p:nvPr>
            <p:ph type="title"/>
          </p:nvPr>
        </p:nvSpPr>
        <p:spPr/>
        <p:txBody>
          <a:bodyPr/>
          <a:lstStyle/>
          <a:p>
            <a:r>
              <a:rPr lang="en-US" dirty="0"/>
              <a:t>Exercise 2.1: Grand designs - 5</a:t>
            </a:r>
            <a:endParaRPr lang="en-CH" dirty="0"/>
          </a:p>
        </p:txBody>
      </p:sp>
    </p:spTree>
    <p:extLst>
      <p:ext uri="{BB962C8B-B14F-4D97-AF65-F5344CB8AC3E}">
        <p14:creationId xmlns:p14="http://schemas.microsoft.com/office/powerpoint/2010/main" val="27495018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DA5409-64BA-4777-A418-C1EE984EABAF}"/>
              </a:ext>
            </a:extLst>
          </p:cNvPr>
          <p:cNvSpPr>
            <a:spLocks noGrp="1"/>
          </p:cNvSpPr>
          <p:nvPr>
            <p:ph sz="quarter" idx="14"/>
          </p:nvPr>
        </p:nvSpPr>
        <p:spPr/>
        <p:txBody>
          <a:bodyPr/>
          <a:lstStyle/>
          <a:p>
            <a:endParaRPr lang="en-GB" dirty="0"/>
          </a:p>
          <a:p>
            <a:r>
              <a:rPr lang="en-GB" dirty="0" err="1"/>
              <a:t>Seher</a:t>
            </a:r>
            <a:r>
              <a:rPr lang="en-GB" dirty="0"/>
              <a:t>, Urban community mental health programme, Pune. </a:t>
            </a:r>
            <a:r>
              <a:rPr lang="en-GB" dirty="0" err="1"/>
              <a:t>Bapu</a:t>
            </a:r>
            <a:r>
              <a:rPr lang="en-GB" dirty="0"/>
              <a:t> Trust for Research on Mind and Discourse, 2013. </a:t>
            </a:r>
            <a:r>
              <a:rPr lang="en-GB" dirty="0">
                <a:hlinkClick r:id="rId3"/>
              </a:rPr>
              <a:t>https://youtu.be/Ozqq5rET9kk</a:t>
            </a:r>
            <a:r>
              <a:rPr lang="en-GB" dirty="0"/>
              <a:t> </a:t>
            </a:r>
            <a:endParaRPr lang="en-CH" dirty="0"/>
          </a:p>
        </p:txBody>
      </p:sp>
      <p:sp>
        <p:nvSpPr>
          <p:cNvPr id="2" name="Title 1">
            <a:extLst>
              <a:ext uri="{FF2B5EF4-FFF2-40B4-BE49-F238E27FC236}">
                <a16:creationId xmlns:a16="http://schemas.microsoft.com/office/drawing/2014/main" id="{C4E33631-372B-4429-9FB2-8AD85A39B38F}"/>
              </a:ext>
            </a:extLst>
          </p:cNvPr>
          <p:cNvSpPr>
            <a:spLocks noGrp="1"/>
          </p:cNvSpPr>
          <p:nvPr>
            <p:ph type="title"/>
          </p:nvPr>
        </p:nvSpPr>
        <p:spPr/>
        <p:txBody>
          <a:bodyPr/>
          <a:lstStyle/>
          <a:p>
            <a:r>
              <a:rPr lang="en-US" dirty="0"/>
              <a:t>Exercise 2.1: Grand designs - 6</a:t>
            </a:r>
            <a:endParaRPr lang="en-CH" dirty="0"/>
          </a:p>
        </p:txBody>
      </p:sp>
    </p:spTree>
    <p:extLst>
      <p:ext uri="{BB962C8B-B14F-4D97-AF65-F5344CB8AC3E}">
        <p14:creationId xmlns:p14="http://schemas.microsoft.com/office/powerpoint/2010/main" val="37601520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370B43FB-39D3-3543-BD2B-B3202153CCFA}"/>
              </a:ext>
            </a:extLst>
          </p:cNvPr>
          <p:cNvSpPr>
            <a:spLocks noGrp="1"/>
          </p:cNvSpPr>
          <p:nvPr>
            <p:ph type="body" sz="quarter" idx="13"/>
          </p:nvPr>
        </p:nvSpPr>
        <p:spPr>
          <a:xfrm>
            <a:off x="507207" y="1382042"/>
            <a:ext cx="11174400" cy="360000"/>
          </a:xfrm>
        </p:spPr>
        <p:txBody>
          <a:bodyPr/>
          <a:lstStyle/>
          <a:p>
            <a:r>
              <a:rPr lang="en-GB" dirty="0"/>
              <a:t>How does your service promote mental health and well-being? </a:t>
            </a:r>
            <a:endParaRPr lang="en-CH"/>
          </a:p>
        </p:txBody>
      </p:sp>
      <p:sp>
        <p:nvSpPr>
          <p:cNvPr id="3" name="Content Placeholder 2">
            <a:extLst>
              <a:ext uri="{FF2B5EF4-FFF2-40B4-BE49-F238E27FC236}">
                <a16:creationId xmlns:a16="http://schemas.microsoft.com/office/drawing/2014/main" id="{1C1544CD-D41B-4D31-A2B8-BE283BF959AE}"/>
              </a:ext>
            </a:extLst>
          </p:cNvPr>
          <p:cNvSpPr>
            <a:spLocks noGrp="1"/>
          </p:cNvSpPr>
          <p:nvPr>
            <p:ph sz="quarter" idx="14"/>
          </p:nvPr>
        </p:nvSpPr>
        <p:spPr>
          <a:xfrm>
            <a:off x="507195" y="1944914"/>
            <a:ext cx="11174412" cy="4066274"/>
          </a:xfrm>
        </p:spPr>
        <p:txBody>
          <a:bodyPr/>
          <a:lstStyle/>
          <a:p>
            <a:pPr lvl="0"/>
            <a:r>
              <a:rPr lang="en-GB" dirty="0"/>
              <a:t>Try to think about the relationship between respect for human rights in the service and the promotion of mental health and well-being.</a:t>
            </a:r>
            <a:endParaRPr lang="en-CH" dirty="0"/>
          </a:p>
          <a:p>
            <a:pPr lvl="0"/>
            <a:r>
              <a:rPr lang="en-GB" dirty="0"/>
              <a:t>Try to go beyond discussing only mental health “treatment”. Explore and keep in mind what has been said in previous exercises and discussions concerning the different elements that contribute to mental health and well-being (including the social determinants of mental health). </a:t>
            </a:r>
            <a:endParaRPr lang="en-CH" dirty="0"/>
          </a:p>
          <a:p>
            <a:endParaRPr lang="en-CH" dirty="0"/>
          </a:p>
        </p:txBody>
      </p:sp>
      <p:sp>
        <p:nvSpPr>
          <p:cNvPr id="2" name="Title 1">
            <a:extLst>
              <a:ext uri="{FF2B5EF4-FFF2-40B4-BE49-F238E27FC236}">
                <a16:creationId xmlns:a16="http://schemas.microsoft.com/office/drawing/2014/main" id="{2062C8DA-7A70-4E08-AC4E-01CB0145BDD1}"/>
              </a:ext>
            </a:extLst>
          </p:cNvPr>
          <p:cNvSpPr>
            <a:spLocks noGrp="1"/>
          </p:cNvSpPr>
          <p:nvPr>
            <p:ph type="title"/>
          </p:nvPr>
        </p:nvSpPr>
        <p:spPr/>
        <p:txBody>
          <a:bodyPr/>
          <a:lstStyle/>
          <a:p>
            <a:r>
              <a:rPr lang="en-GB" dirty="0"/>
              <a:t>Exercise 2.2: </a:t>
            </a:r>
            <a:r>
              <a:rPr lang="en-US" dirty="0"/>
              <a:t>Does this service adequately support mental health? - 1</a:t>
            </a:r>
            <a:endParaRPr lang="en-CH" dirty="0"/>
          </a:p>
        </p:txBody>
      </p:sp>
    </p:spTree>
    <p:extLst>
      <p:ext uri="{BB962C8B-B14F-4D97-AF65-F5344CB8AC3E}">
        <p14:creationId xmlns:p14="http://schemas.microsoft.com/office/powerpoint/2010/main" val="7423066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114AEEC-36B6-4D06-9F7C-9438F945FB98}"/>
              </a:ext>
            </a:extLst>
          </p:cNvPr>
          <p:cNvSpPr>
            <a:spLocks noGrp="1"/>
          </p:cNvSpPr>
          <p:nvPr>
            <p:ph sz="quarter" idx="14"/>
          </p:nvPr>
        </p:nvSpPr>
        <p:spPr/>
        <p:txBody>
          <a:bodyPr/>
          <a:lstStyle/>
          <a:p>
            <a:pPr marL="0" lvl="0" indent="0">
              <a:buNone/>
            </a:pPr>
            <a:endParaRPr lang="en-GB" b="1" i="1" dirty="0"/>
          </a:p>
          <a:p>
            <a:pPr marL="0" lvl="0" indent="0">
              <a:buNone/>
            </a:pPr>
            <a:endParaRPr lang="en-GB" b="1" i="1" dirty="0"/>
          </a:p>
          <a:p>
            <a:pPr marL="0" lvl="0" indent="0">
              <a:buNone/>
            </a:pPr>
            <a:endParaRPr lang="en-GB" b="1" i="1" dirty="0"/>
          </a:p>
          <a:p>
            <a:pPr marL="0" lvl="0" indent="0">
              <a:buNone/>
            </a:pPr>
            <a:endParaRPr lang="en-GB" b="1" i="1" dirty="0"/>
          </a:p>
          <a:p>
            <a:pPr marL="0" lvl="0" indent="0" algn="ctr">
              <a:buNone/>
            </a:pPr>
            <a:r>
              <a:rPr lang="en-GB" sz="2500" b="1" i="1" dirty="0"/>
              <a:t>What can your service do, and how can it improve, to promote mental health and well-being? </a:t>
            </a:r>
            <a:endParaRPr lang="en-CH" sz="2500" b="1" i="1" dirty="0"/>
          </a:p>
          <a:p>
            <a:endParaRPr lang="en-CH" dirty="0"/>
          </a:p>
        </p:txBody>
      </p:sp>
      <p:sp>
        <p:nvSpPr>
          <p:cNvPr id="2" name="Title 1">
            <a:extLst>
              <a:ext uri="{FF2B5EF4-FFF2-40B4-BE49-F238E27FC236}">
                <a16:creationId xmlns:a16="http://schemas.microsoft.com/office/drawing/2014/main" id="{DC6953B0-3591-4311-9AAA-ECAFA465B1F2}"/>
              </a:ext>
            </a:extLst>
          </p:cNvPr>
          <p:cNvSpPr>
            <a:spLocks noGrp="1"/>
          </p:cNvSpPr>
          <p:nvPr>
            <p:ph type="title"/>
          </p:nvPr>
        </p:nvSpPr>
        <p:spPr/>
        <p:txBody>
          <a:bodyPr/>
          <a:lstStyle/>
          <a:p>
            <a:r>
              <a:rPr lang="en-GB" dirty="0"/>
              <a:t>Exercise 2.2: </a:t>
            </a:r>
            <a:r>
              <a:rPr lang="en-US" dirty="0"/>
              <a:t>Does this service adequately support mental health? - 2</a:t>
            </a:r>
            <a:endParaRPr lang="en-CH" dirty="0"/>
          </a:p>
        </p:txBody>
      </p:sp>
    </p:spTree>
    <p:extLst>
      <p:ext uri="{BB962C8B-B14F-4D97-AF65-F5344CB8AC3E}">
        <p14:creationId xmlns:p14="http://schemas.microsoft.com/office/powerpoint/2010/main" val="26395140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B41FD7-D1D4-4B3A-92B5-71A3047AD183}"/>
              </a:ext>
            </a:extLst>
          </p:cNvPr>
          <p:cNvSpPr>
            <a:spLocks noGrp="1"/>
          </p:cNvSpPr>
          <p:nvPr>
            <p:ph sz="quarter" idx="14"/>
          </p:nvPr>
        </p:nvSpPr>
        <p:spPr/>
        <p:txBody>
          <a:bodyPr/>
          <a:lstStyle/>
          <a:p>
            <a:r>
              <a:rPr lang="en-US" dirty="0"/>
              <a:t>The physical health needs of persons using mental health and social services are often disregarded. </a:t>
            </a:r>
          </a:p>
          <a:p>
            <a:pPr lvl="2"/>
            <a:r>
              <a:rPr lang="en-GB" sz="2200" dirty="0"/>
              <a:t>Some treatment provided in services (e.g. medication, ECT) can have very serious impacts on physical health </a:t>
            </a:r>
          </a:p>
          <a:p>
            <a:pPr lvl="2"/>
            <a:r>
              <a:rPr lang="en-GB" sz="2200" dirty="0"/>
              <a:t>People using services are frequently not offered screening and treatment for physical health conditions. </a:t>
            </a:r>
          </a:p>
          <a:p>
            <a:pPr lvl="2"/>
            <a:r>
              <a:rPr lang="en-GB" sz="2200" dirty="0"/>
              <a:t>People are not always taken seriously when they complain about physical health symptoms - complaints are disregarded as being due to mental health condition</a:t>
            </a:r>
          </a:p>
          <a:p>
            <a:pPr lvl="2"/>
            <a:r>
              <a:rPr lang="en-GB" sz="2200" dirty="0"/>
              <a:t>People are sometimes denied health services or have to wait longer for them because other people are given priority.</a:t>
            </a:r>
            <a:endParaRPr lang="en-CH" sz="2200" dirty="0"/>
          </a:p>
          <a:p>
            <a:r>
              <a:rPr lang="en-GB" b="1" dirty="0"/>
              <a:t>As a consequence, they are often at increased risk of ill-health and premature death. </a:t>
            </a:r>
            <a:endParaRPr lang="en-CH" b="1" dirty="0"/>
          </a:p>
          <a:p>
            <a:endParaRPr lang="en-CH" dirty="0"/>
          </a:p>
        </p:txBody>
      </p:sp>
      <p:sp>
        <p:nvSpPr>
          <p:cNvPr id="2" name="Title 1">
            <a:extLst>
              <a:ext uri="{FF2B5EF4-FFF2-40B4-BE49-F238E27FC236}">
                <a16:creationId xmlns:a16="http://schemas.microsoft.com/office/drawing/2014/main" id="{0DCE6623-2895-431F-83E1-D5BD28FE12A9}"/>
              </a:ext>
            </a:extLst>
          </p:cNvPr>
          <p:cNvSpPr>
            <a:spLocks noGrp="1"/>
          </p:cNvSpPr>
          <p:nvPr>
            <p:ph type="title"/>
          </p:nvPr>
        </p:nvSpPr>
        <p:spPr/>
        <p:txBody>
          <a:bodyPr/>
          <a:lstStyle/>
          <a:p>
            <a:r>
              <a:rPr lang="en-GB" dirty="0"/>
              <a:t>Presentation: The role of mental health and social services in promoting physical health - 1</a:t>
            </a:r>
            <a:endParaRPr lang="en-CH" dirty="0"/>
          </a:p>
        </p:txBody>
      </p:sp>
    </p:spTree>
    <p:extLst>
      <p:ext uri="{BB962C8B-B14F-4D97-AF65-F5344CB8AC3E}">
        <p14:creationId xmlns:p14="http://schemas.microsoft.com/office/powerpoint/2010/main" val="4215180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ABB483-0510-408C-B08D-F08A0267A42A}"/>
              </a:ext>
            </a:extLst>
          </p:cNvPr>
          <p:cNvSpPr>
            <a:spLocks noGrp="1"/>
          </p:cNvSpPr>
          <p:nvPr>
            <p:ph sz="quarter" idx="14"/>
          </p:nvPr>
        </p:nvSpPr>
        <p:spPr/>
        <p:txBody>
          <a:bodyPr/>
          <a:lstStyle/>
          <a:p>
            <a:endParaRPr lang="en-GB" dirty="0"/>
          </a:p>
          <a:p>
            <a:r>
              <a:rPr lang="en-GB" dirty="0"/>
              <a:t>Language and terminology are used differently by different people in different contexts.</a:t>
            </a:r>
          </a:p>
          <a:p>
            <a:r>
              <a:rPr lang="en-US" dirty="0"/>
              <a:t>“Psychosocial disability” includes people who have received a mental health-related diagnosis or who self-identify with this term. </a:t>
            </a:r>
          </a:p>
          <a:p>
            <a:r>
              <a:rPr lang="en-US" dirty="0"/>
              <a:t>“Cognitive disability” and “intellectual disability” refer to people who have received a diagnosis related to their cognitive or intellectual function, including  dementia and autism.</a:t>
            </a:r>
          </a:p>
          <a:p>
            <a:r>
              <a:rPr lang="en-US" dirty="0"/>
              <a:t>The term “disability” highlights the barriers that hinder the full participation in society of people with actual or perceived impairments and the fact that they are protected under the CRPD. </a:t>
            </a:r>
          </a:p>
          <a:p>
            <a:pPr lvl="1"/>
            <a:r>
              <a:rPr lang="en-US" dirty="0"/>
              <a:t>The use of “disability” in this context does not imply that people have an impairment or a disorder. </a:t>
            </a:r>
          </a:p>
        </p:txBody>
      </p:sp>
      <p:sp>
        <p:nvSpPr>
          <p:cNvPr id="2" name="Title 1">
            <a:extLst>
              <a:ext uri="{FF2B5EF4-FFF2-40B4-BE49-F238E27FC236}">
                <a16:creationId xmlns:a16="http://schemas.microsoft.com/office/drawing/2014/main" id="{809A9E38-FA8A-4CC5-BB9A-E5F86B5B9B0F}"/>
              </a:ext>
            </a:extLst>
          </p:cNvPr>
          <p:cNvSpPr>
            <a:spLocks noGrp="1"/>
          </p:cNvSpPr>
          <p:nvPr>
            <p:ph type="title"/>
          </p:nvPr>
        </p:nvSpPr>
        <p:spPr/>
        <p:txBody>
          <a:bodyPr/>
          <a:lstStyle/>
          <a:p>
            <a:r>
              <a:rPr lang="en-US" dirty="0"/>
              <a:t>A few words about terminology in this training - 1</a:t>
            </a:r>
            <a:endParaRPr lang="en-CH" dirty="0"/>
          </a:p>
        </p:txBody>
      </p:sp>
    </p:spTree>
    <p:extLst>
      <p:ext uri="{BB962C8B-B14F-4D97-AF65-F5344CB8AC3E}">
        <p14:creationId xmlns:p14="http://schemas.microsoft.com/office/powerpoint/2010/main" val="11454305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3FECF5-6A51-4D00-816C-1A723A984A5E}"/>
              </a:ext>
            </a:extLst>
          </p:cNvPr>
          <p:cNvSpPr>
            <a:spLocks noGrp="1"/>
          </p:cNvSpPr>
          <p:nvPr>
            <p:ph sz="quarter" idx="14"/>
          </p:nvPr>
        </p:nvSpPr>
        <p:spPr/>
        <p:txBody>
          <a:bodyPr/>
          <a:lstStyle/>
          <a:p>
            <a:r>
              <a:rPr lang="en-GB" dirty="0"/>
              <a:t>Studies show that people with severe mental health conditions die earlier than others.</a:t>
            </a:r>
          </a:p>
          <a:p>
            <a:r>
              <a:rPr lang="en-GB" dirty="0"/>
              <a:t>Essential that people have access to the range of physical health services that are available to the rest of the population. </a:t>
            </a:r>
          </a:p>
          <a:p>
            <a:r>
              <a:rPr lang="en-GB" dirty="0"/>
              <a:t>Also, the standards of physical health care they receive should be of equal quality.</a:t>
            </a:r>
            <a:endParaRPr lang="en-CH" dirty="0"/>
          </a:p>
          <a:p>
            <a:r>
              <a:rPr lang="en-GB" dirty="0"/>
              <a:t>Therefore, mental health and social services should:</a:t>
            </a:r>
            <a:endParaRPr lang="en-CH" dirty="0"/>
          </a:p>
          <a:p>
            <a:pPr lvl="1"/>
            <a:r>
              <a:rPr lang="en-GB" dirty="0"/>
              <a:t>Provide accurate and comprehensive information on potentially harmful effects of treatment. </a:t>
            </a:r>
            <a:endParaRPr lang="en-CH" dirty="0"/>
          </a:p>
          <a:p>
            <a:pPr lvl="1"/>
            <a:r>
              <a:rPr lang="en-GB" dirty="0"/>
              <a:t>Pay close attention to adverse effects of medication on physical or mental health. </a:t>
            </a:r>
            <a:endParaRPr lang="en-CH" dirty="0"/>
          </a:p>
          <a:p>
            <a:pPr lvl="1"/>
            <a:r>
              <a:rPr lang="en-GB" dirty="0"/>
              <a:t>Listen to complaints, regularly ask questions and conduct examinations.</a:t>
            </a:r>
            <a:endParaRPr lang="en-CH" dirty="0"/>
          </a:p>
          <a:p>
            <a:pPr lvl="1"/>
            <a:r>
              <a:rPr lang="en-GB" dirty="0"/>
              <a:t>Assist in withdrawal of medications when the person desires this.</a:t>
            </a:r>
            <a:endParaRPr lang="en-CH" dirty="0"/>
          </a:p>
          <a:p>
            <a:pPr lvl="1"/>
            <a:r>
              <a:rPr lang="en-GB" dirty="0"/>
              <a:t>Refrain from prescribing multiple drugs.</a:t>
            </a:r>
            <a:endParaRPr lang="en-CH" dirty="0"/>
          </a:p>
          <a:p>
            <a:pPr lvl="1"/>
            <a:r>
              <a:rPr lang="en-GB" dirty="0"/>
              <a:t>Refrain from promoting the idea of chemical imbalance or brain disorder.</a:t>
            </a:r>
            <a:endParaRPr lang="en-CH" dirty="0"/>
          </a:p>
          <a:p>
            <a:endParaRPr lang="en-CH" dirty="0"/>
          </a:p>
        </p:txBody>
      </p:sp>
      <p:sp>
        <p:nvSpPr>
          <p:cNvPr id="2" name="Title 1">
            <a:extLst>
              <a:ext uri="{FF2B5EF4-FFF2-40B4-BE49-F238E27FC236}">
                <a16:creationId xmlns:a16="http://schemas.microsoft.com/office/drawing/2014/main" id="{1C96C166-550B-423D-8B98-E303A4FF91D4}"/>
              </a:ext>
            </a:extLst>
          </p:cNvPr>
          <p:cNvSpPr>
            <a:spLocks noGrp="1"/>
          </p:cNvSpPr>
          <p:nvPr>
            <p:ph type="title"/>
          </p:nvPr>
        </p:nvSpPr>
        <p:spPr/>
        <p:txBody>
          <a:bodyPr/>
          <a:lstStyle/>
          <a:p>
            <a:r>
              <a:rPr lang="en-GB" dirty="0"/>
              <a:t>Presentation: The role of mental health and social services in promoting physical health - 2</a:t>
            </a:r>
            <a:endParaRPr lang="en-CH" dirty="0"/>
          </a:p>
        </p:txBody>
      </p:sp>
    </p:spTree>
    <p:extLst>
      <p:ext uri="{BB962C8B-B14F-4D97-AF65-F5344CB8AC3E}">
        <p14:creationId xmlns:p14="http://schemas.microsoft.com/office/powerpoint/2010/main" val="32577026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4BCA5E-9DD2-491C-88AD-0DA57ACA417D}"/>
              </a:ext>
            </a:extLst>
          </p:cNvPr>
          <p:cNvSpPr>
            <a:spLocks noGrp="1"/>
          </p:cNvSpPr>
          <p:nvPr>
            <p:ph sz="quarter" idx="14"/>
          </p:nvPr>
        </p:nvSpPr>
        <p:spPr/>
        <p:txBody>
          <a:bodyPr/>
          <a:lstStyle/>
          <a:p>
            <a:endParaRPr lang="en-GB" dirty="0"/>
          </a:p>
          <a:p>
            <a:pPr marL="0" indent="0" algn="ctr">
              <a:buNone/>
            </a:pPr>
            <a:endParaRPr lang="en-GB" sz="2500" b="1" i="1" dirty="0"/>
          </a:p>
          <a:p>
            <a:pPr marL="0" indent="0" algn="ctr">
              <a:buNone/>
            </a:pPr>
            <a:endParaRPr lang="en-GB" sz="2500" b="1" i="1" dirty="0"/>
          </a:p>
          <a:p>
            <a:pPr marL="0" indent="0" algn="ctr">
              <a:buNone/>
            </a:pPr>
            <a:r>
              <a:rPr lang="en-GB" sz="2500" b="1" i="1" dirty="0"/>
              <a:t>What is my service doing to promote physical health?</a:t>
            </a:r>
            <a:endParaRPr lang="en-CH" sz="2500" b="1" i="1" dirty="0"/>
          </a:p>
        </p:txBody>
      </p:sp>
      <p:sp>
        <p:nvSpPr>
          <p:cNvPr id="2" name="Title 1">
            <a:extLst>
              <a:ext uri="{FF2B5EF4-FFF2-40B4-BE49-F238E27FC236}">
                <a16:creationId xmlns:a16="http://schemas.microsoft.com/office/drawing/2014/main" id="{4625E8CF-CC00-4C69-B70C-A18F5C254B3E}"/>
              </a:ext>
            </a:extLst>
          </p:cNvPr>
          <p:cNvSpPr>
            <a:spLocks noGrp="1"/>
          </p:cNvSpPr>
          <p:nvPr>
            <p:ph type="title"/>
          </p:nvPr>
        </p:nvSpPr>
        <p:spPr/>
        <p:txBody>
          <a:bodyPr/>
          <a:lstStyle/>
          <a:p>
            <a:r>
              <a:rPr lang="en-GB" dirty="0"/>
              <a:t>Exercise 2.3: Does my service adequately support physical health? - 1</a:t>
            </a:r>
            <a:endParaRPr lang="en-CH" dirty="0"/>
          </a:p>
        </p:txBody>
      </p:sp>
    </p:spTree>
    <p:extLst>
      <p:ext uri="{BB962C8B-B14F-4D97-AF65-F5344CB8AC3E}">
        <p14:creationId xmlns:p14="http://schemas.microsoft.com/office/powerpoint/2010/main" val="35292453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03B6CB3-08CA-40ED-996E-AB22558CAF8A}"/>
              </a:ext>
            </a:extLst>
          </p:cNvPr>
          <p:cNvSpPr>
            <a:spLocks noGrp="1"/>
          </p:cNvSpPr>
          <p:nvPr>
            <p:ph sz="quarter" idx="14"/>
          </p:nvPr>
        </p:nvSpPr>
        <p:spPr/>
        <p:txBody>
          <a:bodyPr/>
          <a:lstStyle/>
          <a:p>
            <a:endParaRPr lang="en-US" dirty="0"/>
          </a:p>
          <a:p>
            <a:endParaRPr lang="en-US" dirty="0"/>
          </a:p>
          <a:p>
            <a:endParaRPr lang="en-US" dirty="0"/>
          </a:p>
          <a:p>
            <a:endParaRPr lang="en-US" dirty="0"/>
          </a:p>
          <a:p>
            <a:pPr marL="0" indent="0" algn="ctr">
              <a:buNone/>
            </a:pPr>
            <a:r>
              <a:rPr lang="en-US" sz="2500" b="1" i="1" dirty="0"/>
              <a:t>What can my service do to improve access to physical health care and services?</a:t>
            </a:r>
          </a:p>
          <a:p>
            <a:endParaRPr lang="en-CH" dirty="0"/>
          </a:p>
        </p:txBody>
      </p:sp>
      <p:sp>
        <p:nvSpPr>
          <p:cNvPr id="2" name="Title 1">
            <a:extLst>
              <a:ext uri="{FF2B5EF4-FFF2-40B4-BE49-F238E27FC236}">
                <a16:creationId xmlns:a16="http://schemas.microsoft.com/office/drawing/2014/main" id="{90C725FF-4E9A-4360-911C-270780BAA2C5}"/>
              </a:ext>
            </a:extLst>
          </p:cNvPr>
          <p:cNvSpPr>
            <a:spLocks noGrp="1"/>
          </p:cNvSpPr>
          <p:nvPr>
            <p:ph type="title"/>
          </p:nvPr>
        </p:nvSpPr>
        <p:spPr/>
        <p:txBody>
          <a:bodyPr/>
          <a:lstStyle/>
          <a:p>
            <a:r>
              <a:rPr lang="en-GB" dirty="0"/>
              <a:t>Exercise 2.3: Does my service adequately support physical health? - 2</a:t>
            </a:r>
            <a:endParaRPr lang="en-CH" dirty="0"/>
          </a:p>
        </p:txBody>
      </p:sp>
    </p:spTree>
    <p:extLst>
      <p:ext uri="{BB962C8B-B14F-4D97-AF65-F5344CB8AC3E}">
        <p14:creationId xmlns:p14="http://schemas.microsoft.com/office/powerpoint/2010/main" val="18297177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BAB70-344F-4EC8-92C7-C6DB86EE8788}"/>
              </a:ext>
            </a:extLst>
          </p:cNvPr>
          <p:cNvSpPr>
            <a:spLocks noGrp="1"/>
          </p:cNvSpPr>
          <p:nvPr>
            <p:ph type="title"/>
          </p:nvPr>
        </p:nvSpPr>
        <p:spPr/>
        <p:txBody>
          <a:bodyPr/>
          <a:lstStyle/>
          <a:p>
            <a:r>
              <a:rPr lang="en-GB" dirty="0"/>
              <a:t>Topic 3: What is recovery?</a:t>
            </a:r>
            <a:br>
              <a:rPr lang="en-CH" dirty="0"/>
            </a:br>
            <a:endParaRPr lang="en-CH" dirty="0"/>
          </a:p>
        </p:txBody>
      </p:sp>
    </p:spTree>
    <p:extLst>
      <p:ext uri="{BB962C8B-B14F-4D97-AF65-F5344CB8AC3E}">
        <p14:creationId xmlns:p14="http://schemas.microsoft.com/office/powerpoint/2010/main" val="23810276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D8D16D-DF87-427B-8090-CD663A49970B}"/>
              </a:ext>
            </a:extLst>
          </p:cNvPr>
          <p:cNvSpPr>
            <a:spLocks noGrp="1"/>
          </p:cNvSpPr>
          <p:nvPr>
            <p:ph sz="quarter" idx="14"/>
          </p:nvPr>
        </p:nvSpPr>
        <p:spPr/>
        <p:txBody>
          <a:bodyPr/>
          <a:lstStyle/>
          <a:p>
            <a:r>
              <a:rPr lang="en-US" dirty="0"/>
              <a:t>Think about a time when you had to recover from something – now or in the past. </a:t>
            </a:r>
          </a:p>
          <a:p>
            <a:pPr lvl="1"/>
            <a:r>
              <a:rPr lang="en-US" dirty="0"/>
              <a:t>It may be battling physical illness, losing someone you loved, being the victim of abuse, losing an important opportunity or job. It can be anything you can think of, not necessarily related to mental health.</a:t>
            </a:r>
          </a:p>
          <a:p>
            <a:r>
              <a:rPr lang="en-US" dirty="0"/>
              <a:t>What emotional challenges did you have?</a:t>
            </a:r>
          </a:p>
          <a:p>
            <a:r>
              <a:rPr lang="en-US" dirty="0"/>
              <a:t>How did you deal with these (either positively or negatively)?</a:t>
            </a:r>
          </a:p>
          <a:p>
            <a:r>
              <a:rPr lang="en-US" dirty="0"/>
              <a:t>What was difficult about recovering from the situation?</a:t>
            </a:r>
          </a:p>
          <a:p>
            <a:endParaRPr lang="en-CH" dirty="0"/>
          </a:p>
        </p:txBody>
      </p:sp>
      <p:sp>
        <p:nvSpPr>
          <p:cNvPr id="2" name="Title 1">
            <a:extLst>
              <a:ext uri="{FF2B5EF4-FFF2-40B4-BE49-F238E27FC236}">
                <a16:creationId xmlns:a16="http://schemas.microsoft.com/office/drawing/2014/main" id="{1F3E9E8F-D019-4AE0-8675-EB1FA1ADE89D}"/>
              </a:ext>
            </a:extLst>
          </p:cNvPr>
          <p:cNvSpPr>
            <a:spLocks noGrp="1"/>
          </p:cNvSpPr>
          <p:nvPr>
            <p:ph type="title"/>
          </p:nvPr>
        </p:nvSpPr>
        <p:spPr/>
        <p:txBody>
          <a:bodyPr/>
          <a:lstStyle/>
          <a:p>
            <a:r>
              <a:rPr lang="en-GB" dirty="0"/>
              <a:t>Exercise 3.1: Feeling better - 1</a:t>
            </a:r>
            <a:endParaRPr lang="en-CH" dirty="0"/>
          </a:p>
        </p:txBody>
      </p:sp>
    </p:spTree>
    <p:extLst>
      <p:ext uri="{BB962C8B-B14F-4D97-AF65-F5344CB8AC3E}">
        <p14:creationId xmlns:p14="http://schemas.microsoft.com/office/powerpoint/2010/main" val="35569906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EDB099-D9EB-4EB7-85A7-6963E72BAFB3}"/>
              </a:ext>
            </a:extLst>
          </p:cNvPr>
          <p:cNvSpPr>
            <a:spLocks noGrp="1"/>
          </p:cNvSpPr>
          <p:nvPr>
            <p:ph sz="quarter" idx="14"/>
          </p:nvPr>
        </p:nvSpPr>
        <p:spPr/>
        <p:txBody>
          <a:bodyPr/>
          <a:lstStyle/>
          <a:p>
            <a:pPr marL="0" lvl="0" indent="0" algn="ctr">
              <a:buNone/>
            </a:pPr>
            <a:endParaRPr lang="en-US" sz="2500" b="1" i="1" dirty="0"/>
          </a:p>
          <a:p>
            <a:pPr marL="0" lvl="0" indent="0" algn="ctr">
              <a:buNone/>
            </a:pPr>
            <a:endParaRPr lang="en-US" sz="2500" b="1" i="1" dirty="0"/>
          </a:p>
          <a:p>
            <a:pPr marL="0" lvl="0" indent="0" algn="ctr">
              <a:buNone/>
            </a:pPr>
            <a:endParaRPr lang="en-US" sz="2500" b="1" i="1" dirty="0"/>
          </a:p>
          <a:p>
            <a:pPr marL="0" lvl="0" indent="0" algn="ctr">
              <a:buNone/>
            </a:pPr>
            <a:r>
              <a:rPr lang="en-US" sz="2500" b="1" i="1" dirty="0"/>
              <a:t>What helped you to get better / overcome this situation?</a:t>
            </a:r>
            <a:endParaRPr lang="en-CH" sz="2500" b="1" i="1" dirty="0"/>
          </a:p>
          <a:p>
            <a:endParaRPr lang="en-CH" dirty="0"/>
          </a:p>
        </p:txBody>
      </p:sp>
      <p:sp>
        <p:nvSpPr>
          <p:cNvPr id="2" name="Title 1">
            <a:extLst>
              <a:ext uri="{FF2B5EF4-FFF2-40B4-BE49-F238E27FC236}">
                <a16:creationId xmlns:a16="http://schemas.microsoft.com/office/drawing/2014/main" id="{6E9ABE4D-89F6-4084-90B7-3435E740FEF2}"/>
              </a:ext>
            </a:extLst>
          </p:cNvPr>
          <p:cNvSpPr>
            <a:spLocks noGrp="1"/>
          </p:cNvSpPr>
          <p:nvPr>
            <p:ph type="title"/>
          </p:nvPr>
        </p:nvSpPr>
        <p:spPr/>
        <p:txBody>
          <a:bodyPr/>
          <a:lstStyle/>
          <a:p>
            <a:r>
              <a:rPr lang="en-GB" dirty="0"/>
              <a:t>Exercise 3.1: Feeling better - 2</a:t>
            </a:r>
            <a:endParaRPr lang="en-CH" dirty="0"/>
          </a:p>
        </p:txBody>
      </p:sp>
    </p:spTree>
    <p:extLst>
      <p:ext uri="{BB962C8B-B14F-4D97-AF65-F5344CB8AC3E}">
        <p14:creationId xmlns:p14="http://schemas.microsoft.com/office/powerpoint/2010/main" val="12861810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B0500CB3-F97B-1741-B27E-1A83F96FC99F}"/>
              </a:ext>
            </a:extLst>
          </p:cNvPr>
          <p:cNvSpPr>
            <a:spLocks noGrp="1"/>
          </p:cNvSpPr>
          <p:nvPr>
            <p:ph sz="quarter" idx="14"/>
          </p:nvPr>
        </p:nvSpPr>
        <p:spPr>
          <a:xfrm>
            <a:off x="388630" y="1088571"/>
            <a:ext cx="2802062" cy="4500000"/>
          </a:xfrm>
        </p:spPr>
        <p:txBody>
          <a:bodyPr/>
          <a:lstStyle/>
          <a:p>
            <a:r>
              <a:rPr lang="en-US" sz="2000" dirty="0">
                <a:ea typeface="Times New Roman" panose="02020603050405020304" pitchFamily="18" charset="0"/>
                <a:cs typeface="Times New Roman" panose="02020603050405020304" pitchFamily="18" charset="0"/>
              </a:rPr>
              <a:t>Research based in Scotland has found that important factors on the road to recovery include the following:</a:t>
            </a:r>
            <a:endParaRPr lang="en-CH" sz="2000"/>
          </a:p>
          <a:p>
            <a:endParaRPr lang="en-US" dirty="0"/>
          </a:p>
        </p:txBody>
      </p:sp>
      <p:sp>
        <p:nvSpPr>
          <p:cNvPr id="2" name="Title 1">
            <a:extLst>
              <a:ext uri="{FF2B5EF4-FFF2-40B4-BE49-F238E27FC236}">
                <a16:creationId xmlns:a16="http://schemas.microsoft.com/office/drawing/2014/main" id="{00252EFF-F95F-4643-8B62-C9AA9BA6BA2C}"/>
              </a:ext>
            </a:extLst>
          </p:cNvPr>
          <p:cNvSpPr>
            <a:spLocks noGrp="1"/>
          </p:cNvSpPr>
          <p:nvPr>
            <p:ph type="title"/>
          </p:nvPr>
        </p:nvSpPr>
        <p:spPr/>
        <p:txBody>
          <a:bodyPr/>
          <a:lstStyle/>
          <a:p>
            <a:r>
              <a:rPr lang="en-GB" dirty="0"/>
              <a:t>Exercise 3.1: Feeling better - 3</a:t>
            </a:r>
            <a:endParaRPr lang="en-CH" dirty="0"/>
          </a:p>
        </p:txBody>
      </p:sp>
      <p:graphicFrame>
        <p:nvGraphicFramePr>
          <p:cNvPr id="7" name="Table 6">
            <a:extLst>
              <a:ext uri="{FF2B5EF4-FFF2-40B4-BE49-F238E27FC236}">
                <a16:creationId xmlns:a16="http://schemas.microsoft.com/office/drawing/2014/main" id="{5C0750B9-82B2-49DE-9264-743DD76F185D}"/>
              </a:ext>
            </a:extLst>
          </p:cNvPr>
          <p:cNvGraphicFramePr>
            <a:graphicFrameLocks noGrp="1"/>
          </p:cNvGraphicFramePr>
          <p:nvPr>
            <p:extLst>
              <p:ext uri="{D42A27DB-BD31-4B8C-83A1-F6EECF244321}">
                <p14:modId xmlns:p14="http://schemas.microsoft.com/office/powerpoint/2010/main" val="2724028325"/>
              </p:ext>
            </p:extLst>
          </p:nvPr>
        </p:nvGraphicFramePr>
        <p:xfrm>
          <a:off x="3912532" y="1024776"/>
          <a:ext cx="7661856" cy="4856824"/>
        </p:xfrm>
        <a:graphic>
          <a:graphicData uri="http://schemas.openxmlformats.org/drawingml/2006/table">
            <a:tbl>
              <a:tblPr firstRow="1" firstCol="1" bandRow="1">
                <a:tableStyleId>{2D5ABB26-0587-4C30-8999-92F81FD0307C}</a:tableStyleId>
              </a:tblPr>
              <a:tblGrid>
                <a:gridCol w="3830928">
                  <a:extLst>
                    <a:ext uri="{9D8B030D-6E8A-4147-A177-3AD203B41FA5}">
                      <a16:colId xmlns:a16="http://schemas.microsoft.com/office/drawing/2014/main" val="3947567318"/>
                    </a:ext>
                  </a:extLst>
                </a:gridCol>
                <a:gridCol w="3830928">
                  <a:extLst>
                    <a:ext uri="{9D8B030D-6E8A-4147-A177-3AD203B41FA5}">
                      <a16:colId xmlns:a16="http://schemas.microsoft.com/office/drawing/2014/main" val="2433795578"/>
                    </a:ext>
                  </a:extLst>
                </a:gridCol>
              </a:tblGrid>
              <a:tr h="224684">
                <a:tc>
                  <a:txBody>
                    <a:bodyPr/>
                    <a:lstStyle/>
                    <a:p>
                      <a:pPr>
                        <a:lnSpc>
                          <a:spcPct val="115000"/>
                        </a:lnSpc>
                        <a:spcAft>
                          <a:spcPts val="0"/>
                        </a:spcAft>
                      </a:pPr>
                      <a:r>
                        <a:rPr lang="en-GB" sz="1200" b="1" dirty="0">
                          <a:solidFill>
                            <a:schemeClr val="bg1"/>
                          </a:solidFill>
                          <a:effectLst/>
                        </a:rPr>
                        <a:t>Recovering identity</a:t>
                      </a:r>
                      <a:endParaRPr lang="en-GB" sz="1200" b="1" dirty="0">
                        <a:solidFill>
                          <a:schemeClr val="bg1"/>
                        </a:solidFill>
                        <a:effectLst/>
                        <a:latin typeface="+mj-lt"/>
                        <a:ea typeface="SimSun" panose="02010600030101010101" pitchFamily="2" charset="-122"/>
                        <a:cs typeface="Arial" panose="020B0604020202020204" pitchFamily="34" charset="0"/>
                      </a:endParaRPr>
                    </a:p>
                  </a:txBody>
                  <a:tcPr marL="62503" marR="62503"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nSpc>
                          <a:spcPct val="115000"/>
                        </a:lnSpc>
                        <a:spcAft>
                          <a:spcPts val="0"/>
                        </a:spcAft>
                      </a:pPr>
                      <a:r>
                        <a:rPr lang="en-GB" sz="1200" b="1" dirty="0">
                          <a:solidFill>
                            <a:schemeClr val="bg1"/>
                          </a:solidFill>
                          <a:effectLst/>
                        </a:rPr>
                        <a:t>Relationships</a:t>
                      </a:r>
                      <a:endParaRPr lang="en-GB" sz="1200" b="1" dirty="0">
                        <a:solidFill>
                          <a:schemeClr val="bg1"/>
                        </a:solidFill>
                        <a:effectLst/>
                        <a:latin typeface="+mj-lt"/>
                        <a:ea typeface="SimSun" panose="02010600030101010101" pitchFamily="2" charset="-122"/>
                        <a:cs typeface="Arial" panose="020B0604020202020204" pitchFamily="34" charset="0"/>
                      </a:endParaRPr>
                    </a:p>
                  </a:txBody>
                  <a:tcPr marL="62503" marR="62503"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107052084"/>
                  </a:ext>
                </a:extLst>
              </a:tr>
              <a:tr h="2502150">
                <a:tc>
                  <a:txBody>
                    <a:bodyPr/>
                    <a:lstStyle/>
                    <a:p>
                      <a:pPr marL="342900" lvl="0" indent="-342900">
                        <a:lnSpc>
                          <a:spcPct val="115000"/>
                        </a:lnSpc>
                        <a:spcAft>
                          <a:spcPts val="0"/>
                        </a:spcAft>
                        <a:buFont typeface="Symbol" panose="05050102010706020507" pitchFamily="18" charset="2"/>
                        <a:buChar char=""/>
                      </a:pPr>
                      <a:r>
                        <a:rPr lang="en-GB" sz="1200" dirty="0">
                          <a:effectLst/>
                        </a:rPr>
                        <a:t>Confidence</a:t>
                      </a:r>
                    </a:p>
                    <a:p>
                      <a:pPr marL="342900" lvl="0" indent="-342900">
                        <a:lnSpc>
                          <a:spcPct val="115000"/>
                        </a:lnSpc>
                        <a:spcAft>
                          <a:spcPts val="0"/>
                        </a:spcAft>
                        <a:buFont typeface="Symbol" panose="05050102010706020507" pitchFamily="18" charset="2"/>
                        <a:buChar char=""/>
                      </a:pPr>
                      <a:r>
                        <a:rPr lang="en-GB" sz="1200" dirty="0">
                          <a:effectLst/>
                        </a:rPr>
                        <a:t>Hope and optimism</a:t>
                      </a:r>
                    </a:p>
                    <a:p>
                      <a:pPr marL="342900" lvl="0" indent="-342900">
                        <a:lnSpc>
                          <a:spcPct val="115000"/>
                        </a:lnSpc>
                        <a:spcAft>
                          <a:spcPts val="0"/>
                        </a:spcAft>
                        <a:buFont typeface="Symbol" panose="05050102010706020507" pitchFamily="18" charset="2"/>
                        <a:buChar char=""/>
                      </a:pPr>
                      <a:r>
                        <a:rPr lang="en-GB" sz="1200" dirty="0">
                          <a:effectLst/>
                        </a:rPr>
                        <a:t>Self-acceptance, responsibility, belief and esteem</a:t>
                      </a:r>
                    </a:p>
                    <a:p>
                      <a:pPr marL="342900" lvl="0" indent="-342900">
                        <a:lnSpc>
                          <a:spcPct val="115000"/>
                        </a:lnSpc>
                        <a:spcAft>
                          <a:spcPts val="0"/>
                        </a:spcAft>
                        <a:buFont typeface="Symbol" panose="05050102010706020507" pitchFamily="18" charset="2"/>
                        <a:buChar char=""/>
                      </a:pPr>
                      <a:r>
                        <a:rPr lang="en-GB" sz="1200" dirty="0">
                          <a:effectLst/>
                        </a:rPr>
                        <a:t>Self-efficacy</a:t>
                      </a:r>
                    </a:p>
                    <a:p>
                      <a:pPr marL="342900" lvl="0" indent="-342900">
                        <a:lnSpc>
                          <a:spcPct val="115000"/>
                        </a:lnSpc>
                        <a:spcAft>
                          <a:spcPts val="0"/>
                        </a:spcAft>
                        <a:buFont typeface="Symbol" panose="05050102010706020507" pitchFamily="18" charset="2"/>
                        <a:buChar char=""/>
                      </a:pPr>
                      <a:r>
                        <a:rPr lang="en-GB" sz="1200" dirty="0">
                          <a:effectLst/>
                        </a:rPr>
                        <a:t>Self-awareness</a:t>
                      </a:r>
                    </a:p>
                    <a:p>
                      <a:pPr marL="342900" lvl="0" indent="-342900">
                        <a:lnSpc>
                          <a:spcPct val="115000"/>
                        </a:lnSpc>
                        <a:spcAft>
                          <a:spcPts val="0"/>
                        </a:spcAft>
                        <a:buFont typeface="Symbol" panose="05050102010706020507" pitchFamily="18" charset="2"/>
                        <a:buChar char=""/>
                      </a:pPr>
                      <a:r>
                        <a:rPr lang="en-GB" sz="1200" dirty="0">
                          <a:effectLst/>
                        </a:rPr>
                        <a:t>Going beyond the label</a:t>
                      </a:r>
                    </a:p>
                    <a:p>
                      <a:pPr marL="342900" lvl="0" indent="-342900">
                        <a:lnSpc>
                          <a:spcPct val="115000"/>
                        </a:lnSpc>
                        <a:spcAft>
                          <a:spcPts val="0"/>
                        </a:spcAft>
                        <a:buFont typeface="Symbol" panose="05050102010706020507" pitchFamily="18" charset="2"/>
                        <a:buChar char=""/>
                      </a:pPr>
                      <a:r>
                        <a:rPr lang="en-GB" sz="1200" dirty="0">
                          <a:effectLst/>
                        </a:rPr>
                        <a:t>Reclaiming power and self-determination</a:t>
                      </a:r>
                    </a:p>
                    <a:p>
                      <a:pPr marL="342900" lvl="0" indent="-342900">
                        <a:lnSpc>
                          <a:spcPct val="115000"/>
                        </a:lnSpc>
                        <a:spcAft>
                          <a:spcPts val="0"/>
                        </a:spcAft>
                        <a:buFont typeface="Symbol" panose="05050102010706020507" pitchFamily="18" charset="2"/>
                        <a:buChar char=""/>
                      </a:pPr>
                      <a:r>
                        <a:rPr lang="en-GB" sz="1200" dirty="0">
                          <a:effectLst/>
                        </a:rPr>
                        <a:t>Belonging – cultural, social and community identity</a:t>
                      </a:r>
                    </a:p>
                    <a:p>
                      <a:pPr marL="342900" lvl="0" indent="-342900">
                        <a:lnSpc>
                          <a:spcPct val="115000"/>
                        </a:lnSpc>
                        <a:spcAft>
                          <a:spcPts val="0"/>
                        </a:spcAft>
                        <a:buFont typeface="Symbol" panose="05050102010706020507" pitchFamily="18" charset="2"/>
                        <a:buChar char=""/>
                      </a:pPr>
                      <a:r>
                        <a:rPr lang="en-GB" sz="1200" dirty="0">
                          <a:effectLst/>
                        </a:rPr>
                        <a:t>Activism</a:t>
                      </a:r>
                    </a:p>
                    <a:p>
                      <a:pPr marL="342900" lvl="0" indent="-342900">
                        <a:lnSpc>
                          <a:spcPct val="115000"/>
                        </a:lnSpc>
                        <a:spcAft>
                          <a:spcPts val="0"/>
                        </a:spcAft>
                        <a:buFont typeface="Symbol" panose="05050102010706020507" pitchFamily="18" charset="2"/>
                        <a:buChar char=""/>
                      </a:pPr>
                      <a:r>
                        <a:rPr lang="en-GB" sz="1200" dirty="0">
                          <a:effectLst/>
                        </a:rPr>
                        <a:t>Spirituality</a:t>
                      </a:r>
                    </a:p>
                    <a:p>
                      <a:pPr marL="342900" lvl="0" indent="-342900">
                        <a:lnSpc>
                          <a:spcPct val="115000"/>
                        </a:lnSpc>
                        <a:spcAft>
                          <a:spcPts val="0"/>
                        </a:spcAft>
                        <a:buFont typeface="Symbol" panose="05050102010706020507" pitchFamily="18" charset="2"/>
                        <a:buChar char=""/>
                      </a:pPr>
                      <a:r>
                        <a:rPr lang="en-GB" sz="1200" dirty="0">
                          <a:effectLst/>
                        </a:rPr>
                        <a:t>Coping</a:t>
                      </a:r>
                    </a:p>
                    <a:p>
                      <a:pPr marL="342900" lvl="0" indent="-342900">
                        <a:lnSpc>
                          <a:spcPct val="115000"/>
                        </a:lnSpc>
                        <a:spcAft>
                          <a:spcPts val="0"/>
                        </a:spcAft>
                        <a:buFont typeface="Symbol" panose="05050102010706020507" pitchFamily="18" charset="2"/>
                        <a:buChar char=""/>
                      </a:pPr>
                      <a:r>
                        <a:rPr lang="en-GB" sz="1200" dirty="0">
                          <a:effectLst/>
                        </a:rPr>
                        <a:t>Taking control</a:t>
                      </a:r>
                      <a:endParaRPr lang="en-GB" sz="1200" b="0" dirty="0">
                        <a:effectLst/>
                        <a:latin typeface="+mj-lt"/>
                        <a:ea typeface="SimSun" panose="02010600030101010101" pitchFamily="2" charset="-122"/>
                        <a:cs typeface="Arial" panose="020B0604020202020204" pitchFamily="34" charset="0"/>
                      </a:endParaRPr>
                    </a:p>
                  </a:txBody>
                  <a:tcPr marL="62503" marR="62503"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342900" lvl="0" indent="-342900">
                        <a:lnSpc>
                          <a:spcPct val="115000"/>
                        </a:lnSpc>
                        <a:spcAft>
                          <a:spcPts val="0"/>
                        </a:spcAft>
                        <a:buFont typeface="Symbol" panose="05050102010706020507" pitchFamily="18" charset="2"/>
                        <a:buChar char=""/>
                      </a:pPr>
                      <a:r>
                        <a:rPr lang="en-GB" sz="1200" dirty="0">
                          <a:effectLst/>
                        </a:rPr>
                        <a:t>Friendships</a:t>
                      </a:r>
                    </a:p>
                    <a:p>
                      <a:pPr marL="342900" lvl="0" indent="-342900">
                        <a:lnSpc>
                          <a:spcPct val="115000"/>
                        </a:lnSpc>
                        <a:spcAft>
                          <a:spcPts val="0"/>
                        </a:spcAft>
                        <a:buFont typeface="Symbol" panose="05050102010706020507" pitchFamily="18" charset="2"/>
                        <a:buChar char=""/>
                      </a:pPr>
                      <a:r>
                        <a:rPr lang="en-GB" sz="1200" dirty="0">
                          <a:effectLst/>
                        </a:rPr>
                        <a:t>Supportive family relationships</a:t>
                      </a:r>
                    </a:p>
                    <a:p>
                      <a:pPr marL="342900" lvl="0" indent="-342900">
                        <a:lnSpc>
                          <a:spcPct val="115000"/>
                        </a:lnSpc>
                        <a:spcAft>
                          <a:spcPts val="0"/>
                        </a:spcAft>
                        <a:buFont typeface="Symbol" panose="05050102010706020507" pitchFamily="18" charset="2"/>
                        <a:buChar char=""/>
                      </a:pPr>
                      <a:r>
                        <a:rPr lang="en-GB" sz="1200" dirty="0">
                          <a:effectLst/>
                        </a:rPr>
                        <a:t>Intimate relationships (i.e. partner)</a:t>
                      </a:r>
                    </a:p>
                    <a:p>
                      <a:pPr marL="342900" lvl="0" indent="-342900">
                        <a:lnSpc>
                          <a:spcPct val="115000"/>
                        </a:lnSpc>
                        <a:spcAft>
                          <a:spcPts val="0"/>
                        </a:spcAft>
                        <a:buFont typeface="Symbol" panose="05050102010706020507" pitchFamily="18" charset="2"/>
                        <a:buChar char=""/>
                      </a:pPr>
                      <a:r>
                        <a:rPr lang="en-GB" sz="1200" dirty="0">
                          <a:effectLst/>
                        </a:rPr>
                        <a:t>Parenting</a:t>
                      </a:r>
                    </a:p>
                    <a:p>
                      <a:pPr marL="342900" lvl="0" indent="-342900">
                        <a:lnSpc>
                          <a:spcPct val="115000"/>
                        </a:lnSpc>
                        <a:spcAft>
                          <a:spcPts val="0"/>
                        </a:spcAft>
                        <a:buFont typeface="Symbol" panose="05050102010706020507" pitchFamily="18" charset="2"/>
                        <a:buChar char=""/>
                      </a:pPr>
                      <a:r>
                        <a:rPr lang="en-GB" sz="1200" dirty="0">
                          <a:effectLst/>
                        </a:rPr>
                        <a:t>Peers</a:t>
                      </a:r>
                    </a:p>
                    <a:p>
                      <a:pPr marL="342900" lvl="0" indent="-342900">
                        <a:lnSpc>
                          <a:spcPct val="115000"/>
                        </a:lnSpc>
                        <a:spcAft>
                          <a:spcPts val="0"/>
                        </a:spcAft>
                        <a:buFont typeface="Symbol" panose="05050102010706020507" pitchFamily="18" charset="2"/>
                        <a:buChar char=""/>
                      </a:pPr>
                      <a:r>
                        <a:rPr lang="en-GB" sz="1200" dirty="0">
                          <a:effectLst/>
                        </a:rPr>
                        <a:t>Pets</a:t>
                      </a:r>
                    </a:p>
                    <a:p>
                      <a:pPr marL="342900" lvl="0" indent="-342900">
                        <a:lnSpc>
                          <a:spcPct val="115000"/>
                        </a:lnSpc>
                        <a:spcAft>
                          <a:spcPts val="0"/>
                        </a:spcAft>
                        <a:buFont typeface="Symbol" panose="05050102010706020507" pitchFamily="18" charset="2"/>
                        <a:buChar char=""/>
                      </a:pPr>
                      <a:r>
                        <a:rPr lang="en-GB" sz="1200" dirty="0">
                          <a:effectLst/>
                        </a:rPr>
                        <a:t>Service professional </a:t>
                      </a:r>
                    </a:p>
                    <a:p>
                      <a:pPr marL="342900" lvl="0" indent="-342900">
                        <a:lnSpc>
                          <a:spcPct val="115000"/>
                        </a:lnSpc>
                        <a:spcAft>
                          <a:spcPts val="0"/>
                        </a:spcAft>
                        <a:buFont typeface="Symbol" panose="05050102010706020507" pitchFamily="18" charset="2"/>
                        <a:buChar char=""/>
                      </a:pPr>
                      <a:r>
                        <a:rPr lang="en-GB" sz="1200" dirty="0">
                          <a:effectLst/>
                        </a:rPr>
                        <a:t>Mutual trust and recognition</a:t>
                      </a:r>
                    </a:p>
                    <a:p>
                      <a:pPr marL="342900" lvl="0" indent="-342900">
                        <a:lnSpc>
                          <a:spcPct val="115000"/>
                        </a:lnSpc>
                        <a:spcAft>
                          <a:spcPts val="0"/>
                        </a:spcAft>
                        <a:buFont typeface="Symbol" panose="05050102010706020507" pitchFamily="18" charset="2"/>
                        <a:buChar char=""/>
                      </a:pPr>
                      <a:r>
                        <a:rPr lang="en-GB" sz="1200" dirty="0">
                          <a:effectLst/>
                        </a:rPr>
                        <a:t>Hopeful relationships</a:t>
                      </a:r>
                      <a:endParaRPr lang="en-GB" sz="1200" dirty="0">
                        <a:effectLst/>
                        <a:latin typeface="+mj-lt"/>
                        <a:ea typeface="SimSun" panose="02010600030101010101" pitchFamily="2" charset="-122"/>
                        <a:cs typeface="Arial" panose="020B0604020202020204" pitchFamily="34" charset="0"/>
                      </a:endParaRPr>
                    </a:p>
                  </a:txBody>
                  <a:tcPr marL="62503" marR="62503"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82293092"/>
                  </a:ext>
                </a:extLst>
              </a:tr>
              <a:tr h="224684">
                <a:tc>
                  <a:txBody>
                    <a:bodyPr/>
                    <a:lstStyle/>
                    <a:p>
                      <a:pPr>
                        <a:lnSpc>
                          <a:spcPct val="115000"/>
                        </a:lnSpc>
                        <a:spcAft>
                          <a:spcPts val="0"/>
                        </a:spcAft>
                      </a:pPr>
                      <a:r>
                        <a:rPr lang="en-GB" sz="1200" b="1" dirty="0">
                          <a:solidFill>
                            <a:schemeClr val="bg1"/>
                          </a:solidFill>
                          <a:effectLst/>
                        </a:rPr>
                        <a:t>Engagement and finding meaning and purpose</a:t>
                      </a:r>
                      <a:endParaRPr lang="en-GB" sz="1200" b="1" dirty="0">
                        <a:solidFill>
                          <a:schemeClr val="bg1"/>
                        </a:solidFill>
                        <a:effectLst/>
                        <a:latin typeface="+mj-lt"/>
                        <a:ea typeface="SimSun" panose="02010600030101010101" pitchFamily="2" charset="-122"/>
                        <a:cs typeface="Arial" panose="020B0604020202020204" pitchFamily="34" charset="0"/>
                      </a:endParaRPr>
                    </a:p>
                  </a:txBody>
                  <a:tcPr marL="62503" marR="62503"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nSpc>
                          <a:spcPct val="115000"/>
                        </a:lnSpc>
                        <a:spcAft>
                          <a:spcPts val="0"/>
                        </a:spcAft>
                      </a:pPr>
                      <a:r>
                        <a:rPr lang="en-GB" sz="1200" b="1" dirty="0">
                          <a:solidFill>
                            <a:schemeClr val="bg1"/>
                          </a:solidFill>
                          <a:effectLst/>
                        </a:rPr>
                        <a:t>Services and supports</a:t>
                      </a:r>
                      <a:endParaRPr lang="en-GB" sz="1200" b="1" dirty="0">
                        <a:solidFill>
                          <a:schemeClr val="bg1"/>
                        </a:solidFill>
                        <a:effectLst/>
                        <a:latin typeface="+mj-lt"/>
                        <a:ea typeface="SimSun" panose="02010600030101010101" pitchFamily="2" charset="-122"/>
                        <a:cs typeface="Arial" panose="020B0604020202020204" pitchFamily="34" charset="0"/>
                      </a:endParaRPr>
                    </a:p>
                  </a:txBody>
                  <a:tcPr marL="62503" marR="62503"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3306776552"/>
                  </a:ext>
                </a:extLst>
              </a:tr>
              <a:tr h="1896094">
                <a:tc>
                  <a:txBody>
                    <a:bodyPr/>
                    <a:lstStyle/>
                    <a:p>
                      <a:pPr marL="342900" lvl="0" indent="-342900">
                        <a:lnSpc>
                          <a:spcPct val="115000"/>
                        </a:lnSpc>
                        <a:spcAft>
                          <a:spcPts val="0"/>
                        </a:spcAft>
                        <a:buFont typeface="Symbol" panose="05050102010706020507" pitchFamily="18" charset="2"/>
                        <a:buChar char=""/>
                      </a:pPr>
                      <a:r>
                        <a:rPr lang="en-GB" sz="1200" dirty="0">
                          <a:effectLst/>
                        </a:rPr>
                        <a:t>Being valued</a:t>
                      </a:r>
                    </a:p>
                    <a:p>
                      <a:pPr marL="342900" lvl="0" indent="-342900">
                        <a:lnSpc>
                          <a:spcPct val="115000"/>
                        </a:lnSpc>
                        <a:spcAft>
                          <a:spcPts val="0"/>
                        </a:spcAft>
                        <a:buFont typeface="Symbol" panose="05050102010706020507" pitchFamily="18" charset="2"/>
                        <a:buChar char=""/>
                      </a:pPr>
                      <a:r>
                        <a:rPr lang="en-GB" sz="1200" dirty="0">
                          <a:effectLst/>
                        </a:rPr>
                        <a:t>Engaging in meaningful roles</a:t>
                      </a:r>
                    </a:p>
                    <a:p>
                      <a:pPr marL="342900" lvl="0" indent="-342900">
                        <a:lnSpc>
                          <a:spcPct val="115000"/>
                        </a:lnSpc>
                        <a:spcAft>
                          <a:spcPts val="0"/>
                        </a:spcAft>
                        <a:buFont typeface="Symbol" panose="05050102010706020507" pitchFamily="18" charset="2"/>
                        <a:buChar char=""/>
                      </a:pPr>
                      <a:r>
                        <a:rPr lang="en-GB" sz="1200" dirty="0">
                          <a:effectLst/>
                        </a:rPr>
                        <a:t>Volunteering, employment, career and education</a:t>
                      </a:r>
                    </a:p>
                    <a:p>
                      <a:pPr marL="342900" lvl="0" indent="-342900">
                        <a:lnSpc>
                          <a:spcPct val="115000"/>
                        </a:lnSpc>
                        <a:spcAft>
                          <a:spcPts val="0"/>
                        </a:spcAft>
                        <a:buFont typeface="Symbol" panose="05050102010706020507" pitchFamily="18" charset="2"/>
                        <a:buChar char=""/>
                      </a:pPr>
                      <a:r>
                        <a:rPr lang="en-GB" sz="1200" dirty="0">
                          <a:effectLst/>
                        </a:rPr>
                        <a:t>Learning about self and condition</a:t>
                      </a:r>
                    </a:p>
                    <a:p>
                      <a:pPr marL="342900" lvl="0" indent="-342900">
                        <a:lnSpc>
                          <a:spcPct val="115000"/>
                        </a:lnSpc>
                        <a:spcAft>
                          <a:spcPts val="0"/>
                        </a:spcAft>
                        <a:buFont typeface="Symbol" panose="05050102010706020507" pitchFamily="18" charset="2"/>
                        <a:buChar char=""/>
                      </a:pPr>
                      <a:r>
                        <a:rPr lang="en-GB" sz="1200" dirty="0">
                          <a:effectLst/>
                        </a:rPr>
                        <a:t>Community and social engagement</a:t>
                      </a:r>
                    </a:p>
                    <a:p>
                      <a:pPr marL="342900" lvl="0" indent="-342900">
                        <a:lnSpc>
                          <a:spcPct val="115000"/>
                        </a:lnSpc>
                        <a:spcAft>
                          <a:spcPts val="0"/>
                        </a:spcAft>
                        <a:buFont typeface="Symbol" panose="05050102010706020507" pitchFamily="18" charset="2"/>
                        <a:buChar char=""/>
                      </a:pPr>
                      <a:r>
                        <a:rPr lang="en-GB" sz="1200" dirty="0">
                          <a:effectLst/>
                        </a:rPr>
                        <a:t>Communities and housing</a:t>
                      </a:r>
                    </a:p>
                    <a:p>
                      <a:pPr marL="342900" lvl="0" indent="-342900">
                        <a:lnSpc>
                          <a:spcPct val="115000"/>
                        </a:lnSpc>
                        <a:spcAft>
                          <a:spcPts val="0"/>
                        </a:spcAft>
                        <a:buFont typeface="Symbol" panose="05050102010706020507" pitchFamily="18" charset="2"/>
                        <a:buChar char=""/>
                      </a:pPr>
                      <a:r>
                        <a:rPr lang="en-GB" sz="1200" dirty="0">
                          <a:effectLst/>
                        </a:rPr>
                        <a:t>Exercise and creativity</a:t>
                      </a:r>
                    </a:p>
                    <a:p>
                      <a:pPr marL="342900" lvl="0" indent="-342900">
                        <a:lnSpc>
                          <a:spcPct val="115000"/>
                        </a:lnSpc>
                        <a:spcAft>
                          <a:spcPts val="0"/>
                        </a:spcAft>
                        <a:buFont typeface="Symbol" panose="05050102010706020507" pitchFamily="18" charset="2"/>
                        <a:buChar char=""/>
                      </a:pPr>
                      <a:r>
                        <a:rPr lang="en-GB" sz="1200" dirty="0">
                          <a:effectLst/>
                        </a:rPr>
                        <a:t>Other people’s experiences</a:t>
                      </a:r>
                      <a:endParaRPr lang="en-GB" sz="1200" b="0" dirty="0">
                        <a:effectLst/>
                        <a:latin typeface="+mj-lt"/>
                        <a:ea typeface="SimSun" panose="02010600030101010101" pitchFamily="2" charset="-122"/>
                        <a:cs typeface="Arial" panose="020B0604020202020204" pitchFamily="34" charset="0"/>
                      </a:endParaRPr>
                    </a:p>
                  </a:txBody>
                  <a:tcPr marL="62503" marR="62503"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342900" lvl="0" indent="-342900">
                        <a:lnSpc>
                          <a:spcPct val="115000"/>
                        </a:lnSpc>
                        <a:spcAft>
                          <a:spcPts val="0"/>
                        </a:spcAft>
                        <a:buFont typeface="Symbol" panose="05050102010706020507" pitchFamily="18" charset="2"/>
                        <a:buChar char=""/>
                      </a:pPr>
                      <a:r>
                        <a:rPr lang="en-GB" sz="1200" dirty="0">
                          <a:effectLst/>
                        </a:rPr>
                        <a:t>Feeling informed and in control </a:t>
                      </a:r>
                    </a:p>
                    <a:p>
                      <a:pPr marL="342900" lvl="0" indent="-342900">
                        <a:lnSpc>
                          <a:spcPct val="115000"/>
                        </a:lnSpc>
                        <a:spcAft>
                          <a:spcPts val="0"/>
                        </a:spcAft>
                        <a:buFont typeface="Symbol" panose="05050102010706020507" pitchFamily="18" charset="2"/>
                        <a:buChar char=""/>
                      </a:pPr>
                      <a:r>
                        <a:rPr lang="en-GB" sz="1200" dirty="0">
                          <a:effectLst/>
                        </a:rPr>
                        <a:t>Continuity and flexibility</a:t>
                      </a:r>
                    </a:p>
                    <a:p>
                      <a:pPr marL="342900" lvl="0" indent="-342900">
                        <a:lnSpc>
                          <a:spcPct val="115000"/>
                        </a:lnSpc>
                        <a:spcAft>
                          <a:spcPts val="0"/>
                        </a:spcAft>
                        <a:buFont typeface="Symbol" panose="05050102010706020507" pitchFamily="18" charset="2"/>
                        <a:buChar char=""/>
                      </a:pPr>
                      <a:r>
                        <a:rPr lang="en-GB" sz="1200" dirty="0">
                          <a:effectLst/>
                        </a:rPr>
                        <a:t>Treatments and therapies</a:t>
                      </a:r>
                    </a:p>
                    <a:p>
                      <a:pPr marL="342900" lvl="0" indent="-342900">
                        <a:lnSpc>
                          <a:spcPct val="115000"/>
                        </a:lnSpc>
                        <a:spcAft>
                          <a:spcPts val="0"/>
                        </a:spcAft>
                        <a:buFont typeface="Symbol" panose="05050102010706020507" pitchFamily="18" charset="2"/>
                        <a:buChar char=""/>
                      </a:pPr>
                      <a:r>
                        <a:rPr lang="en-GB" sz="1200" dirty="0">
                          <a:effectLst/>
                        </a:rPr>
                        <a:t>Security</a:t>
                      </a:r>
                    </a:p>
                    <a:p>
                      <a:pPr marL="342900" lvl="0" indent="-342900">
                        <a:lnSpc>
                          <a:spcPct val="115000"/>
                        </a:lnSpc>
                        <a:spcAft>
                          <a:spcPts val="0"/>
                        </a:spcAft>
                        <a:buFont typeface="Symbol" panose="05050102010706020507" pitchFamily="18" charset="2"/>
                        <a:buChar char=""/>
                      </a:pPr>
                      <a:r>
                        <a:rPr lang="en-GB" sz="1200" dirty="0">
                          <a:effectLst/>
                        </a:rPr>
                        <a:t>Peer support</a:t>
                      </a:r>
                    </a:p>
                    <a:p>
                      <a:pPr marL="342900" lvl="0" indent="-342900">
                        <a:lnSpc>
                          <a:spcPct val="115000"/>
                        </a:lnSpc>
                        <a:spcAft>
                          <a:spcPts val="0"/>
                        </a:spcAft>
                        <a:buFont typeface="Symbol" panose="05050102010706020507" pitchFamily="18" charset="2"/>
                        <a:buChar char=""/>
                      </a:pPr>
                      <a:r>
                        <a:rPr lang="en-GB" sz="1200" dirty="0">
                          <a:effectLst/>
                        </a:rPr>
                        <a:t>Relationships, attitudes and power</a:t>
                      </a:r>
                    </a:p>
                    <a:p>
                      <a:pPr marL="342900" lvl="0" indent="-342900">
                        <a:lnSpc>
                          <a:spcPct val="115000"/>
                        </a:lnSpc>
                        <a:spcAft>
                          <a:spcPts val="0"/>
                        </a:spcAft>
                        <a:buFont typeface="Symbol" panose="05050102010706020507" pitchFamily="18" charset="2"/>
                        <a:buChar char=""/>
                      </a:pPr>
                      <a:r>
                        <a:rPr lang="en-GB" sz="1200" dirty="0">
                          <a:effectLst/>
                        </a:rPr>
                        <a:t>Housing and community supports</a:t>
                      </a:r>
                    </a:p>
                    <a:p>
                      <a:pPr marL="342900" lvl="0" indent="-342900">
                        <a:lnSpc>
                          <a:spcPct val="115000"/>
                        </a:lnSpc>
                        <a:spcAft>
                          <a:spcPts val="0"/>
                        </a:spcAft>
                        <a:buFont typeface="Symbol" panose="05050102010706020507" pitchFamily="18" charset="2"/>
                        <a:buChar char=""/>
                      </a:pPr>
                      <a:r>
                        <a:rPr lang="en-GB" sz="1200" dirty="0">
                          <a:effectLst/>
                        </a:rPr>
                        <a:t>Financial security</a:t>
                      </a:r>
                      <a:endParaRPr lang="en-GB" sz="1200" dirty="0">
                        <a:effectLst/>
                        <a:latin typeface="+mj-lt"/>
                        <a:ea typeface="SimSun" panose="02010600030101010101" pitchFamily="2" charset="-122"/>
                        <a:cs typeface="Arial" panose="020B0604020202020204" pitchFamily="34" charset="0"/>
                      </a:endParaRPr>
                    </a:p>
                  </a:txBody>
                  <a:tcPr marL="62503" marR="62503"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34158785"/>
                  </a:ext>
                </a:extLst>
              </a:tr>
            </a:tbl>
          </a:graphicData>
        </a:graphic>
      </p:graphicFrame>
    </p:spTree>
    <p:extLst>
      <p:ext uri="{BB962C8B-B14F-4D97-AF65-F5344CB8AC3E}">
        <p14:creationId xmlns:p14="http://schemas.microsoft.com/office/powerpoint/2010/main" val="27735562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A97B00-5B6B-40C3-A09F-AFD665A921C4}"/>
              </a:ext>
            </a:extLst>
          </p:cNvPr>
          <p:cNvSpPr>
            <a:spLocks noGrp="1"/>
          </p:cNvSpPr>
          <p:nvPr>
            <p:ph sz="quarter" idx="14"/>
          </p:nvPr>
        </p:nvSpPr>
        <p:spPr/>
        <p:txBody>
          <a:bodyPr/>
          <a:lstStyle/>
          <a:p>
            <a:pPr lvl="0"/>
            <a:r>
              <a:rPr lang="en-US" dirty="0"/>
              <a:t>The recovery factors listed in this table do not apply only to people with psychosocial, intellectual or cognitive disabilities. Everyone is recovering or has recovered from something in their lives.</a:t>
            </a:r>
            <a:endParaRPr lang="en-CH" dirty="0"/>
          </a:p>
          <a:p>
            <a:pPr lvl="0"/>
            <a:r>
              <a:rPr lang="en-US" dirty="0"/>
              <a:t>However, people may recover from different things in vastly different contexts. People may also be at very different points in their recovery journey.</a:t>
            </a:r>
            <a:endParaRPr lang="en-CH" dirty="0"/>
          </a:p>
          <a:p>
            <a:endParaRPr lang="en-CH" dirty="0"/>
          </a:p>
        </p:txBody>
      </p:sp>
      <p:sp>
        <p:nvSpPr>
          <p:cNvPr id="2" name="Title 1">
            <a:extLst>
              <a:ext uri="{FF2B5EF4-FFF2-40B4-BE49-F238E27FC236}">
                <a16:creationId xmlns:a16="http://schemas.microsoft.com/office/drawing/2014/main" id="{01E57E5F-BBA7-4210-9080-C2434F2DD7D0}"/>
              </a:ext>
            </a:extLst>
          </p:cNvPr>
          <p:cNvSpPr>
            <a:spLocks noGrp="1"/>
          </p:cNvSpPr>
          <p:nvPr>
            <p:ph type="title"/>
          </p:nvPr>
        </p:nvSpPr>
        <p:spPr/>
        <p:txBody>
          <a:bodyPr/>
          <a:lstStyle/>
          <a:p>
            <a:r>
              <a:rPr lang="en-GB" dirty="0"/>
              <a:t>Exercise 3.1: Feeling better - 4</a:t>
            </a:r>
            <a:endParaRPr lang="en-CH" dirty="0"/>
          </a:p>
        </p:txBody>
      </p:sp>
    </p:spTree>
    <p:extLst>
      <p:ext uri="{BB962C8B-B14F-4D97-AF65-F5344CB8AC3E}">
        <p14:creationId xmlns:p14="http://schemas.microsoft.com/office/powerpoint/2010/main" val="1477029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B736F12-E767-F548-A43E-21005A49554C}"/>
              </a:ext>
            </a:extLst>
          </p:cNvPr>
          <p:cNvSpPr>
            <a:spLocks noGrp="1"/>
          </p:cNvSpPr>
          <p:nvPr>
            <p:ph type="body" sz="quarter" idx="13"/>
          </p:nvPr>
        </p:nvSpPr>
        <p:spPr/>
        <p:txBody>
          <a:bodyPr/>
          <a:lstStyle/>
          <a:p>
            <a:r>
              <a:rPr lang="en-GB" dirty="0"/>
              <a:t>The meaning of recovery (a)</a:t>
            </a:r>
            <a:endParaRPr lang="en-US" dirty="0"/>
          </a:p>
        </p:txBody>
      </p:sp>
      <p:sp>
        <p:nvSpPr>
          <p:cNvPr id="3" name="Content Placeholder 2">
            <a:extLst>
              <a:ext uri="{FF2B5EF4-FFF2-40B4-BE49-F238E27FC236}">
                <a16:creationId xmlns:a16="http://schemas.microsoft.com/office/drawing/2014/main" id="{88C4CFF4-1B34-4B6D-936C-5D36DAA08176}"/>
              </a:ext>
            </a:extLst>
          </p:cNvPr>
          <p:cNvSpPr>
            <a:spLocks noGrp="1"/>
          </p:cNvSpPr>
          <p:nvPr>
            <p:ph sz="quarter" idx="14"/>
          </p:nvPr>
        </p:nvSpPr>
        <p:spPr/>
        <p:txBody>
          <a:bodyPr/>
          <a:lstStyle/>
          <a:p>
            <a:pPr lvl="0"/>
            <a:r>
              <a:rPr lang="en-US" dirty="0"/>
              <a:t>The meaning of recovery can be different for each person. It can be about</a:t>
            </a:r>
          </a:p>
          <a:p>
            <a:pPr lvl="1"/>
            <a:r>
              <a:rPr lang="en-US" dirty="0"/>
              <a:t>regaining control of identity and life</a:t>
            </a:r>
          </a:p>
          <a:p>
            <a:pPr lvl="1"/>
            <a:r>
              <a:rPr lang="en-US" dirty="0"/>
              <a:t>having hope </a:t>
            </a:r>
          </a:p>
          <a:p>
            <a:pPr lvl="1"/>
            <a:r>
              <a:rPr lang="en-US" dirty="0"/>
              <a:t>living a life that has meaning.</a:t>
            </a:r>
            <a:endParaRPr lang="en-CH" dirty="0"/>
          </a:p>
          <a:p>
            <a:pPr lvl="0"/>
            <a:r>
              <a:rPr lang="en-US" dirty="0"/>
              <a:t>This understanding of recovery moves us away from the idea or goal of “being cured” or “being normal again”. </a:t>
            </a:r>
          </a:p>
          <a:p>
            <a:pPr lvl="0"/>
            <a:r>
              <a:rPr lang="en-US" dirty="0"/>
              <a:t>Instead recovery focuses in gaining new meaning and purpose in life, being empowered and able to live a self-directed life, despite what one may have lived through.</a:t>
            </a:r>
            <a:endParaRPr lang="en-CH" dirty="0"/>
          </a:p>
          <a:p>
            <a:endParaRPr lang="en-CH" dirty="0"/>
          </a:p>
        </p:txBody>
      </p:sp>
      <p:sp>
        <p:nvSpPr>
          <p:cNvPr id="2" name="Title 1">
            <a:extLst>
              <a:ext uri="{FF2B5EF4-FFF2-40B4-BE49-F238E27FC236}">
                <a16:creationId xmlns:a16="http://schemas.microsoft.com/office/drawing/2014/main" id="{9BADF651-4143-42D8-BD3D-3D5CE9A5A142}"/>
              </a:ext>
            </a:extLst>
          </p:cNvPr>
          <p:cNvSpPr>
            <a:spLocks noGrp="1"/>
          </p:cNvSpPr>
          <p:nvPr>
            <p:ph type="title"/>
          </p:nvPr>
        </p:nvSpPr>
        <p:spPr/>
        <p:txBody>
          <a:bodyPr/>
          <a:lstStyle/>
          <a:p>
            <a:r>
              <a:rPr lang="en-GB" dirty="0"/>
              <a:t>Presentation: Recovery – 1</a:t>
            </a:r>
            <a:endParaRPr lang="en-CH" dirty="0"/>
          </a:p>
        </p:txBody>
      </p:sp>
    </p:spTree>
    <p:extLst>
      <p:ext uri="{BB962C8B-B14F-4D97-AF65-F5344CB8AC3E}">
        <p14:creationId xmlns:p14="http://schemas.microsoft.com/office/powerpoint/2010/main" val="18424800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AF434C9-47C1-C640-B3D7-D0A33F06772A}"/>
              </a:ext>
            </a:extLst>
          </p:cNvPr>
          <p:cNvSpPr>
            <a:spLocks noGrp="1"/>
          </p:cNvSpPr>
          <p:nvPr>
            <p:ph type="body" sz="quarter" idx="13"/>
          </p:nvPr>
        </p:nvSpPr>
        <p:spPr/>
        <p:txBody>
          <a:bodyPr/>
          <a:lstStyle/>
          <a:p>
            <a:r>
              <a:rPr lang="en-GB" dirty="0"/>
              <a:t>The meaning of recovery (b)</a:t>
            </a:r>
            <a:endParaRPr lang="en-US" dirty="0"/>
          </a:p>
        </p:txBody>
      </p:sp>
      <p:sp>
        <p:nvSpPr>
          <p:cNvPr id="3" name="Content Placeholder 2">
            <a:extLst>
              <a:ext uri="{FF2B5EF4-FFF2-40B4-BE49-F238E27FC236}">
                <a16:creationId xmlns:a16="http://schemas.microsoft.com/office/drawing/2014/main" id="{EB84450E-A189-417F-9463-B155C8A5F752}"/>
              </a:ext>
            </a:extLst>
          </p:cNvPr>
          <p:cNvSpPr>
            <a:spLocks noGrp="1"/>
          </p:cNvSpPr>
          <p:nvPr>
            <p:ph sz="quarter" idx="14"/>
          </p:nvPr>
        </p:nvSpPr>
        <p:spPr/>
        <p:txBody>
          <a:bodyPr/>
          <a:lstStyle/>
          <a:p>
            <a:endParaRPr lang="en-GB" dirty="0"/>
          </a:p>
          <a:p>
            <a:r>
              <a:rPr lang="en-GB" dirty="0"/>
              <a:t>ASHA International (2015) Reshma </a:t>
            </a:r>
            <a:r>
              <a:rPr lang="en-GB" dirty="0" err="1"/>
              <a:t>Valliappan</a:t>
            </a:r>
            <a:r>
              <a:rPr lang="en-GB" dirty="0"/>
              <a:t>, India. You Can Recover Project. Reshma </a:t>
            </a:r>
            <a:r>
              <a:rPr lang="en-GB" dirty="0" err="1"/>
              <a:t>Valliappan</a:t>
            </a:r>
            <a:r>
              <a:rPr lang="en-GB" dirty="0"/>
              <a:t> tells her personal story of what recovery means for her life. </a:t>
            </a:r>
            <a:r>
              <a:rPr lang="en-GB" dirty="0">
                <a:hlinkClick r:id="rId3"/>
              </a:rPr>
              <a:t>https://youtu.be/E0YbpciUxRk</a:t>
            </a:r>
            <a:r>
              <a:rPr lang="en-GB" dirty="0"/>
              <a:t> </a:t>
            </a:r>
            <a:endParaRPr lang="en-CH" dirty="0"/>
          </a:p>
        </p:txBody>
      </p:sp>
      <p:sp>
        <p:nvSpPr>
          <p:cNvPr id="2" name="Title 1">
            <a:extLst>
              <a:ext uri="{FF2B5EF4-FFF2-40B4-BE49-F238E27FC236}">
                <a16:creationId xmlns:a16="http://schemas.microsoft.com/office/drawing/2014/main" id="{8E3B27F0-B30C-40BE-AA90-4B42845417BF}"/>
              </a:ext>
            </a:extLst>
          </p:cNvPr>
          <p:cNvSpPr>
            <a:spLocks noGrp="1"/>
          </p:cNvSpPr>
          <p:nvPr>
            <p:ph type="title"/>
          </p:nvPr>
        </p:nvSpPr>
        <p:spPr/>
        <p:txBody>
          <a:bodyPr/>
          <a:lstStyle/>
          <a:p>
            <a:r>
              <a:rPr lang="en-GB" dirty="0"/>
              <a:t>Presentation: Recovery – 2</a:t>
            </a:r>
            <a:endParaRPr lang="en-CH" dirty="0"/>
          </a:p>
        </p:txBody>
      </p:sp>
    </p:spTree>
    <p:extLst>
      <p:ext uri="{BB962C8B-B14F-4D97-AF65-F5344CB8AC3E}">
        <p14:creationId xmlns:p14="http://schemas.microsoft.com/office/powerpoint/2010/main" val="1040051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AB270C-1D3A-4FC7-9534-73DD8974EA30}"/>
              </a:ext>
            </a:extLst>
          </p:cNvPr>
          <p:cNvSpPr>
            <a:spLocks noGrp="1"/>
          </p:cNvSpPr>
          <p:nvPr>
            <p:ph sz="quarter" idx="14"/>
          </p:nvPr>
        </p:nvSpPr>
        <p:spPr/>
        <p:txBody>
          <a:bodyPr>
            <a:normAutofit/>
          </a:bodyPr>
          <a:lstStyle/>
          <a:p>
            <a:r>
              <a:rPr lang="en-US" dirty="0"/>
              <a:t>“People who are using” or “who have previously used” mental health and social services refer to people who do not necessarily identify as having a disability but who have a variety of experiences applicable to this training.</a:t>
            </a:r>
          </a:p>
          <a:p>
            <a:r>
              <a:rPr lang="en-US" dirty="0"/>
              <a:t>The term “mental health and social services” refers to a wide range of services provided by countries within the public, private and nongovernmental sectors. </a:t>
            </a:r>
          </a:p>
          <a:p>
            <a:r>
              <a:rPr lang="en-US" dirty="0"/>
              <a:t>Terminology has been chosen for inclusiveness. </a:t>
            </a:r>
          </a:p>
          <a:p>
            <a:pPr lvl="1"/>
            <a:r>
              <a:rPr lang="en-US" dirty="0"/>
              <a:t>It is a personal choice to self-identify with certain expressions or concepts, but human rights apply to everyone everywhere. </a:t>
            </a:r>
          </a:p>
          <a:p>
            <a:pPr lvl="1"/>
            <a:r>
              <a:rPr lang="en-US" dirty="0"/>
              <a:t>A diagnosis or disability should never define a person. </a:t>
            </a:r>
          </a:p>
          <a:p>
            <a:pPr lvl="1"/>
            <a:r>
              <a:rPr lang="en-US" dirty="0"/>
              <a:t>We are all individuals, with a unique social context, personality, goals, aspirations and relationships with others.</a:t>
            </a:r>
          </a:p>
          <a:p>
            <a:endParaRPr lang="en-CH" dirty="0"/>
          </a:p>
        </p:txBody>
      </p:sp>
      <p:sp>
        <p:nvSpPr>
          <p:cNvPr id="2" name="Title 1">
            <a:extLst>
              <a:ext uri="{FF2B5EF4-FFF2-40B4-BE49-F238E27FC236}">
                <a16:creationId xmlns:a16="http://schemas.microsoft.com/office/drawing/2014/main" id="{A2A166FD-DFA5-46CC-83FA-DB9654946FFF}"/>
              </a:ext>
            </a:extLst>
          </p:cNvPr>
          <p:cNvSpPr>
            <a:spLocks noGrp="1"/>
          </p:cNvSpPr>
          <p:nvPr>
            <p:ph type="title"/>
          </p:nvPr>
        </p:nvSpPr>
        <p:spPr/>
        <p:txBody>
          <a:bodyPr/>
          <a:lstStyle/>
          <a:p>
            <a:r>
              <a:rPr lang="en-US" b="1" dirty="0">
                <a:cs typeface="Calibri" panose="020F0502020204030204" pitchFamily="34" charset="0"/>
              </a:rPr>
              <a:t>A few words about terminology in this training - 2</a:t>
            </a:r>
            <a:endParaRPr lang="en-CH" dirty="0"/>
          </a:p>
        </p:txBody>
      </p:sp>
    </p:spTree>
    <p:extLst>
      <p:ext uri="{BB962C8B-B14F-4D97-AF65-F5344CB8AC3E}">
        <p14:creationId xmlns:p14="http://schemas.microsoft.com/office/powerpoint/2010/main" val="1872898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4A323623-ECDA-9A4E-A161-090872F6D11F}"/>
              </a:ext>
            </a:extLst>
          </p:cNvPr>
          <p:cNvSpPr>
            <a:spLocks noGrp="1"/>
          </p:cNvSpPr>
          <p:nvPr>
            <p:ph type="body" sz="quarter" idx="13"/>
          </p:nvPr>
        </p:nvSpPr>
        <p:spPr/>
        <p:txBody>
          <a:bodyPr/>
          <a:lstStyle/>
          <a:p>
            <a:r>
              <a:rPr lang="en-GB" dirty="0"/>
              <a:t>The meaning of recovery (c) </a:t>
            </a:r>
            <a:endParaRPr lang="en-US" dirty="0"/>
          </a:p>
        </p:txBody>
      </p:sp>
      <p:sp>
        <p:nvSpPr>
          <p:cNvPr id="3" name="Content Placeholder 2">
            <a:extLst>
              <a:ext uri="{FF2B5EF4-FFF2-40B4-BE49-F238E27FC236}">
                <a16:creationId xmlns:a16="http://schemas.microsoft.com/office/drawing/2014/main" id="{0D024986-B5D1-48AA-95D5-9D34E7426839}"/>
              </a:ext>
            </a:extLst>
          </p:cNvPr>
          <p:cNvSpPr>
            <a:spLocks noGrp="1"/>
          </p:cNvSpPr>
          <p:nvPr>
            <p:ph sz="quarter" idx="14"/>
          </p:nvPr>
        </p:nvSpPr>
        <p:spPr/>
        <p:txBody>
          <a:bodyPr/>
          <a:lstStyle/>
          <a:p>
            <a:pPr lvl="0"/>
            <a:r>
              <a:rPr lang="en-US" dirty="0"/>
              <a:t>Everyone experiences challenges on the road to recovery.</a:t>
            </a:r>
          </a:p>
          <a:p>
            <a:pPr lvl="0"/>
            <a:endParaRPr lang="en-CH" dirty="0"/>
          </a:p>
          <a:p>
            <a:pPr lvl="0"/>
            <a:r>
              <a:rPr lang="en-US" dirty="0"/>
              <a:t>Although recovery is </a:t>
            </a:r>
            <a:r>
              <a:rPr lang="en-US" b="1" u="sng" dirty="0"/>
              <a:t>unique and personal</a:t>
            </a:r>
            <a:r>
              <a:rPr lang="en-US" dirty="0"/>
              <a:t>, many elements are influenced by relationships and interactions between people as well as by the social and political environment. </a:t>
            </a:r>
          </a:p>
          <a:p>
            <a:pPr lvl="0"/>
            <a:endParaRPr lang="en-CH" dirty="0"/>
          </a:p>
          <a:p>
            <a:pPr lvl="0"/>
            <a:r>
              <a:rPr lang="en-US" dirty="0"/>
              <a:t>Often, these elements create barriers to recovery.</a:t>
            </a:r>
            <a:endParaRPr lang="en-CH" dirty="0"/>
          </a:p>
          <a:p>
            <a:endParaRPr lang="en-CH" dirty="0"/>
          </a:p>
        </p:txBody>
      </p:sp>
      <p:sp>
        <p:nvSpPr>
          <p:cNvPr id="2" name="Title 1">
            <a:extLst>
              <a:ext uri="{FF2B5EF4-FFF2-40B4-BE49-F238E27FC236}">
                <a16:creationId xmlns:a16="http://schemas.microsoft.com/office/drawing/2014/main" id="{F3214C71-B713-4BC2-BCCC-FEA98F366868}"/>
              </a:ext>
            </a:extLst>
          </p:cNvPr>
          <p:cNvSpPr>
            <a:spLocks noGrp="1"/>
          </p:cNvSpPr>
          <p:nvPr>
            <p:ph type="title"/>
          </p:nvPr>
        </p:nvSpPr>
        <p:spPr/>
        <p:txBody>
          <a:bodyPr/>
          <a:lstStyle/>
          <a:p>
            <a:r>
              <a:rPr lang="en-GB" dirty="0"/>
              <a:t>Presentation: Recovery – 3</a:t>
            </a:r>
            <a:endParaRPr lang="en-CH" dirty="0"/>
          </a:p>
        </p:txBody>
      </p:sp>
    </p:spTree>
    <p:extLst>
      <p:ext uri="{BB962C8B-B14F-4D97-AF65-F5344CB8AC3E}">
        <p14:creationId xmlns:p14="http://schemas.microsoft.com/office/powerpoint/2010/main" val="62880900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BC8021A-9090-5547-A083-F97D041C4E8B}"/>
              </a:ext>
            </a:extLst>
          </p:cNvPr>
          <p:cNvSpPr>
            <a:spLocks noGrp="1"/>
          </p:cNvSpPr>
          <p:nvPr>
            <p:ph type="body" sz="quarter" idx="13"/>
          </p:nvPr>
        </p:nvSpPr>
        <p:spPr/>
        <p:txBody>
          <a:bodyPr/>
          <a:lstStyle/>
          <a:p>
            <a:r>
              <a:rPr lang="en-GB" dirty="0"/>
              <a:t>Barriers to recovery (a) </a:t>
            </a:r>
            <a:endParaRPr lang="en-US" dirty="0"/>
          </a:p>
        </p:txBody>
      </p:sp>
      <p:sp>
        <p:nvSpPr>
          <p:cNvPr id="3" name="Content Placeholder 2">
            <a:extLst>
              <a:ext uri="{FF2B5EF4-FFF2-40B4-BE49-F238E27FC236}">
                <a16:creationId xmlns:a16="http://schemas.microsoft.com/office/drawing/2014/main" id="{B353CC39-8896-4BA5-803D-A42F89D10143}"/>
              </a:ext>
            </a:extLst>
          </p:cNvPr>
          <p:cNvSpPr>
            <a:spLocks noGrp="1"/>
          </p:cNvSpPr>
          <p:nvPr>
            <p:ph sz="quarter" idx="14"/>
          </p:nvPr>
        </p:nvSpPr>
        <p:spPr/>
        <p:txBody>
          <a:bodyPr/>
          <a:lstStyle/>
          <a:p>
            <a:endParaRPr lang="en-US" dirty="0"/>
          </a:p>
          <a:p>
            <a:pPr marL="0" indent="0" algn="ctr">
              <a:buNone/>
            </a:pPr>
            <a:endParaRPr lang="en-US" sz="2500" b="1" i="1" dirty="0"/>
          </a:p>
          <a:p>
            <a:pPr marL="0" indent="0" algn="ctr">
              <a:buNone/>
            </a:pPr>
            <a:endParaRPr lang="en-US" sz="2500" b="1" i="1" dirty="0"/>
          </a:p>
          <a:p>
            <a:pPr marL="0" indent="0" algn="ctr">
              <a:buNone/>
            </a:pPr>
            <a:r>
              <a:rPr lang="en-US" sz="2500" b="1" i="1" dirty="0"/>
              <a:t>What may hinder recovery for people with psychosocial, intellectual or cognitive disabilities? </a:t>
            </a:r>
            <a:endParaRPr lang="en-CH" sz="2500" b="1" i="1" dirty="0"/>
          </a:p>
          <a:p>
            <a:endParaRPr lang="en-CH" dirty="0"/>
          </a:p>
        </p:txBody>
      </p:sp>
      <p:sp>
        <p:nvSpPr>
          <p:cNvPr id="2" name="Title 1">
            <a:extLst>
              <a:ext uri="{FF2B5EF4-FFF2-40B4-BE49-F238E27FC236}">
                <a16:creationId xmlns:a16="http://schemas.microsoft.com/office/drawing/2014/main" id="{7D47419F-8203-4803-8EEE-BBE6BEC48EB7}"/>
              </a:ext>
            </a:extLst>
          </p:cNvPr>
          <p:cNvSpPr>
            <a:spLocks noGrp="1"/>
          </p:cNvSpPr>
          <p:nvPr>
            <p:ph type="title"/>
          </p:nvPr>
        </p:nvSpPr>
        <p:spPr/>
        <p:txBody>
          <a:bodyPr/>
          <a:lstStyle/>
          <a:p>
            <a:r>
              <a:rPr lang="en-GB" dirty="0"/>
              <a:t>Presentation: Recovery – 4</a:t>
            </a:r>
            <a:endParaRPr lang="en-CH" dirty="0"/>
          </a:p>
        </p:txBody>
      </p:sp>
    </p:spTree>
    <p:extLst>
      <p:ext uri="{BB962C8B-B14F-4D97-AF65-F5344CB8AC3E}">
        <p14:creationId xmlns:p14="http://schemas.microsoft.com/office/powerpoint/2010/main" val="111380876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AE23948E-CE74-794D-B0E5-05B967A730DA}"/>
              </a:ext>
            </a:extLst>
          </p:cNvPr>
          <p:cNvSpPr>
            <a:spLocks noGrp="1"/>
          </p:cNvSpPr>
          <p:nvPr>
            <p:ph type="body" sz="quarter" idx="13"/>
          </p:nvPr>
        </p:nvSpPr>
        <p:spPr/>
        <p:txBody>
          <a:bodyPr/>
          <a:lstStyle/>
          <a:p>
            <a:r>
              <a:rPr lang="en-GB" dirty="0"/>
              <a:t>Barriers to recovery (b) </a:t>
            </a:r>
            <a:endParaRPr lang="en-US" dirty="0"/>
          </a:p>
        </p:txBody>
      </p:sp>
      <p:sp>
        <p:nvSpPr>
          <p:cNvPr id="3" name="Content Placeholder 2">
            <a:extLst>
              <a:ext uri="{FF2B5EF4-FFF2-40B4-BE49-F238E27FC236}">
                <a16:creationId xmlns:a16="http://schemas.microsoft.com/office/drawing/2014/main" id="{EA76361E-BBA5-4503-89E5-5649694DDEB0}"/>
              </a:ext>
            </a:extLst>
          </p:cNvPr>
          <p:cNvSpPr>
            <a:spLocks noGrp="1"/>
          </p:cNvSpPr>
          <p:nvPr>
            <p:ph sz="quarter" idx="14"/>
          </p:nvPr>
        </p:nvSpPr>
        <p:spPr>
          <a:xfrm>
            <a:off x="594279" y="1511188"/>
            <a:ext cx="5588805" cy="4500000"/>
          </a:xfrm>
        </p:spPr>
        <p:txBody>
          <a:bodyPr/>
          <a:lstStyle/>
          <a:p>
            <a:pPr marL="0" indent="0">
              <a:buNone/>
            </a:pPr>
            <a:r>
              <a:rPr lang="en-US" sz="2000" b="1" dirty="0"/>
              <a:t>Barriers to recovery may include:</a:t>
            </a:r>
            <a:endParaRPr lang="en-CH" sz="2000" b="1" dirty="0"/>
          </a:p>
          <a:p>
            <a:pPr lvl="0"/>
            <a:r>
              <a:rPr lang="en-GB" sz="2000" dirty="0"/>
              <a:t>Lack of a sense of identity, self-respect, hope.</a:t>
            </a:r>
            <a:endParaRPr lang="en-CH" sz="2000" dirty="0"/>
          </a:p>
          <a:p>
            <a:pPr lvl="0"/>
            <a:r>
              <a:rPr lang="en-US" sz="2000" dirty="0"/>
              <a:t>Mistreatment, neglect, abuse or trauma.</a:t>
            </a:r>
            <a:endParaRPr lang="en-CH" sz="2000" dirty="0"/>
          </a:p>
          <a:p>
            <a:pPr lvl="0"/>
            <a:r>
              <a:rPr lang="en-US" sz="2000" dirty="0"/>
              <a:t>Poverty.</a:t>
            </a:r>
            <a:endParaRPr lang="en-CH" sz="2000" dirty="0"/>
          </a:p>
          <a:p>
            <a:pPr lvl="0"/>
            <a:r>
              <a:rPr lang="en-GB" sz="2000" dirty="0"/>
              <a:t>Lack of educational, income-generating, social and other opportunities.</a:t>
            </a:r>
            <a:endParaRPr lang="en-CH" sz="2000" dirty="0"/>
          </a:p>
          <a:p>
            <a:pPr lvl="0"/>
            <a:r>
              <a:rPr lang="en-GB" sz="2000" dirty="0"/>
              <a:t>Being excluded from family, friends, social/support networks and one’s community.</a:t>
            </a:r>
            <a:endParaRPr lang="en-CH" sz="2000" dirty="0"/>
          </a:p>
          <a:p>
            <a:pPr lvl="0"/>
            <a:r>
              <a:rPr lang="en-US" sz="2000" dirty="0"/>
              <a:t>Feelings of isolation and lack of support.</a:t>
            </a:r>
            <a:endParaRPr lang="en-CH" sz="2000" dirty="0"/>
          </a:p>
          <a:p>
            <a:pPr lvl="0"/>
            <a:r>
              <a:rPr lang="en-US" sz="2000" dirty="0"/>
              <a:t>Experiencing stigma and discrimination.</a:t>
            </a:r>
            <a:endParaRPr lang="en-CH" sz="2000" dirty="0"/>
          </a:p>
          <a:p>
            <a:pPr lvl="0"/>
            <a:r>
              <a:rPr lang="en-US" sz="2000" dirty="0"/>
              <a:t>Staff </a:t>
            </a:r>
            <a:r>
              <a:rPr lang="en-GB" sz="2000" dirty="0"/>
              <a:t>or</a:t>
            </a:r>
            <a:r>
              <a:rPr lang="en-US" sz="2000" dirty="0"/>
              <a:t> families’ lack of belief in people’s ability to get better and claim and reclaim their lives.</a:t>
            </a:r>
            <a:endParaRPr lang="en-CH" sz="2000" dirty="0"/>
          </a:p>
          <a:p>
            <a:endParaRPr lang="en-CH" dirty="0"/>
          </a:p>
        </p:txBody>
      </p:sp>
      <p:sp>
        <p:nvSpPr>
          <p:cNvPr id="2" name="Title 1">
            <a:extLst>
              <a:ext uri="{FF2B5EF4-FFF2-40B4-BE49-F238E27FC236}">
                <a16:creationId xmlns:a16="http://schemas.microsoft.com/office/drawing/2014/main" id="{74ABB086-AADB-4809-BE24-FD163720282F}"/>
              </a:ext>
            </a:extLst>
          </p:cNvPr>
          <p:cNvSpPr>
            <a:spLocks noGrp="1"/>
          </p:cNvSpPr>
          <p:nvPr>
            <p:ph type="title"/>
          </p:nvPr>
        </p:nvSpPr>
        <p:spPr/>
        <p:txBody>
          <a:bodyPr/>
          <a:lstStyle/>
          <a:p>
            <a:r>
              <a:rPr lang="en-GB" dirty="0"/>
              <a:t>Presentation: Recovery – 5</a:t>
            </a:r>
            <a:endParaRPr lang="en-CH" dirty="0"/>
          </a:p>
        </p:txBody>
      </p:sp>
      <p:sp>
        <p:nvSpPr>
          <p:cNvPr id="9" name="Content Placeholder 2">
            <a:extLst>
              <a:ext uri="{FF2B5EF4-FFF2-40B4-BE49-F238E27FC236}">
                <a16:creationId xmlns:a16="http://schemas.microsoft.com/office/drawing/2014/main" id="{AF34F1C6-E55C-5943-826A-953E5E29336B}"/>
              </a:ext>
            </a:extLst>
          </p:cNvPr>
          <p:cNvSpPr txBox="1">
            <a:spLocks/>
          </p:cNvSpPr>
          <p:nvPr/>
        </p:nvSpPr>
        <p:spPr>
          <a:xfrm>
            <a:off x="6094407" y="1511188"/>
            <a:ext cx="5588805" cy="4500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Not knowing or being informed of one’s rights.</a:t>
            </a:r>
            <a:endParaRPr lang="en-CH" sz="2000"/>
          </a:p>
          <a:p>
            <a:r>
              <a:rPr lang="en-GB" sz="2000" dirty="0"/>
              <a:t>Not being allowed or trusted to make decisions for yourself any longer.</a:t>
            </a:r>
            <a:endParaRPr lang="en-CH" sz="2000"/>
          </a:p>
          <a:p>
            <a:r>
              <a:rPr lang="en-GB" sz="2000" dirty="0"/>
              <a:t>Feeling that one’s opinion is not respected by others (mental health and other practitioners, families, others).</a:t>
            </a:r>
            <a:endParaRPr lang="en-CH" sz="2000"/>
          </a:p>
          <a:p>
            <a:r>
              <a:rPr lang="en-US" sz="2000" dirty="0"/>
              <a:t>Others defining what they see as recovery or success (e.g. others around us having low expectations or excessively high expectations about our recovery).</a:t>
            </a:r>
            <a:endParaRPr lang="en-CH" sz="2000"/>
          </a:p>
          <a:p>
            <a:r>
              <a:rPr lang="en-US" sz="2000" dirty="0"/>
              <a:t>Lack of available/accessible/affordable/acceptable mental health and social services and/or alternatives.</a:t>
            </a:r>
            <a:endParaRPr lang="en-CH" sz="2000"/>
          </a:p>
          <a:p>
            <a:endParaRPr lang="en-CH" dirty="0"/>
          </a:p>
        </p:txBody>
      </p:sp>
    </p:spTree>
    <p:extLst>
      <p:ext uri="{BB962C8B-B14F-4D97-AF65-F5344CB8AC3E}">
        <p14:creationId xmlns:p14="http://schemas.microsoft.com/office/powerpoint/2010/main" val="34539014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83EE59E2-D756-0A4C-B0F0-963C05CF7C82}"/>
              </a:ext>
            </a:extLst>
          </p:cNvPr>
          <p:cNvSpPr>
            <a:spLocks noGrp="1"/>
          </p:cNvSpPr>
          <p:nvPr>
            <p:ph type="body" sz="quarter" idx="13"/>
          </p:nvPr>
        </p:nvSpPr>
        <p:spPr/>
        <p:txBody>
          <a:bodyPr/>
          <a:lstStyle/>
          <a:p>
            <a:r>
              <a:rPr lang="en-GB" dirty="0"/>
              <a:t>Barriers to recovery (c) </a:t>
            </a:r>
            <a:endParaRPr lang="en-US" dirty="0"/>
          </a:p>
        </p:txBody>
      </p:sp>
      <p:sp>
        <p:nvSpPr>
          <p:cNvPr id="3" name="Content Placeholder 2">
            <a:extLst>
              <a:ext uri="{FF2B5EF4-FFF2-40B4-BE49-F238E27FC236}">
                <a16:creationId xmlns:a16="http://schemas.microsoft.com/office/drawing/2014/main" id="{EA76361E-BBA5-4503-89E5-5649694DDEB0}"/>
              </a:ext>
            </a:extLst>
          </p:cNvPr>
          <p:cNvSpPr>
            <a:spLocks noGrp="1"/>
          </p:cNvSpPr>
          <p:nvPr>
            <p:ph sz="quarter" idx="14"/>
          </p:nvPr>
        </p:nvSpPr>
        <p:spPr>
          <a:xfrm>
            <a:off x="739424" y="1511188"/>
            <a:ext cx="5588805" cy="4500000"/>
          </a:xfrm>
        </p:spPr>
        <p:txBody>
          <a:bodyPr/>
          <a:lstStyle/>
          <a:p>
            <a:pPr marL="0" indent="0">
              <a:buNone/>
            </a:pPr>
            <a:r>
              <a:rPr lang="en-US" b="1" dirty="0"/>
              <a:t>Barriers to recovery cont’d:</a:t>
            </a:r>
            <a:endParaRPr lang="en-CH" b="1" dirty="0"/>
          </a:p>
          <a:p>
            <a:pPr lvl="0"/>
            <a:r>
              <a:rPr lang="en-US" dirty="0"/>
              <a:t>Being denied, or facing barriers to, treatment or recovery approaches they believe could be helpful, such as counselling or psychotherapy.</a:t>
            </a:r>
            <a:endParaRPr lang="en-CH" dirty="0"/>
          </a:p>
          <a:p>
            <a:pPr lvl="0"/>
            <a:r>
              <a:rPr lang="en-GB" dirty="0"/>
              <a:t>Lack of access to information, treatment and support options, psychosocial alternatives to medication.</a:t>
            </a:r>
            <a:endParaRPr lang="en-CH" dirty="0"/>
          </a:p>
          <a:p>
            <a:pPr lvl="0"/>
            <a:r>
              <a:rPr lang="en-US" dirty="0"/>
              <a:t>Pathologizing normal grieving processes which can lead to unnecessary and harmful treatment. This also leads people to think they are “not normal”, interferes with normal healing processes and discourages people from feeling emotions because they are seen as “symptoms of a disorder”. </a:t>
            </a:r>
            <a:endParaRPr lang="en-CH" dirty="0"/>
          </a:p>
          <a:p>
            <a:pPr lvl="0"/>
            <a:endParaRPr lang="en-CH" dirty="0"/>
          </a:p>
          <a:p>
            <a:endParaRPr lang="en-CH" dirty="0"/>
          </a:p>
        </p:txBody>
      </p:sp>
      <p:sp>
        <p:nvSpPr>
          <p:cNvPr id="2" name="Title 1">
            <a:extLst>
              <a:ext uri="{FF2B5EF4-FFF2-40B4-BE49-F238E27FC236}">
                <a16:creationId xmlns:a16="http://schemas.microsoft.com/office/drawing/2014/main" id="{74ABB086-AADB-4809-BE24-FD163720282F}"/>
              </a:ext>
            </a:extLst>
          </p:cNvPr>
          <p:cNvSpPr>
            <a:spLocks noGrp="1"/>
          </p:cNvSpPr>
          <p:nvPr>
            <p:ph type="title"/>
          </p:nvPr>
        </p:nvSpPr>
        <p:spPr/>
        <p:txBody>
          <a:bodyPr/>
          <a:lstStyle/>
          <a:p>
            <a:r>
              <a:rPr lang="en-GB" dirty="0"/>
              <a:t>Presentation: Recovery – 6</a:t>
            </a:r>
            <a:endParaRPr lang="en-CH" dirty="0"/>
          </a:p>
        </p:txBody>
      </p:sp>
      <p:sp>
        <p:nvSpPr>
          <p:cNvPr id="7" name="Content Placeholder 2">
            <a:extLst>
              <a:ext uri="{FF2B5EF4-FFF2-40B4-BE49-F238E27FC236}">
                <a16:creationId xmlns:a16="http://schemas.microsoft.com/office/drawing/2014/main" id="{62F8FFF2-6FFD-AE46-AE67-B0D3FA659DA5}"/>
              </a:ext>
            </a:extLst>
          </p:cNvPr>
          <p:cNvSpPr txBox="1">
            <a:spLocks/>
          </p:cNvSpPr>
          <p:nvPr/>
        </p:nvSpPr>
        <p:spPr>
          <a:xfrm>
            <a:off x="6233081" y="1511188"/>
            <a:ext cx="5588805" cy="4500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Negative effects of medication.</a:t>
            </a:r>
            <a:endParaRPr lang="en-CH"/>
          </a:p>
          <a:p>
            <a:r>
              <a:rPr lang="en-GB" dirty="0"/>
              <a:t>Negative attitudes from mental health and other practitioners.</a:t>
            </a:r>
            <a:endParaRPr lang="en-CH"/>
          </a:p>
          <a:p>
            <a:r>
              <a:rPr lang="en-GB" dirty="0"/>
              <a:t>Loss of trust in the mental health system and the people working in the service.</a:t>
            </a:r>
            <a:endParaRPr lang="en-CH"/>
          </a:p>
          <a:p>
            <a:r>
              <a:rPr lang="en-GB" dirty="0"/>
              <a:t>Overprotection by family opposing discharge from the service.</a:t>
            </a:r>
            <a:endParaRPr lang="en-CH"/>
          </a:p>
          <a:p>
            <a:r>
              <a:rPr lang="en-GB" dirty="0"/>
              <a:t>Being told that you have a lifelong illness that you won’t recover from.</a:t>
            </a:r>
            <a:endParaRPr lang="en-CH"/>
          </a:p>
          <a:p>
            <a:r>
              <a:rPr lang="en-GB" dirty="0"/>
              <a:t>Lack of contact with other people who have gone through similar experiences or who have been through a recovery process.</a:t>
            </a:r>
            <a:endParaRPr lang="en-CH"/>
          </a:p>
          <a:p>
            <a:endParaRPr lang="en-CH" dirty="0"/>
          </a:p>
        </p:txBody>
      </p:sp>
    </p:spTree>
    <p:extLst>
      <p:ext uri="{BB962C8B-B14F-4D97-AF65-F5344CB8AC3E}">
        <p14:creationId xmlns:p14="http://schemas.microsoft.com/office/powerpoint/2010/main" val="33876938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3B2326D3-EBFF-FE46-9F55-63238CF7E1F3}"/>
              </a:ext>
            </a:extLst>
          </p:cNvPr>
          <p:cNvSpPr>
            <a:spLocks noGrp="1"/>
          </p:cNvSpPr>
          <p:nvPr>
            <p:ph type="body" sz="quarter" idx="13"/>
          </p:nvPr>
        </p:nvSpPr>
        <p:spPr/>
        <p:txBody>
          <a:bodyPr/>
          <a:lstStyle/>
          <a:p>
            <a:r>
              <a:rPr lang="en-GB" dirty="0"/>
              <a:t>Barriers to recovery (d) </a:t>
            </a:r>
            <a:endParaRPr lang="en-US" dirty="0"/>
          </a:p>
        </p:txBody>
      </p:sp>
      <p:sp>
        <p:nvSpPr>
          <p:cNvPr id="3" name="Content Placeholder 2">
            <a:extLst>
              <a:ext uri="{FF2B5EF4-FFF2-40B4-BE49-F238E27FC236}">
                <a16:creationId xmlns:a16="http://schemas.microsoft.com/office/drawing/2014/main" id="{6FEE7A99-A9C1-4881-A9F3-866D989E6B8E}"/>
              </a:ext>
            </a:extLst>
          </p:cNvPr>
          <p:cNvSpPr>
            <a:spLocks noGrp="1"/>
          </p:cNvSpPr>
          <p:nvPr>
            <p:ph sz="quarter" idx="14"/>
          </p:nvPr>
        </p:nvSpPr>
        <p:spPr/>
        <p:txBody>
          <a:bodyPr/>
          <a:lstStyle/>
          <a:p>
            <a:r>
              <a:rPr lang="en-US" dirty="0"/>
              <a:t>Many of these problems can be addressed through good communication and by building a trusting relationship.</a:t>
            </a:r>
          </a:p>
          <a:p>
            <a:pPr lvl="1"/>
            <a:r>
              <a:rPr lang="en-US" sz="2200" dirty="0"/>
              <a:t>Building a trusting relationship requires a personal connection which cannot be forced. </a:t>
            </a:r>
          </a:p>
          <a:p>
            <a:pPr lvl="1"/>
            <a:r>
              <a:rPr lang="en-US" sz="2200" dirty="0"/>
              <a:t>When this does not seem possible, efforts should not be stopped, but it is advisable to seek other persons who may be able to connect to the patient more easily. </a:t>
            </a:r>
          </a:p>
          <a:p>
            <a:pPr lvl="1"/>
            <a:r>
              <a:rPr lang="en-US" sz="2200" dirty="0"/>
              <a:t>Efforts should always be made to ensure good communication, understanding and respect for the will and preference of the person who is going through recovery.</a:t>
            </a:r>
            <a:endParaRPr lang="en-CH" sz="2200" dirty="0"/>
          </a:p>
          <a:p>
            <a:endParaRPr lang="en-CH" dirty="0"/>
          </a:p>
        </p:txBody>
      </p:sp>
      <p:sp>
        <p:nvSpPr>
          <p:cNvPr id="2" name="Title 1">
            <a:extLst>
              <a:ext uri="{FF2B5EF4-FFF2-40B4-BE49-F238E27FC236}">
                <a16:creationId xmlns:a16="http://schemas.microsoft.com/office/drawing/2014/main" id="{DB6B5CD3-1926-4DDB-847A-D9661786DC38}"/>
              </a:ext>
            </a:extLst>
          </p:cNvPr>
          <p:cNvSpPr>
            <a:spLocks noGrp="1"/>
          </p:cNvSpPr>
          <p:nvPr>
            <p:ph type="title"/>
          </p:nvPr>
        </p:nvSpPr>
        <p:spPr/>
        <p:txBody>
          <a:bodyPr/>
          <a:lstStyle/>
          <a:p>
            <a:r>
              <a:rPr lang="en-GB" dirty="0"/>
              <a:t>Presentation: Recovery – 7</a:t>
            </a:r>
            <a:endParaRPr lang="en-CH" dirty="0"/>
          </a:p>
        </p:txBody>
      </p:sp>
    </p:spTree>
    <p:extLst>
      <p:ext uri="{BB962C8B-B14F-4D97-AF65-F5344CB8AC3E}">
        <p14:creationId xmlns:p14="http://schemas.microsoft.com/office/powerpoint/2010/main" val="19340948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90AE80E-2EB2-F64C-A44B-A7C9B59CFB87}"/>
              </a:ext>
            </a:extLst>
          </p:cNvPr>
          <p:cNvSpPr>
            <a:spLocks noGrp="1"/>
          </p:cNvSpPr>
          <p:nvPr>
            <p:ph type="body" sz="quarter" idx="13"/>
          </p:nvPr>
        </p:nvSpPr>
        <p:spPr/>
        <p:txBody>
          <a:bodyPr/>
          <a:lstStyle/>
          <a:p>
            <a:r>
              <a:rPr lang="en-GB" dirty="0"/>
              <a:t>The recovery approach in mental health (a) </a:t>
            </a:r>
            <a:endParaRPr lang="en-US" dirty="0"/>
          </a:p>
        </p:txBody>
      </p:sp>
      <p:sp>
        <p:nvSpPr>
          <p:cNvPr id="3" name="Content Placeholder 2">
            <a:extLst>
              <a:ext uri="{FF2B5EF4-FFF2-40B4-BE49-F238E27FC236}">
                <a16:creationId xmlns:a16="http://schemas.microsoft.com/office/drawing/2014/main" id="{0FF2AA09-04C6-4E52-B831-E9DC041FC993}"/>
              </a:ext>
            </a:extLst>
          </p:cNvPr>
          <p:cNvSpPr>
            <a:spLocks noGrp="1"/>
          </p:cNvSpPr>
          <p:nvPr>
            <p:ph sz="quarter" idx="14"/>
          </p:nvPr>
        </p:nvSpPr>
        <p:spPr>
          <a:xfrm>
            <a:off x="579765" y="1511188"/>
            <a:ext cx="11174412" cy="4500000"/>
          </a:xfrm>
        </p:spPr>
        <p:txBody>
          <a:bodyPr/>
          <a:lstStyle/>
          <a:p>
            <a:pPr marL="0" indent="0">
              <a:spcBef>
                <a:spcPts val="0"/>
              </a:spcBef>
              <a:spcAft>
                <a:spcPts val="500"/>
              </a:spcAft>
              <a:buNone/>
            </a:pPr>
            <a:r>
              <a:rPr lang="en-US" sz="2100" b="1" dirty="0"/>
              <a:t>The recovery approach in mental health</a:t>
            </a:r>
            <a:endParaRPr lang="en-CH" sz="2100" b="1" dirty="0"/>
          </a:p>
          <a:p>
            <a:pPr marL="457200" lvl="0">
              <a:spcBef>
                <a:spcPts val="0"/>
              </a:spcBef>
              <a:spcAft>
                <a:spcPts val="500"/>
              </a:spcAft>
            </a:pPr>
            <a:r>
              <a:rPr lang="en-US" sz="2100" dirty="0"/>
              <a:t>Recovery about helping people regain or stay in control of their lives. </a:t>
            </a:r>
            <a:endParaRPr lang="en-CH" sz="2100" dirty="0"/>
          </a:p>
          <a:p>
            <a:pPr marL="457200" lvl="0">
              <a:spcBef>
                <a:spcPts val="0"/>
              </a:spcBef>
              <a:spcAft>
                <a:spcPts val="500"/>
              </a:spcAft>
            </a:pPr>
            <a:r>
              <a:rPr lang="en-US" sz="2100" dirty="0"/>
              <a:t>Recovery may or may not involve treating or managing symptoms. </a:t>
            </a:r>
            <a:endParaRPr lang="en-CH" sz="2100" dirty="0"/>
          </a:p>
          <a:p>
            <a:pPr marL="457200" lvl="0">
              <a:spcBef>
                <a:spcPts val="0"/>
              </a:spcBef>
              <a:spcAft>
                <a:spcPts val="500"/>
              </a:spcAft>
            </a:pPr>
            <a:r>
              <a:rPr lang="en-US" sz="2100" b="1" dirty="0"/>
              <a:t>Recovery is different for everyone. </a:t>
            </a:r>
          </a:p>
          <a:p>
            <a:pPr lvl="0">
              <a:spcBef>
                <a:spcPts val="0"/>
              </a:spcBef>
              <a:spcAft>
                <a:spcPts val="500"/>
              </a:spcAft>
            </a:pPr>
            <a:endParaRPr lang="en-CH" sz="2100" dirty="0"/>
          </a:p>
          <a:p>
            <a:pPr marL="0" lvl="0" indent="0">
              <a:spcBef>
                <a:spcPts val="0"/>
              </a:spcBef>
              <a:spcAft>
                <a:spcPts val="500"/>
              </a:spcAft>
              <a:buNone/>
            </a:pPr>
            <a:r>
              <a:rPr lang="en-GB" sz="2100" dirty="0"/>
              <a:t>For some people: </a:t>
            </a:r>
            <a:endParaRPr lang="en-CH" sz="2100" dirty="0"/>
          </a:p>
          <a:p>
            <a:pPr marL="457200" lvl="0">
              <a:spcBef>
                <a:spcPts val="0"/>
              </a:spcBef>
              <a:spcAft>
                <a:spcPts val="500"/>
              </a:spcAft>
            </a:pPr>
            <a:r>
              <a:rPr lang="en-GB" sz="2100" dirty="0"/>
              <a:t>Recovery is an ongoing journey.</a:t>
            </a:r>
            <a:endParaRPr lang="en-CH" sz="2100" dirty="0"/>
          </a:p>
          <a:p>
            <a:pPr marL="457200" lvl="0">
              <a:spcBef>
                <a:spcPts val="0"/>
              </a:spcBef>
              <a:spcAft>
                <a:spcPts val="500"/>
              </a:spcAft>
            </a:pPr>
            <a:r>
              <a:rPr lang="en-GB" sz="2100" dirty="0"/>
              <a:t>It may mean developing or strengthening relationships.</a:t>
            </a:r>
            <a:endParaRPr lang="en-CH" sz="2100" dirty="0"/>
          </a:p>
          <a:p>
            <a:pPr marL="457200" lvl="0">
              <a:spcBef>
                <a:spcPts val="0"/>
              </a:spcBef>
              <a:spcAft>
                <a:spcPts val="500"/>
              </a:spcAft>
            </a:pPr>
            <a:r>
              <a:rPr lang="en-GB" sz="2100" dirty="0"/>
              <a:t>It may involve (re)gaining independence, finding a job or going back into education. </a:t>
            </a:r>
            <a:endParaRPr lang="en-CH" sz="2100" dirty="0"/>
          </a:p>
          <a:p>
            <a:pPr marL="457200" lvl="0">
              <a:spcBef>
                <a:spcPts val="0"/>
              </a:spcBef>
              <a:spcAft>
                <a:spcPts val="500"/>
              </a:spcAft>
            </a:pPr>
            <a:r>
              <a:rPr lang="en-GB" sz="2100" dirty="0"/>
              <a:t>Recovery might mean participating more actively in community life and activities. </a:t>
            </a:r>
            <a:endParaRPr lang="en-CH" sz="2100" dirty="0"/>
          </a:p>
          <a:p>
            <a:pPr marL="457200" lvl="0">
              <a:spcBef>
                <a:spcPts val="0"/>
              </a:spcBef>
              <a:spcAft>
                <a:spcPts val="500"/>
              </a:spcAft>
            </a:pPr>
            <a:r>
              <a:rPr lang="en-GB" sz="2100" dirty="0"/>
              <a:t>Recovery might also mean an absence of what are considered as symptoms.</a:t>
            </a:r>
            <a:endParaRPr lang="en-CH" sz="2100" dirty="0"/>
          </a:p>
          <a:p>
            <a:pPr marL="457200" lvl="0">
              <a:spcBef>
                <a:spcPts val="0"/>
              </a:spcBef>
              <a:spcAft>
                <a:spcPts val="500"/>
              </a:spcAft>
            </a:pPr>
            <a:r>
              <a:rPr lang="en-GB" sz="2100" dirty="0"/>
              <a:t>It involves redefining what people’s experience means to them.</a:t>
            </a:r>
            <a:endParaRPr lang="en-CH" sz="2100" dirty="0"/>
          </a:p>
          <a:p>
            <a:pPr marL="457200" lvl="0">
              <a:spcBef>
                <a:spcPts val="0"/>
              </a:spcBef>
              <a:spcAft>
                <a:spcPts val="500"/>
              </a:spcAft>
            </a:pPr>
            <a:r>
              <a:rPr lang="en-GB" sz="2100" dirty="0"/>
              <a:t>It involves creating safe places to acknowledge trauma and explore ways of healing.</a:t>
            </a:r>
            <a:endParaRPr lang="en-CH" sz="2100" dirty="0"/>
          </a:p>
          <a:p>
            <a:endParaRPr lang="en-CH" dirty="0"/>
          </a:p>
        </p:txBody>
      </p:sp>
      <p:sp>
        <p:nvSpPr>
          <p:cNvPr id="2" name="Title 1">
            <a:extLst>
              <a:ext uri="{FF2B5EF4-FFF2-40B4-BE49-F238E27FC236}">
                <a16:creationId xmlns:a16="http://schemas.microsoft.com/office/drawing/2014/main" id="{0EAA81F4-6D6A-416C-BD18-7D34EE98B5BA}"/>
              </a:ext>
            </a:extLst>
          </p:cNvPr>
          <p:cNvSpPr>
            <a:spLocks noGrp="1"/>
          </p:cNvSpPr>
          <p:nvPr>
            <p:ph type="title"/>
          </p:nvPr>
        </p:nvSpPr>
        <p:spPr/>
        <p:txBody>
          <a:bodyPr/>
          <a:lstStyle/>
          <a:p>
            <a:r>
              <a:rPr lang="en-GB" dirty="0"/>
              <a:t>Presentation: Recovery – 8</a:t>
            </a:r>
            <a:endParaRPr lang="en-CH" dirty="0"/>
          </a:p>
        </p:txBody>
      </p:sp>
    </p:spTree>
    <p:extLst>
      <p:ext uri="{BB962C8B-B14F-4D97-AF65-F5344CB8AC3E}">
        <p14:creationId xmlns:p14="http://schemas.microsoft.com/office/powerpoint/2010/main" val="97148169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D02BA1A-0E98-4949-BD51-0FED84A6F5B9}"/>
              </a:ext>
            </a:extLst>
          </p:cNvPr>
          <p:cNvSpPr>
            <a:spLocks noGrp="1"/>
          </p:cNvSpPr>
          <p:nvPr>
            <p:ph type="body" sz="quarter" idx="13"/>
          </p:nvPr>
        </p:nvSpPr>
        <p:spPr/>
        <p:txBody>
          <a:bodyPr/>
          <a:lstStyle/>
          <a:p>
            <a:r>
              <a:rPr lang="en-GB" dirty="0"/>
              <a:t>The recovery approach in mental health (b) </a:t>
            </a:r>
            <a:endParaRPr lang="en-US" dirty="0"/>
          </a:p>
        </p:txBody>
      </p:sp>
      <p:sp>
        <p:nvSpPr>
          <p:cNvPr id="3" name="Content Placeholder 2">
            <a:extLst>
              <a:ext uri="{FF2B5EF4-FFF2-40B4-BE49-F238E27FC236}">
                <a16:creationId xmlns:a16="http://schemas.microsoft.com/office/drawing/2014/main" id="{6FB26E81-6C7F-4A9D-8238-5E65D86BF4AF}"/>
              </a:ext>
            </a:extLst>
          </p:cNvPr>
          <p:cNvSpPr>
            <a:spLocks noGrp="1"/>
          </p:cNvSpPr>
          <p:nvPr>
            <p:ph sz="quarter" idx="14"/>
          </p:nvPr>
        </p:nvSpPr>
        <p:spPr/>
        <p:txBody>
          <a:bodyPr/>
          <a:lstStyle/>
          <a:p>
            <a:pPr lvl="0"/>
            <a:r>
              <a:rPr lang="en-US" dirty="0"/>
              <a:t>Recovery is based on </a:t>
            </a:r>
            <a:r>
              <a:rPr lang="en-US" u="sng" dirty="0"/>
              <a:t>hope and optimism for the future</a:t>
            </a:r>
            <a:endParaRPr lang="en-CH" u="sng" dirty="0"/>
          </a:p>
          <a:p>
            <a:pPr lvl="0"/>
            <a:r>
              <a:rPr lang="en-US" dirty="0"/>
              <a:t>Hope is a core principle of recovery. </a:t>
            </a:r>
            <a:endParaRPr lang="en-CH" dirty="0"/>
          </a:p>
          <a:p>
            <a:pPr lvl="0"/>
            <a:r>
              <a:rPr lang="en-US" dirty="0"/>
              <a:t>The essence of hope in recovery is that it is possible to live a meaningful life in the presence or absence of “symptoms”. </a:t>
            </a:r>
            <a:endParaRPr lang="en-CH" dirty="0"/>
          </a:p>
          <a:p>
            <a:pPr lvl="0"/>
            <a:r>
              <a:rPr lang="en-US" dirty="0"/>
              <a:t>Central to the concept of recovery is a belief that one’s situation or circumstances can change and/or that one will be able to manage the situation. </a:t>
            </a:r>
            <a:endParaRPr lang="en-CH" dirty="0"/>
          </a:p>
          <a:p>
            <a:r>
              <a:rPr lang="en-US" dirty="0"/>
              <a:t>In recovery, symptoms, illness or disability do not mark the end of dreams, aspirations and possibilities. </a:t>
            </a:r>
          </a:p>
          <a:p>
            <a:pPr lvl="1"/>
            <a:r>
              <a:rPr lang="en-US" dirty="0"/>
              <a:t>Dreams and aspirations need to be encouraged and valued.</a:t>
            </a:r>
            <a:endParaRPr lang="en-CH" dirty="0"/>
          </a:p>
          <a:p>
            <a:endParaRPr lang="en-CH" dirty="0"/>
          </a:p>
        </p:txBody>
      </p:sp>
      <p:sp>
        <p:nvSpPr>
          <p:cNvPr id="2" name="Title 1">
            <a:extLst>
              <a:ext uri="{FF2B5EF4-FFF2-40B4-BE49-F238E27FC236}">
                <a16:creationId xmlns:a16="http://schemas.microsoft.com/office/drawing/2014/main" id="{07CB4CB7-5DFE-4D01-A34E-DC3B33480B82}"/>
              </a:ext>
            </a:extLst>
          </p:cNvPr>
          <p:cNvSpPr>
            <a:spLocks noGrp="1"/>
          </p:cNvSpPr>
          <p:nvPr>
            <p:ph type="title"/>
          </p:nvPr>
        </p:nvSpPr>
        <p:spPr/>
        <p:txBody>
          <a:bodyPr/>
          <a:lstStyle/>
          <a:p>
            <a:r>
              <a:rPr lang="en-GB" dirty="0"/>
              <a:t>Presentation: Recovery – 9</a:t>
            </a:r>
            <a:endParaRPr lang="en-CH" dirty="0"/>
          </a:p>
        </p:txBody>
      </p:sp>
    </p:spTree>
    <p:extLst>
      <p:ext uri="{BB962C8B-B14F-4D97-AF65-F5344CB8AC3E}">
        <p14:creationId xmlns:p14="http://schemas.microsoft.com/office/powerpoint/2010/main" val="213955843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84EDB34B-3EEB-C04E-951F-E266531DC24D}"/>
              </a:ext>
            </a:extLst>
          </p:cNvPr>
          <p:cNvSpPr>
            <a:spLocks noGrp="1"/>
          </p:cNvSpPr>
          <p:nvPr>
            <p:ph type="body" sz="quarter" idx="13"/>
          </p:nvPr>
        </p:nvSpPr>
        <p:spPr/>
        <p:txBody>
          <a:bodyPr/>
          <a:lstStyle/>
          <a:p>
            <a:r>
              <a:rPr lang="en-GB" dirty="0"/>
              <a:t>The recovery approach in mental health (c)</a:t>
            </a:r>
            <a:endParaRPr lang="en-US" dirty="0"/>
          </a:p>
        </p:txBody>
      </p:sp>
      <p:sp>
        <p:nvSpPr>
          <p:cNvPr id="3" name="Content Placeholder 2">
            <a:extLst>
              <a:ext uri="{FF2B5EF4-FFF2-40B4-BE49-F238E27FC236}">
                <a16:creationId xmlns:a16="http://schemas.microsoft.com/office/drawing/2014/main" id="{398F8B01-53D4-42E1-B921-92EA07903010}"/>
              </a:ext>
            </a:extLst>
          </p:cNvPr>
          <p:cNvSpPr>
            <a:spLocks noGrp="1"/>
          </p:cNvSpPr>
          <p:nvPr>
            <p:ph sz="quarter" idx="14"/>
          </p:nvPr>
        </p:nvSpPr>
        <p:spPr>
          <a:xfrm>
            <a:off x="434623" y="1249934"/>
            <a:ext cx="11174412" cy="4500000"/>
          </a:xfrm>
        </p:spPr>
        <p:txBody>
          <a:bodyPr/>
          <a:lstStyle/>
          <a:p>
            <a:pPr>
              <a:lnSpc>
                <a:spcPct val="100000"/>
              </a:lnSpc>
              <a:spcBef>
                <a:spcPts val="0"/>
              </a:spcBef>
            </a:pPr>
            <a:r>
              <a:rPr lang="en-CH" sz="1700" dirty="0"/>
              <a:t> </a:t>
            </a:r>
            <a:r>
              <a:rPr lang="en-US" sz="1700" u="sng" dirty="0"/>
              <a:t>Connectedness</a:t>
            </a:r>
            <a:r>
              <a:rPr lang="en-US" sz="1700" dirty="0"/>
              <a:t> is key to recovery</a:t>
            </a:r>
            <a:endParaRPr lang="en-CH" sz="1700" dirty="0"/>
          </a:p>
          <a:p>
            <a:pPr lvl="1">
              <a:lnSpc>
                <a:spcPct val="100000"/>
              </a:lnSpc>
              <a:spcBef>
                <a:spcPts val="0"/>
              </a:spcBef>
            </a:pPr>
            <a:r>
              <a:rPr lang="en-US" sz="1700" dirty="0"/>
              <a:t>People need to be included in their community on an equal basis with others.</a:t>
            </a:r>
          </a:p>
          <a:p>
            <a:pPr lvl="1">
              <a:lnSpc>
                <a:spcPct val="100000"/>
              </a:lnSpc>
              <a:spcBef>
                <a:spcPts val="0"/>
              </a:spcBef>
            </a:pPr>
            <a:r>
              <a:rPr lang="en-US" sz="1700" dirty="0"/>
              <a:t>May involve reconnecting with family and friends, or developing new meaningful relationships.</a:t>
            </a:r>
          </a:p>
          <a:p>
            <a:pPr>
              <a:lnSpc>
                <a:spcPct val="100000"/>
              </a:lnSpc>
              <a:spcBef>
                <a:spcPts val="0"/>
              </a:spcBef>
            </a:pPr>
            <a:r>
              <a:rPr lang="en-US" sz="1700" u="sng" dirty="0"/>
              <a:t>Meaning and purpose </a:t>
            </a:r>
            <a:r>
              <a:rPr lang="en-US" sz="1700" dirty="0"/>
              <a:t>are important</a:t>
            </a:r>
            <a:endParaRPr lang="en-CH" sz="1700" dirty="0"/>
          </a:p>
          <a:p>
            <a:pPr lvl="1">
              <a:lnSpc>
                <a:spcPct val="100000"/>
              </a:lnSpc>
              <a:spcBef>
                <a:spcPts val="0"/>
              </a:spcBef>
            </a:pPr>
            <a:r>
              <a:rPr lang="en-US" sz="1700" dirty="0"/>
              <a:t>Supports people in rebuilding their lives.</a:t>
            </a:r>
            <a:endParaRPr lang="en-CH" sz="1700" dirty="0"/>
          </a:p>
          <a:p>
            <a:pPr lvl="1">
              <a:lnSpc>
                <a:spcPct val="100000"/>
              </a:lnSpc>
              <a:spcBef>
                <a:spcPts val="0"/>
              </a:spcBef>
            </a:pPr>
            <a:r>
              <a:rPr lang="en-US" sz="1700" dirty="0"/>
              <a:t>Empowering people to achieve their dreams and goals.</a:t>
            </a:r>
          </a:p>
          <a:p>
            <a:pPr>
              <a:lnSpc>
                <a:spcPct val="100000"/>
              </a:lnSpc>
              <a:spcBef>
                <a:spcPts val="0"/>
              </a:spcBef>
            </a:pPr>
            <a:r>
              <a:rPr lang="en-US" sz="1700" dirty="0"/>
              <a:t>Recovery also means exploring your </a:t>
            </a:r>
            <a:r>
              <a:rPr lang="en-US" sz="1700" u="sng" dirty="0"/>
              <a:t>identity</a:t>
            </a:r>
            <a:endParaRPr lang="en-CH" sz="1700" u="sng" dirty="0"/>
          </a:p>
          <a:p>
            <a:pPr lvl="1">
              <a:lnSpc>
                <a:spcPct val="100000"/>
              </a:lnSpc>
              <a:spcBef>
                <a:spcPts val="0"/>
              </a:spcBef>
            </a:pPr>
            <a:r>
              <a:rPr lang="en-US" sz="1700" dirty="0"/>
              <a:t>Help people to accept who they are, or strengthen their sense of self and self-worth.</a:t>
            </a:r>
            <a:endParaRPr lang="en-CH" sz="1700" dirty="0"/>
          </a:p>
          <a:p>
            <a:pPr lvl="1">
              <a:lnSpc>
                <a:spcPct val="100000"/>
              </a:lnSpc>
              <a:spcBef>
                <a:spcPts val="0"/>
              </a:spcBef>
            </a:pPr>
            <a:r>
              <a:rPr lang="en-US" sz="1700" dirty="0"/>
              <a:t>Respect for people and their unique identities and self-determination.</a:t>
            </a:r>
            <a:endParaRPr lang="en-CH" sz="1700" dirty="0"/>
          </a:p>
          <a:p>
            <a:pPr>
              <a:lnSpc>
                <a:spcPct val="100000"/>
              </a:lnSpc>
              <a:spcBef>
                <a:spcPts val="0"/>
              </a:spcBef>
            </a:pPr>
            <a:r>
              <a:rPr lang="en-US" sz="1700" dirty="0"/>
              <a:t>Recovery supports </a:t>
            </a:r>
            <a:r>
              <a:rPr lang="en-US" sz="1700" u="sng" dirty="0"/>
              <a:t>empowerment</a:t>
            </a:r>
            <a:endParaRPr lang="en-CH" sz="1700" u="sng" dirty="0"/>
          </a:p>
          <a:p>
            <a:pPr lvl="1">
              <a:lnSpc>
                <a:spcPct val="100000"/>
              </a:lnSpc>
              <a:spcBef>
                <a:spcPts val="0"/>
              </a:spcBef>
            </a:pPr>
            <a:r>
              <a:rPr lang="en-US" sz="1700" dirty="0"/>
              <a:t>Promotes a positive outlook that empowers people and enables them to regain control.</a:t>
            </a:r>
            <a:endParaRPr lang="en-CH" sz="1700" dirty="0"/>
          </a:p>
          <a:p>
            <a:pPr lvl="1">
              <a:lnSpc>
                <a:spcPct val="100000"/>
              </a:lnSpc>
              <a:spcBef>
                <a:spcPts val="0"/>
              </a:spcBef>
            </a:pPr>
            <a:r>
              <a:rPr lang="en-US" sz="1700" dirty="0"/>
              <a:t>Having control and choice is central to a person’s recovery</a:t>
            </a:r>
            <a:r>
              <a:rPr lang="en-GB" sz="1700" dirty="0"/>
              <a:t>.</a:t>
            </a:r>
          </a:p>
          <a:p>
            <a:pPr>
              <a:lnSpc>
                <a:spcPct val="100000"/>
              </a:lnSpc>
              <a:spcBef>
                <a:spcPts val="0"/>
              </a:spcBef>
            </a:pPr>
            <a:r>
              <a:rPr lang="en-US" sz="1700" dirty="0"/>
              <a:t>Recovery involves </a:t>
            </a:r>
            <a:r>
              <a:rPr lang="en-US" sz="1700" u="sng" dirty="0"/>
              <a:t>taking risks </a:t>
            </a:r>
            <a:endParaRPr lang="en-CH" sz="1700" u="sng" dirty="0"/>
          </a:p>
          <a:p>
            <a:pPr lvl="1">
              <a:lnSpc>
                <a:spcPct val="100000"/>
              </a:lnSpc>
              <a:spcBef>
                <a:spcPts val="0"/>
              </a:spcBef>
            </a:pPr>
            <a:r>
              <a:rPr lang="en-US" sz="1700" dirty="0"/>
              <a:t>Risk-taking can be an important part of on one’s recovery journey. </a:t>
            </a:r>
            <a:endParaRPr lang="en-CH" sz="1700" dirty="0"/>
          </a:p>
          <a:p>
            <a:pPr lvl="1">
              <a:lnSpc>
                <a:spcPct val="100000"/>
              </a:lnSpc>
              <a:spcBef>
                <a:spcPts val="0"/>
              </a:spcBef>
            </a:pPr>
            <a:r>
              <a:rPr lang="en-US" sz="1700" dirty="0"/>
              <a:t>It is natural to take risks in life and either </a:t>
            </a:r>
            <a:r>
              <a:rPr lang="en-GB" sz="1700" dirty="0"/>
              <a:t>succeed or fail as a result. This learning process is essential for living. </a:t>
            </a:r>
          </a:p>
          <a:p>
            <a:pPr lvl="1">
              <a:lnSpc>
                <a:spcPct val="100000"/>
              </a:lnSpc>
              <a:spcBef>
                <a:spcPts val="0"/>
              </a:spcBef>
            </a:pPr>
            <a:r>
              <a:rPr lang="en-US" sz="1700" dirty="0"/>
              <a:t>It requires courage and creativity to support positive risk-taking to help people move forward. </a:t>
            </a:r>
          </a:p>
          <a:p>
            <a:pPr>
              <a:lnSpc>
                <a:spcPct val="100000"/>
              </a:lnSpc>
              <a:spcBef>
                <a:spcPts val="0"/>
              </a:spcBef>
            </a:pPr>
            <a:r>
              <a:rPr lang="en-US" sz="1700" dirty="0"/>
              <a:t>Recovery is </a:t>
            </a:r>
            <a:r>
              <a:rPr lang="en-US" sz="1700" u="sng" dirty="0"/>
              <a:t>holistic</a:t>
            </a:r>
            <a:endParaRPr lang="en-CH" sz="1700" u="sng" dirty="0"/>
          </a:p>
          <a:p>
            <a:pPr lvl="1">
              <a:lnSpc>
                <a:spcPct val="100000"/>
              </a:lnSpc>
              <a:spcBef>
                <a:spcPts val="0"/>
              </a:spcBef>
            </a:pPr>
            <a:r>
              <a:rPr lang="en-US" sz="1700" dirty="0"/>
              <a:t>Recovery looks at the whole person, extending to social, emotional, physical and other aspects of life. </a:t>
            </a:r>
            <a:endParaRPr lang="en-CH" sz="1700" dirty="0"/>
          </a:p>
          <a:p>
            <a:pPr lvl="1">
              <a:lnSpc>
                <a:spcPct val="100000"/>
              </a:lnSpc>
              <a:spcBef>
                <a:spcPts val="0"/>
              </a:spcBef>
            </a:pPr>
            <a:r>
              <a:rPr lang="en-US" sz="1700" dirty="0"/>
              <a:t>This may involve addressing social adversities.</a:t>
            </a:r>
            <a:endParaRPr lang="en-CH" sz="1700" dirty="0"/>
          </a:p>
          <a:p>
            <a:pPr lvl="1"/>
            <a:endParaRPr lang="en-CH" dirty="0"/>
          </a:p>
          <a:p>
            <a:pPr lvl="1"/>
            <a:endParaRPr lang="en-CH" dirty="0"/>
          </a:p>
          <a:p>
            <a:endParaRPr lang="en-CH" dirty="0"/>
          </a:p>
        </p:txBody>
      </p:sp>
      <p:sp>
        <p:nvSpPr>
          <p:cNvPr id="2" name="Title 1">
            <a:extLst>
              <a:ext uri="{FF2B5EF4-FFF2-40B4-BE49-F238E27FC236}">
                <a16:creationId xmlns:a16="http://schemas.microsoft.com/office/drawing/2014/main" id="{14CF75FA-06D7-4BE1-9B14-00009CC2AA20}"/>
              </a:ext>
            </a:extLst>
          </p:cNvPr>
          <p:cNvSpPr>
            <a:spLocks noGrp="1"/>
          </p:cNvSpPr>
          <p:nvPr>
            <p:ph type="title"/>
          </p:nvPr>
        </p:nvSpPr>
        <p:spPr/>
        <p:txBody>
          <a:bodyPr/>
          <a:lstStyle/>
          <a:p>
            <a:r>
              <a:rPr lang="en-GB" dirty="0"/>
              <a:t>Presentation: Recovery – 10</a:t>
            </a:r>
            <a:endParaRPr lang="en-CH" dirty="0"/>
          </a:p>
        </p:txBody>
      </p:sp>
    </p:spTree>
    <p:extLst>
      <p:ext uri="{BB962C8B-B14F-4D97-AF65-F5344CB8AC3E}">
        <p14:creationId xmlns:p14="http://schemas.microsoft.com/office/powerpoint/2010/main" val="406089749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3012B73-7411-004B-812C-2BC856DA56D8}"/>
              </a:ext>
            </a:extLst>
          </p:cNvPr>
          <p:cNvSpPr>
            <a:spLocks noGrp="1"/>
          </p:cNvSpPr>
          <p:nvPr>
            <p:ph type="body" sz="quarter" idx="13"/>
          </p:nvPr>
        </p:nvSpPr>
        <p:spPr/>
        <p:txBody>
          <a:bodyPr/>
          <a:lstStyle/>
          <a:p>
            <a:r>
              <a:rPr lang="en-GB" dirty="0"/>
              <a:t>The recovery approach in mental health (d)</a:t>
            </a:r>
            <a:endParaRPr lang="en-US" dirty="0"/>
          </a:p>
        </p:txBody>
      </p:sp>
      <p:sp>
        <p:nvSpPr>
          <p:cNvPr id="3" name="Content Placeholder 2">
            <a:extLst>
              <a:ext uri="{FF2B5EF4-FFF2-40B4-BE49-F238E27FC236}">
                <a16:creationId xmlns:a16="http://schemas.microsoft.com/office/drawing/2014/main" id="{4CA17FBA-3227-4851-BE96-B39B24FB92E8}"/>
              </a:ext>
            </a:extLst>
          </p:cNvPr>
          <p:cNvSpPr>
            <a:spLocks noGrp="1"/>
          </p:cNvSpPr>
          <p:nvPr>
            <p:ph sz="quarter" idx="14"/>
          </p:nvPr>
        </p:nvSpPr>
        <p:spPr/>
        <p:txBody>
          <a:bodyPr/>
          <a:lstStyle/>
          <a:p>
            <a:pPr lvl="0"/>
            <a:r>
              <a:rPr lang="en-US" dirty="0"/>
              <a:t>Recovery involves </a:t>
            </a:r>
            <a:r>
              <a:rPr lang="en-US" u="sng" dirty="0"/>
              <a:t>healing from trauma</a:t>
            </a:r>
          </a:p>
          <a:p>
            <a:pPr lvl="0"/>
            <a:r>
              <a:rPr lang="en-US" dirty="0"/>
              <a:t>Many people have experienced trauma in their lives and this negatively affects their mental well-being and quality of life. </a:t>
            </a:r>
          </a:p>
          <a:p>
            <a:pPr lvl="0"/>
            <a:r>
              <a:rPr lang="en-US" dirty="0"/>
              <a:t>Services should provide care in a way avoid traumatizing or re-traumatizing people. </a:t>
            </a:r>
          </a:p>
          <a:p>
            <a:pPr lvl="0"/>
            <a:r>
              <a:rPr lang="en-US" dirty="0"/>
              <a:t>This means that services must refrain from practices of violence or coercion. </a:t>
            </a:r>
            <a:endParaRPr lang="en-CH" dirty="0"/>
          </a:p>
          <a:p>
            <a:endParaRPr lang="en-CH" dirty="0"/>
          </a:p>
        </p:txBody>
      </p:sp>
      <p:sp>
        <p:nvSpPr>
          <p:cNvPr id="2" name="Title 1">
            <a:extLst>
              <a:ext uri="{FF2B5EF4-FFF2-40B4-BE49-F238E27FC236}">
                <a16:creationId xmlns:a16="http://schemas.microsoft.com/office/drawing/2014/main" id="{9C0C18E2-EAC7-4272-9230-742B201FCBDD}"/>
              </a:ext>
            </a:extLst>
          </p:cNvPr>
          <p:cNvSpPr>
            <a:spLocks noGrp="1"/>
          </p:cNvSpPr>
          <p:nvPr>
            <p:ph type="title"/>
          </p:nvPr>
        </p:nvSpPr>
        <p:spPr/>
        <p:txBody>
          <a:bodyPr/>
          <a:lstStyle/>
          <a:p>
            <a:r>
              <a:rPr lang="en-GB" dirty="0"/>
              <a:t>Presentation: Recovery – 11</a:t>
            </a:r>
            <a:endParaRPr lang="en-CH" dirty="0"/>
          </a:p>
        </p:txBody>
      </p:sp>
    </p:spTree>
    <p:extLst>
      <p:ext uri="{BB962C8B-B14F-4D97-AF65-F5344CB8AC3E}">
        <p14:creationId xmlns:p14="http://schemas.microsoft.com/office/powerpoint/2010/main" val="337362566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E690A21-3B99-BE4C-A495-3868300BB09F}"/>
              </a:ext>
            </a:extLst>
          </p:cNvPr>
          <p:cNvSpPr>
            <a:spLocks noGrp="1"/>
          </p:cNvSpPr>
          <p:nvPr>
            <p:ph type="body" sz="quarter" idx="13"/>
          </p:nvPr>
        </p:nvSpPr>
        <p:spPr/>
        <p:txBody>
          <a:bodyPr/>
          <a:lstStyle/>
          <a:p>
            <a:br>
              <a:rPr lang="en-GB" dirty="0"/>
            </a:br>
            <a:r>
              <a:rPr lang="en-GB" dirty="0"/>
              <a:t>The recovery approach in mental health (e)</a:t>
            </a:r>
            <a:endParaRPr lang="en-US" dirty="0"/>
          </a:p>
        </p:txBody>
      </p:sp>
      <p:sp>
        <p:nvSpPr>
          <p:cNvPr id="3" name="Content Placeholder 2">
            <a:extLst>
              <a:ext uri="{FF2B5EF4-FFF2-40B4-BE49-F238E27FC236}">
                <a16:creationId xmlns:a16="http://schemas.microsoft.com/office/drawing/2014/main" id="{DC005146-78B3-42CB-BE67-12B9C5557C35}"/>
              </a:ext>
            </a:extLst>
          </p:cNvPr>
          <p:cNvSpPr>
            <a:spLocks noGrp="1"/>
          </p:cNvSpPr>
          <p:nvPr>
            <p:ph sz="quarter" idx="14"/>
          </p:nvPr>
        </p:nvSpPr>
        <p:spPr/>
        <p:txBody>
          <a:bodyPr/>
          <a:lstStyle/>
          <a:p>
            <a:pPr lvl="0"/>
            <a:r>
              <a:rPr lang="en-US" dirty="0"/>
              <a:t>Recovery means </a:t>
            </a:r>
            <a:r>
              <a:rPr lang="en-US" u="sng" dirty="0"/>
              <a:t>being seen as a person and not just as a condition/disability</a:t>
            </a:r>
            <a:endParaRPr lang="en-CH" u="sng" dirty="0"/>
          </a:p>
          <a:p>
            <a:pPr lvl="1"/>
            <a:r>
              <a:rPr lang="en-US" sz="2200" dirty="0"/>
              <a:t>Recovery is about being seen as a whole person, focusing on one’s abilities and strengths and using support when needed to achieve one’s goals and aspirations.  </a:t>
            </a:r>
          </a:p>
          <a:p>
            <a:pPr lvl="0"/>
            <a:r>
              <a:rPr lang="en-US" dirty="0"/>
              <a:t>Recovery and human rights are strongly linked</a:t>
            </a:r>
            <a:endParaRPr lang="en-CH" dirty="0"/>
          </a:p>
          <a:p>
            <a:pPr lvl="1"/>
            <a:r>
              <a:rPr lang="en-US" sz="2200" dirty="0"/>
              <a:t>The recovery approach respects people’s choices and supports them in living fulfilling lives.</a:t>
            </a:r>
            <a:endParaRPr lang="en-CH" sz="2200" dirty="0"/>
          </a:p>
          <a:p>
            <a:endParaRPr lang="en-CH" dirty="0"/>
          </a:p>
        </p:txBody>
      </p:sp>
      <p:sp>
        <p:nvSpPr>
          <p:cNvPr id="2" name="Title 1">
            <a:extLst>
              <a:ext uri="{FF2B5EF4-FFF2-40B4-BE49-F238E27FC236}">
                <a16:creationId xmlns:a16="http://schemas.microsoft.com/office/drawing/2014/main" id="{3B6CA8A3-D4B9-4307-9E77-5ADFC3F4DE86}"/>
              </a:ext>
            </a:extLst>
          </p:cNvPr>
          <p:cNvSpPr>
            <a:spLocks noGrp="1"/>
          </p:cNvSpPr>
          <p:nvPr>
            <p:ph type="title"/>
          </p:nvPr>
        </p:nvSpPr>
        <p:spPr/>
        <p:txBody>
          <a:bodyPr/>
          <a:lstStyle/>
          <a:p>
            <a:r>
              <a:rPr lang="en-GB" dirty="0"/>
              <a:t>Presentation: Recovery – 12</a:t>
            </a:r>
            <a:endParaRPr lang="en-CH" dirty="0"/>
          </a:p>
        </p:txBody>
      </p:sp>
    </p:spTree>
    <p:extLst>
      <p:ext uri="{BB962C8B-B14F-4D97-AF65-F5344CB8AC3E}">
        <p14:creationId xmlns:p14="http://schemas.microsoft.com/office/powerpoint/2010/main" val="4138315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43DBECBF-A385-9841-A530-99181BBE344C}"/>
              </a:ext>
            </a:extLst>
          </p:cNvPr>
          <p:cNvSpPr>
            <a:spLocks noGrp="1"/>
          </p:cNvSpPr>
          <p:nvPr>
            <p:ph type="body" sz="quarter" idx="13"/>
          </p:nvPr>
        </p:nvSpPr>
        <p:spPr/>
        <p:txBody>
          <a:bodyPr/>
          <a:lstStyle/>
          <a:p>
            <a:r>
              <a:rPr lang="en-US" dirty="0"/>
              <a:t>At the end of the training, participants will be able to:</a:t>
            </a:r>
          </a:p>
        </p:txBody>
      </p:sp>
      <p:sp>
        <p:nvSpPr>
          <p:cNvPr id="3" name="Content Placeholder 2">
            <a:extLst>
              <a:ext uri="{FF2B5EF4-FFF2-40B4-BE49-F238E27FC236}">
                <a16:creationId xmlns:a16="http://schemas.microsoft.com/office/drawing/2014/main" id="{12966D85-6117-464D-9B4D-8BB4A706D741}"/>
              </a:ext>
            </a:extLst>
          </p:cNvPr>
          <p:cNvSpPr>
            <a:spLocks noGrp="1"/>
          </p:cNvSpPr>
          <p:nvPr>
            <p:ph sz="quarter" idx="14"/>
          </p:nvPr>
        </p:nvSpPr>
        <p:spPr/>
        <p:txBody>
          <a:bodyPr/>
          <a:lstStyle/>
          <a:p>
            <a:r>
              <a:rPr lang="en-US" dirty="0"/>
              <a:t>understand the concepts of mental health and well-being; </a:t>
            </a:r>
          </a:p>
          <a:p>
            <a:r>
              <a:rPr lang="en-US" dirty="0"/>
              <a:t>explore what mental health and related services can do to promote people’s health and well-being;</a:t>
            </a:r>
          </a:p>
          <a:p>
            <a:r>
              <a:rPr lang="en-US" dirty="0"/>
              <a:t>understand the key components of, and barriers to, recovery; </a:t>
            </a:r>
          </a:p>
          <a:p>
            <a:r>
              <a:rPr lang="en-US" dirty="0"/>
              <a:t>develop an understanding of the role of mental health and related services in promoting and supporting health and recovery;</a:t>
            </a:r>
          </a:p>
          <a:p>
            <a:r>
              <a:rPr lang="en-US" dirty="0"/>
              <a:t>explore how individuals and services can respect, protect and fulfil people’s right to health and recovery.</a:t>
            </a:r>
          </a:p>
          <a:p>
            <a:endParaRPr lang="en-CH" dirty="0"/>
          </a:p>
        </p:txBody>
      </p:sp>
      <p:sp>
        <p:nvSpPr>
          <p:cNvPr id="2" name="Title 1">
            <a:extLst>
              <a:ext uri="{FF2B5EF4-FFF2-40B4-BE49-F238E27FC236}">
                <a16:creationId xmlns:a16="http://schemas.microsoft.com/office/drawing/2014/main" id="{326D0470-8AD8-4E63-BBC0-503D610907C1}"/>
              </a:ext>
            </a:extLst>
          </p:cNvPr>
          <p:cNvSpPr>
            <a:spLocks noGrp="1"/>
          </p:cNvSpPr>
          <p:nvPr>
            <p:ph type="title"/>
          </p:nvPr>
        </p:nvSpPr>
        <p:spPr/>
        <p:txBody>
          <a:bodyPr/>
          <a:lstStyle/>
          <a:p>
            <a:r>
              <a:rPr lang="en-US" dirty="0"/>
              <a:t>What we aim to achieve during this module</a:t>
            </a:r>
            <a:endParaRPr lang="en-CH" dirty="0"/>
          </a:p>
        </p:txBody>
      </p:sp>
    </p:spTree>
    <p:extLst>
      <p:ext uri="{BB962C8B-B14F-4D97-AF65-F5344CB8AC3E}">
        <p14:creationId xmlns:p14="http://schemas.microsoft.com/office/powerpoint/2010/main" val="269032177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67A4F41A-C3FC-E548-B5B9-D13003246D11}"/>
              </a:ext>
            </a:extLst>
          </p:cNvPr>
          <p:cNvSpPr>
            <a:spLocks noGrp="1"/>
          </p:cNvSpPr>
          <p:nvPr>
            <p:ph type="body" sz="quarter" idx="13"/>
          </p:nvPr>
        </p:nvSpPr>
        <p:spPr/>
        <p:txBody>
          <a:bodyPr/>
          <a:lstStyle/>
          <a:p>
            <a:r>
              <a:rPr lang="en-GB" dirty="0"/>
              <a:t>The recovery approach in mental health (f)</a:t>
            </a:r>
            <a:endParaRPr lang="en-US" dirty="0"/>
          </a:p>
        </p:txBody>
      </p:sp>
      <p:sp>
        <p:nvSpPr>
          <p:cNvPr id="3" name="Content Placeholder 2">
            <a:extLst>
              <a:ext uri="{FF2B5EF4-FFF2-40B4-BE49-F238E27FC236}">
                <a16:creationId xmlns:a16="http://schemas.microsoft.com/office/drawing/2014/main" id="{818DDB5A-EFCA-41F0-B7A5-59B2F3DD2602}"/>
              </a:ext>
            </a:extLst>
          </p:cNvPr>
          <p:cNvSpPr>
            <a:spLocks noGrp="1"/>
          </p:cNvSpPr>
          <p:nvPr>
            <p:ph sz="quarter" idx="14"/>
          </p:nvPr>
        </p:nvSpPr>
        <p:spPr/>
        <p:txBody>
          <a:bodyPr/>
          <a:lstStyle/>
          <a:p>
            <a:r>
              <a:rPr lang="en-US" dirty="0"/>
              <a:t>Respecting all human rights is essential to implement a recovery approach. </a:t>
            </a:r>
          </a:p>
          <a:p>
            <a:r>
              <a:rPr lang="en-US" dirty="0"/>
              <a:t>In turn, adopting a recovery approach helps to uphold human rights.</a:t>
            </a:r>
            <a:endParaRPr lang="en-CH" dirty="0"/>
          </a:p>
          <a:p>
            <a:endParaRPr lang="en-CH" dirty="0"/>
          </a:p>
        </p:txBody>
      </p:sp>
      <p:sp>
        <p:nvSpPr>
          <p:cNvPr id="2" name="Title 1">
            <a:extLst>
              <a:ext uri="{FF2B5EF4-FFF2-40B4-BE49-F238E27FC236}">
                <a16:creationId xmlns:a16="http://schemas.microsoft.com/office/drawing/2014/main" id="{06ADC2D0-4341-40B2-9A5F-64C5DB4C8976}"/>
              </a:ext>
            </a:extLst>
          </p:cNvPr>
          <p:cNvSpPr>
            <a:spLocks noGrp="1"/>
          </p:cNvSpPr>
          <p:nvPr>
            <p:ph type="title"/>
          </p:nvPr>
        </p:nvSpPr>
        <p:spPr/>
        <p:txBody>
          <a:bodyPr/>
          <a:lstStyle/>
          <a:p>
            <a:r>
              <a:rPr lang="en-GB" dirty="0"/>
              <a:t>Presentation: Recovery – 13</a:t>
            </a:r>
            <a:endParaRPr lang="en-CH" dirty="0"/>
          </a:p>
        </p:txBody>
      </p:sp>
    </p:spTree>
    <p:extLst>
      <p:ext uri="{BB962C8B-B14F-4D97-AF65-F5344CB8AC3E}">
        <p14:creationId xmlns:p14="http://schemas.microsoft.com/office/powerpoint/2010/main" val="258750054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5327B67-247D-1C4D-93B6-F923D25C26B3}"/>
              </a:ext>
            </a:extLst>
          </p:cNvPr>
          <p:cNvSpPr>
            <a:spLocks noGrp="1"/>
          </p:cNvSpPr>
          <p:nvPr>
            <p:ph type="body" sz="quarter" idx="13"/>
          </p:nvPr>
        </p:nvSpPr>
        <p:spPr/>
        <p:txBody>
          <a:bodyPr/>
          <a:lstStyle/>
          <a:p>
            <a:r>
              <a:rPr lang="en-GB" dirty="0"/>
              <a:t>The recovery approach in mental health (g)</a:t>
            </a:r>
            <a:endParaRPr lang="en-US" dirty="0"/>
          </a:p>
        </p:txBody>
      </p:sp>
      <p:sp>
        <p:nvSpPr>
          <p:cNvPr id="3" name="Content Placeholder 2">
            <a:extLst>
              <a:ext uri="{FF2B5EF4-FFF2-40B4-BE49-F238E27FC236}">
                <a16:creationId xmlns:a16="http://schemas.microsoft.com/office/drawing/2014/main" id="{441393FD-FADE-48C2-9FB0-64AEDEEEC824}"/>
              </a:ext>
            </a:extLst>
          </p:cNvPr>
          <p:cNvSpPr>
            <a:spLocks noGrp="1"/>
          </p:cNvSpPr>
          <p:nvPr>
            <p:ph sz="quarter" idx="14"/>
          </p:nvPr>
        </p:nvSpPr>
        <p:spPr>
          <a:xfrm>
            <a:off x="594279" y="1249930"/>
            <a:ext cx="11174412" cy="4500000"/>
          </a:xfrm>
        </p:spPr>
        <p:txBody>
          <a:bodyPr/>
          <a:lstStyle/>
          <a:p>
            <a:pPr marL="0" lvl="0" indent="0">
              <a:lnSpc>
                <a:spcPct val="100000"/>
              </a:lnSpc>
              <a:spcBef>
                <a:spcPts val="0"/>
              </a:spcBef>
              <a:buNone/>
            </a:pPr>
            <a:r>
              <a:rPr lang="en-US" sz="1700" dirty="0"/>
              <a:t>For each of the two outcomes, explain how recovery was or was not promoted? (Annex 1)</a:t>
            </a:r>
            <a:endParaRPr lang="en-CH" sz="1700" dirty="0"/>
          </a:p>
          <a:p>
            <a:pPr marL="0" indent="0">
              <a:lnSpc>
                <a:spcPct val="100000"/>
              </a:lnSpc>
              <a:spcBef>
                <a:spcPts val="0"/>
              </a:spcBef>
              <a:buNone/>
            </a:pPr>
            <a:r>
              <a:rPr lang="en-GB" sz="1700" b="1" u="sng" dirty="0"/>
              <a:t>Youssef</a:t>
            </a:r>
            <a:endParaRPr lang="en-CH" sz="1700" b="1" u="sng" dirty="0"/>
          </a:p>
          <a:p>
            <a:pPr>
              <a:lnSpc>
                <a:spcPct val="100000"/>
              </a:lnSpc>
              <a:spcBef>
                <a:spcPts val="0"/>
              </a:spcBef>
            </a:pPr>
            <a:r>
              <a:rPr lang="en-GB" sz="1700" b="1" dirty="0"/>
              <a:t>Scenario</a:t>
            </a:r>
            <a:r>
              <a:rPr lang="en-GB" sz="1700" dirty="0"/>
              <a:t>: Youssef has been experiencing deep and incapacitating sadness for several years and is not getting better. He has attempted suicide twice in the past 3 months. Youssef is seeing Dr Sharma. He arrives at his appointment.</a:t>
            </a:r>
            <a:endParaRPr lang="en-CH" sz="1700" dirty="0"/>
          </a:p>
          <a:p>
            <a:pPr>
              <a:lnSpc>
                <a:spcPct val="100000"/>
              </a:lnSpc>
              <a:spcBef>
                <a:spcPts val="0"/>
              </a:spcBef>
            </a:pPr>
            <a:r>
              <a:rPr lang="en-GB" sz="1700" b="1" dirty="0"/>
              <a:t>Outcome 1</a:t>
            </a:r>
            <a:r>
              <a:rPr lang="en-GB" sz="1700" dirty="0"/>
              <a:t>: Upon his arrival, Dr Sharma gives Youssef a prescription refill for his antidepressants. Youssef goes to the pharmacy to get his medication and leaves. </a:t>
            </a:r>
            <a:endParaRPr lang="en-CH" sz="1700" dirty="0"/>
          </a:p>
          <a:p>
            <a:pPr>
              <a:lnSpc>
                <a:spcPct val="100000"/>
              </a:lnSpc>
              <a:spcBef>
                <a:spcPts val="0"/>
              </a:spcBef>
            </a:pPr>
            <a:r>
              <a:rPr lang="en-GB" sz="1700" b="1" dirty="0"/>
              <a:t>Outcome 2</a:t>
            </a:r>
            <a:r>
              <a:rPr lang="en-GB" sz="1700" dirty="0"/>
              <a:t>: Upon Youssef’s arrival, Dr Sharma asks him how he has been doing since his last visit. When Youssef mentions that he has been feeling worse in the last few weeks, Dr Sharma asks why and asks what he can do to help. Dr Sharma also takes the opportunity to discuss Youssef’s goals for the future as well as what goals he could focus on right now in order to feel better. </a:t>
            </a:r>
            <a:endParaRPr lang="en-CH" sz="1700" dirty="0"/>
          </a:p>
          <a:p>
            <a:pPr>
              <a:lnSpc>
                <a:spcPct val="100000"/>
              </a:lnSpc>
              <a:spcBef>
                <a:spcPts val="0"/>
              </a:spcBef>
            </a:pPr>
            <a:r>
              <a:rPr lang="en-GB" sz="1700" dirty="0"/>
              <a:t>Youssef tells Dr Sharma that he feels very alone in his life and is estranged from his family and friends who do not understand the situation he is facing. Youssef is also stressed because he has not been performing well at work and has had to take some time off to recover. He tells Dr Sharma that he would feel a lot better if he could reconnect with his family and friends and go back to work. </a:t>
            </a:r>
            <a:endParaRPr lang="en-CH" sz="1700" dirty="0"/>
          </a:p>
          <a:p>
            <a:pPr>
              <a:lnSpc>
                <a:spcPct val="100000"/>
              </a:lnSpc>
              <a:spcBef>
                <a:spcPts val="0"/>
              </a:spcBef>
            </a:pPr>
            <a:r>
              <a:rPr lang="en-GB" sz="1700" dirty="0"/>
              <a:t>Dr Sharma suggests that, if Youssef wishes, they could arrange a meeting that involves Youssef’s closest family and friends to discuss what he is experiencing and how they can all best support him. She connects Youssef with a social worker and local NGOs that support people in managing difficult times and </a:t>
            </a:r>
            <a:r>
              <a:rPr lang="en-GB" sz="1700" dirty="0" err="1"/>
              <a:t>rejoining</a:t>
            </a:r>
            <a:r>
              <a:rPr lang="en-GB" sz="1700" dirty="0"/>
              <a:t> the workforce. She also gives him a list of local peer support groups whom he can contact in order to rebuild his support network. Youssef and Dr Sharma agree to meet regularly for the coming weeks to continue to discuss and work towards his recovery and recovery goals.</a:t>
            </a:r>
            <a:endParaRPr lang="en-CH" sz="1700" dirty="0"/>
          </a:p>
        </p:txBody>
      </p:sp>
      <p:sp>
        <p:nvSpPr>
          <p:cNvPr id="2" name="Title 1">
            <a:extLst>
              <a:ext uri="{FF2B5EF4-FFF2-40B4-BE49-F238E27FC236}">
                <a16:creationId xmlns:a16="http://schemas.microsoft.com/office/drawing/2014/main" id="{77CEDB8A-0F39-4D09-987A-B28249B096E9}"/>
              </a:ext>
            </a:extLst>
          </p:cNvPr>
          <p:cNvSpPr>
            <a:spLocks noGrp="1"/>
          </p:cNvSpPr>
          <p:nvPr>
            <p:ph type="title"/>
          </p:nvPr>
        </p:nvSpPr>
        <p:spPr/>
        <p:txBody>
          <a:bodyPr/>
          <a:lstStyle/>
          <a:p>
            <a:r>
              <a:rPr lang="en-GB" dirty="0"/>
              <a:t>Presentation: Recovery – 14</a:t>
            </a:r>
            <a:endParaRPr lang="en-CH" dirty="0"/>
          </a:p>
        </p:txBody>
      </p:sp>
    </p:spTree>
    <p:extLst>
      <p:ext uri="{BB962C8B-B14F-4D97-AF65-F5344CB8AC3E}">
        <p14:creationId xmlns:p14="http://schemas.microsoft.com/office/powerpoint/2010/main" val="51712183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F7A34A9-A135-2E45-9617-0883A523BFFF}"/>
              </a:ext>
            </a:extLst>
          </p:cNvPr>
          <p:cNvSpPr>
            <a:spLocks noGrp="1"/>
          </p:cNvSpPr>
          <p:nvPr>
            <p:ph type="body" sz="quarter" idx="13"/>
          </p:nvPr>
        </p:nvSpPr>
        <p:spPr/>
        <p:txBody>
          <a:bodyPr/>
          <a:lstStyle/>
          <a:p>
            <a:r>
              <a:rPr lang="en-GB" dirty="0"/>
              <a:t>The recovery approach in mental health (h)</a:t>
            </a:r>
            <a:endParaRPr lang="en-US" dirty="0"/>
          </a:p>
        </p:txBody>
      </p:sp>
      <p:sp>
        <p:nvSpPr>
          <p:cNvPr id="3" name="Content Placeholder 2">
            <a:extLst>
              <a:ext uri="{FF2B5EF4-FFF2-40B4-BE49-F238E27FC236}">
                <a16:creationId xmlns:a16="http://schemas.microsoft.com/office/drawing/2014/main" id="{694F89E3-1D1B-4027-AF84-14187E6AC374}"/>
              </a:ext>
            </a:extLst>
          </p:cNvPr>
          <p:cNvSpPr>
            <a:spLocks noGrp="1"/>
          </p:cNvSpPr>
          <p:nvPr>
            <p:ph sz="quarter" idx="14"/>
          </p:nvPr>
        </p:nvSpPr>
        <p:spPr/>
        <p:txBody>
          <a:bodyPr/>
          <a:lstStyle/>
          <a:p>
            <a:endParaRPr lang="en-US" dirty="0"/>
          </a:p>
          <a:p>
            <a:r>
              <a:rPr lang="en-US" dirty="0"/>
              <a:t>What is recovery? Mental Health Europe. </a:t>
            </a:r>
            <a:r>
              <a:rPr lang="en-US" dirty="0">
                <a:hlinkClick r:id="rId3"/>
              </a:rPr>
              <a:t>https://youtu.be/kkDi0WvoR4o</a:t>
            </a:r>
            <a:r>
              <a:rPr lang="en-US" dirty="0"/>
              <a:t> </a:t>
            </a:r>
          </a:p>
          <a:p>
            <a:r>
              <a:rPr lang="en-GB" dirty="0"/>
              <a:t>Recovery from mental disorders, a lecture by Patricia Deegan (4.08) </a:t>
            </a:r>
            <a:r>
              <a:rPr lang="en-GB" dirty="0">
                <a:hlinkClick r:id="rId4"/>
              </a:rPr>
              <a:t>https://youtu.be/ZdONPEyGknI</a:t>
            </a:r>
            <a:r>
              <a:rPr lang="en-GB" dirty="0"/>
              <a:t> (accessed 9 April 2019)</a:t>
            </a:r>
          </a:p>
          <a:p>
            <a:endParaRPr lang="en-US" dirty="0"/>
          </a:p>
        </p:txBody>
      </p:sp>
      <p:sp>
        <p:nvSpPr>
          <p:cNvPr id="2" name="Title 1">
            <a:extLst>
              <a:ext uri="{FF2B5EF4-FFF2-40B4-BE49-F238E27FC236}">
                <a16:creationId xmlns:a16="http://schemas.microsoft.com/office/drawing/2014/main" id="{D8999B84-CB15-4815-A41D-534BFD9BD0EC}"/>
              </a:ext>
            </a:extLst>
          </p:cNvPr>
          <p:cNvSpPr>
            <a:spLocks noGrp="1"/>
          </p:cNvSpPr>
          <p:nvPr>
            <p:ph type="title"/>
          </p:nvPr>
        </p:nvSpPr>
        <p:spPr/>
        <p:txBody>
          <a:bodyPr/>
          <a:lstStyle/>
          <a:p>
            <a:r>
              <a:rPr lang="en-GB" dirty="0"/>
              <a:t>Presentation: Recovery – 15</a:t>
            </a:r>
            <a:endParaRPr lang="en-CH" dirty="0"/>
          </a:p>
        </p:txBody>
      </p:sp>
    </p:spTree>
    <p:extLst>
      <p:ext uri="{BB962C8B-B14F-4D97-AF65-F5344CB8AC3E}">
        <p14:creationId xmlns:p14="http://schemas.microsoft.com/office/powerpoint/2010/main" val="194950297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42866-E9E9-496B-8E48-D12BF8D2CB75}"/>
              </a:ext>
            </a:extLst>
          </p:cNvPr>
          <p:cNvSpPr>
            <a:spLocks noGrp="1"/>
          </p:cNvSpPr>
          <p:nvPr>
            <p:ph type="title"/>
          </p:nvPr>
        </p:nvSpPr>
        <p:spPr/>
        <p:txBody>
          <a:bodyPr/>
          <a:lstStyle/>
          <a:p>
            <a:r>
              <a:rPr lang="en-GB" dirty="0"/>
              <a:t>Topic 4: Promoting recovery</a:t>
            </a:r>
            <a:br>
              <a:rPr lang="en-CH" dirty="0"/>
            </a:br>
            <a:endParaRPr lang="en-CH" dirty="0"/>
          </a:p>
        </p:txBody>
      </p:sp>
    </p:spTree>
    <p:extLst>
      <p:ext uri="{BB962C8B-B14F-4D97-AF65-F5344CB8AC3E}">
        <p14:creationId xmlns:p14="http://schemas.microsoft.com/office/powerpoint/2010/main" val="308086426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83E035-1427-4F5A-911E-4B327E57B363}"/>
              </a:ext>
            </a:extLst>
          </p:cNvPr>
          <p:cNvSpPr>
            <a:spLocks noGrp="1"/>
          </p:cNvSpPr>
          <p:nvPr>
            <p:ph sz="quarter" idx="14"/>
          </p:nvPr>
        </p:nvSpPr>
        <p:spPr/>
        <p:txBody>
          <a:bodyPr/>
          <a:lstStyle/>
          <a:p>
            <a:r>
              <a:rPr lang="en-US" dirty="0"/>
              <a:t>It is not up to mental health and other practitioners, families or others to decide what a person’s recovery will look like. This must be the decision of the person who is going through the recovery journey. </a:t>
            </a:r>
            <a:endParaRPr lang="en-CH" dirty="0"/>
          </a:p>
          <a:p>
            <a:r>
              <a:rPr lang="en-US" dirty="0"/>
              <a:t>The role of others is to support people in the best way possible along their recovery journey. Key components of effective support include: </a:t>
            </a:r>
            <a:endParaRPr lang="en-CH" dirty="0"/>
          </a:p>
          <a:p>
            <a:pPr lvl="1"/>
            <a:r>
              <a:rPr lang="en-US" dirty="0"/>
              <a:t>Using good communication skills (e.g. active listening, using positive messages focusing on hope, etc.).</a:t>
            </a:r>
          </a:p>
          <a:p>
            <a:pPr lvl="1"/>
            <a:r>
              <a:rPr lang="en-US" dirty="0"/>
              <a:t>Understanding and acknowledging that the person is an expert by experience and that this expertise is as valid as the skill and expertise of practitioners</a:t>
            </a:r>
            <a:endParaRPr lang="en-CH" dirty="0"/>
          </a:p>
          <a:p>
            <a:endParaRPr lang="en-CH" dirty="0"/>
          </a:p>
        </p:txBody>
      </p:sp>
      <p:sp>
        <p:nvSpPr>
          <p:cNvPr id="2" name="Title 1">
            <a:extLst>
              <a:ext uri="{FF2B5EF4-FFF2-40B4-BE49-F238E27FC236}">
                <a16:creationId xmlns:a16="http://schemas.microsoft.com/office/drawing/2014/main" id="{C1774337-2DF8-470F-AF01-E65B3FF83C02}"/>
              </a:ext>
            </a:extLst>
          </p:cNvPr>
          <p:cNvSpPr>
            <a:spLocks noGrp="1"/>
          </p:cNvSpPr>
          <p:nvPr>
            <p:ph type="title"/>
          </p:nvPr>
        </p:nvSpPr>
        <p:spPr/>
        <p:txBody>
          <a:bodyPr/>
          <a:lstStyle/>
          <a:p>
            <a:r>
              <a:rPr lang="en-US" dirty="0"/>
              <a:t>Presentation: What supports recovery? - 1</a:t>
            </a:r>
            <a:endParaRPr lang="en-CH" dirty="0"/>
          </a:p>
        </p:txBody>
      </p:sp>
    </p:spTree>
    <p:extLst>
      <p:ext uri="{BB962C8B-B14F-4D97-AF65-F5344CB8AC3E}">
        <p14:creationId xmlns:p14="http://schemas.microsoft.com/office/powerpoint/2010/main" val="257617252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5C2BAD1-5BBC-5E48-9056-8568D6DAEE8B}"/>
              </a:ext>
            </a:extLst>
          </p:cNvPr>
          <p:cNvSpPr>
            <a:spLocks noGrp="1"/>
          </p:cNvSpPr>
          <p:nvPr>
            <p:ph type="body" sz="quarter" idx="13"/>
          </p:nvPr>
        </p:nvSpPr>
        <p:spPr/>
        <p:txBody>
          <a:bodyPr/>
          <a:lstStyle/>
          <a:p>
            <a:r>
              <a:rPr lang="en-US" dirty="0"/>
              <a:t>Recovery and social inclusion</a:t>
            </a:r>
          </a:p>
        </p:txBody>
      </p:sp>
      <p:sp>
        <p:nvSpPr>
          <p:cNvPr id="6" name="Content Placeholder 5">
            <a:extLst>
              <a:ext uri="{FF2B5EF4-FFF2-40B4-BE49-F238E27FC236}">
                <a16:creationId xmlns:a16="http://schemas.microsoft.com/office/drawing/2014/main" id="{E6174075-B51C-4B0B-A176-773C94B5E965}"/>
              </a:ext>
            </a:extLst>
          </p:cNvPr>
          <p:cNvSpPr>
            <a:spLocks noGrp="1"/>
          </p:cNvSpPr>
          <p:nvPr>
            <p:ph sz="quarter" idx="14"/>
          </p:nvPr>
        </p:nvSpPr>
        <p:spPr/>
        <p:txBody>
          <a:bodyPr/>
          <a:lstStyle/>
          <a:p>
            <a:pPr lvl="0"/>
            <a:r>
              <a:rPr lang="en-US" dirty="0"/>
              <a:t>Taking part in social, educational, training, volunteering and employment can support individual recovery.</a:t>
            </a:r>
            <a:endParaRPr lang="en-CH" dirty="0"/>
          </a:p>
          <a:p>
            <a:pPr lvl="0"/>
            <a:r>
              <a:rPr lang="en-US" dirty="0"/>
              <a:t>Services should empower people to move forward and regain or create their place in the community. </a:t>
            </a:r>
            <a:endParaRPr lang="en-CH" dirty="0"/>
          </a:p>
          <a:p>
            <a:pPr lvl="0"/>
            <a:r>
              <a:rPr lang="en-US" dirty="0"/>
              <a:t>We all have a role to play in fostering inclusion and openness and, as such, support people’s recovery.</a:t>
            </a:r>
            <a:endParaRPr lang="en-CH" dirty="0"/>
          </a:p>
          <a:p>
            <a:endParaRPr lang="en-CH" dirty="0"/>
          </a:p>
        </p:txBody>
      </p:sp>
      <p:sp>
        <p:nvSpPr>
          <p:cNvPr id="2" name="Title 1">
            <a:extLst>
              <a:ext uri="{FF2B5EF4-FFF2-40B4-BE49-F238E27FC236}">
                <a16:creationId xmlns:a16="http://schemas.microsoft.com/office/drawing/2014/main" id="{31ED5C28-5351-4F1E-AF66-C16DBD8B2BBE}"/>
              </a:ext>
            </a:extLst>
          </p:cNvPr>
          <p:cNvSpPr>
            <a:spLocks noGrp="1"/>
          </p:cNvSpPr>
          <p:nvPr>
            <p:ph type="title"/>
          </p:nvPr>
        </p:nvSpPr>
        <p:spPr/>
        <p:txBody>
          <a:bodyPr/>
          <a:lstStyle/>
          <a:p>
            <a:r>
              <a:rPr lang="en-US" dirty="0"/>
              <a:t>Presentation: What supports recovery? – 2</a:t>
            </a:r>
            <a:endParaRPr lang="en-CH" dirty="0"/>
          </a:p>
        </p:txBody>
      </p:sp>
    </p:spTree>
    <p:extLst>
      <p:ext uri="{BB962C8B-B14F-4D97-AF65-F5344CB8AC3E}">
        <p14:creationId xmlns:p14="http://schemas.microsoft.com/office/powerpoint/2010/main" val="342726865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66F823B-8F2A-E146-BC30-045F6266602C}"/>
              </a:ext>
            </a:extLst>
          </p:cNvPr>
          <p:cNvSpPr>
            <a:spLocks noGrp="1"/>
          </p:cNvSpPr>
          <p:nvPr>
            <p:ph type="body" sz="quarter" idx="13"/>
          </p:nvPr>
        </p:nvSpPr>
        <p:spPr/>
        <p:txBody>
          <a:bodyPr/>
          <a:lstStyle/>
          <a:p>
            <a:r>
              <a:rPr lang="en-US" dirty="0"/>
              <a:t>Recovery plans</a:t>
            </a:r>
          </a:p>
        </p:txBody>
      </p:sp>
      <p:sp>
        <p:nvSpPr>
          <p:cNvPr id="3" name="Content Placeholder 2">
            <a:extLst>
              <a:ext uri="{FF2B5EF4-FFF2-40B4-BE49-F238E27FC236}">
                <a16:creationId xmlns:a16="http://schemas.microsoft.com/office/drawing/2014/main" id="{106D0849-C435-4BE5-A62F-1B3A2DC006C3}"/>
              </a:ext>
            </a:extLst>
          </p:cNvPr>
          <p:cNvSpPr>
            <a:spLocks noGrp="1"/>
          </p:cNvSpPr>
          <p:nvPr>
            <p:ph sz="quarter" idx="14"/>
          </p:nvPr>
        </p:nvSpPr>
        <p:spPr/>
        <p:txBody>
          <a:bodyPr/>
          <a:lstStyle/>
          <a:p>
            <a:r>
              <a:rPr lang="en-US" dirty="0"/>
              <a:t>A recovery plan is written and implemented by a person to guide them along their recovery journey, regain or stay in control of their life, and find meaning and purpose.</a:t>
            </a:r>
          </a:p>
          <a:p>
            <a:r>
              <a:rPr lang="en-US" dirty="0"/>
              <a:t>A recovery plan can be a useful tool to</a:t>
            </a:r>
            <a:r>
              <a:rPr lang="en-GB" dirty="0"/>
              <a:t>: </a:t>
            </a:r>
          </a:p>
          <a:p>
            <a:pPr lvl="1"/>
            <a:r>
              <a:rPr lang="en-US" dirty="0"/>
              <a:t>Support a person to work out a direction and steps for moving forward in life. </a:t>
            </a:r>
          </a:p>
          <a:p>
            <a:pPr lvl="1"/>
            <a:r>
              <a:rPr lang="en-US" dirty="0"/>
              <a:t>Help a person to get the support of important people in their life, if they wish to do so.</a:t>
            </a:r>
            <a:endParaRPr lang="en-CH" dirty="0"/>
          </a:p>
          <a:p>
            <a:r>
              <a:rPr lang="en-US" dirty="0"/>
              <a:t>A recovery plan is a potential tool for people to use in their recovery, and not an end in itself. </a:t>
            </a:r>
            <a:endParaRPr lang="en-CH" dirty="0"/>
          </a:p>
          <a:p>
            <a:r>
              <a:rPr lang="en-US" dirty="0"/>
              <a:t>Some people may find it more useful to have support and build connections at the moment and may not need a plan to achieve their goals in life. </a:t>
            </a:r>
            <a:endParaRPr lang="en-CH" dirty="0"/>
          </a:p>
          <a:p>
            <a:endParaRPr lang="en-CH" dirty="0"/>
          </a:p>
        </p:txBody>
      </p:sp>
      <p:sp>
        <p:nvSpPr>
          <p:cNvPr id="2" name="Title 1">
            <a:extLst>
              <a:ext uri="{FF2B5EF4-FFF2-40B4-BE49-F238E27FC236}">
                <a16:creationId xmlns:a16="http://schemas.microsoft.com/office/drawing/2014/main" id="{6D212A1D-BE4F-4572-90A1-07A7E441296A}"/>
              </a:ext>
            </a:extLst>
          </p:cNvPr>
          <p:cNvSpPr>
            <a:spLocks noGrp="1"/>
          </p:cNvSpPr>
          <p:nvPr>
            <p:ph type="title"/>
          </p:nvPr>
        </p:nvSpPr>
        <p:spPr/>
        <p:txBody>
          <a:bodyPr/>
          <a:lstStyle/>
          <a:p>
            <a:r>
              <a:rPr lang="en-US" dirty="0"/>
              <a:t>Presentation: What supports recovery? – 3</a:t>
            </a:r>
            <a:endParaRPr lang="en-CH" dirty="0"/>
          </a:p>
        </p:txBody>
      </p:sp>
    </p:spTree>
    <p:extLst>
      <p:ext uri="{BB962C8B-B14F-4D97-AF65-F5344CB8AC3E}">
        <p14:creationId xmlns:p14="http://schemas.microsoft.com/office/powerpoint/2010/main" val="146776752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8FD6F67-04DD-6147-A6DC-D7B93301752F}"/>
              </a:ext>
            </a:extLst>
          </p:cNvPr>
          <p:cNvSpPr>
            <a:spLocks noGrp="1"/>
          </p:cNvSpPr>
          <p:nvPr>
            <p:ph type="body" sz="quarter" idx="13"/>
          </p:nvPr>
        </p:nvSpPr>
        <p:spPr/>
        <p:txBody>
          <a:bodyPr/>
          <a:lstStyle/>
          <a:p>
            <a:r>
              <a:rPr lang="en-US" dirty="0"/>
              <a:t>What does a recovery plan look like?</a:t>
            </a:r>
          </a:p>
        </p:txBody>
      </p:sp>
      <p:sp>
        <p:nvSpPr>
          <p:cNvPr id="3" name="Content Placeholder 2">
            <a:extLst>
              <a:ext uri="{FF2B5EF4-FFF2-40B4-BE49-F238E27FC236}">
                <a16:creationId xmlns:a16="http://schemas.microsoft.com/office/drawing/2014/main" id="{C09A04F9-D03C-4D30-B532-121B1B00746A}"/>
              </a:ext>
            </a:extLst>
          </p:cNvPr>
          <p:cNvSpPr>
            <a:spLocks noGrp="1"/>
          </p:cNvSpPr>
          <p:nvPr>
            <p:ph sz="quarter" idx="14"/>
          </p:nvPr>
        </p:nvSpPr>
        <p:spPr/>
        <p:txBody>
          <a:bodyPr/>
          <a:lstStyle/>
          <a:p>
            <a:r>
              <a:rPr lang="en-US" dirty="0"/>
              <a:t>A recovery plan outlines the person’s own goals in life.</a:t>
            </a:r>
          </a:p>
          <a:p>
            <a:r>
              <a:rPr lang="en-US" dirty="0"/>
              <a:t>The plan outlines how the person will work to achieve these goals.</a:t>
            </a:r>
          </a:p>
          <a:p>
            <a:r>
              <a:rPr lang="en-US" dirty="0"/>
              <a:t>The plan is driven by the person concerned and reflects their choices, will and preferences for support and care.</a:t>
            </a:r>
          </a:p>
          <a:p>
            <a:r>
              <a:rPr lang="en-US" dirty="0"/>
              <a:t>It may include a personal plan for dealing with distress.</a:t>
            </a:r>
          </a:p>
          <a:p>
            <a:r>
              <a:rPr lang="en-US" dirty="0"/>
              <a:t>A recovery plan may also include an advance directive about care and treatment.</a:t>
            </a:r>
          </a:p>
          <a:p>
            <a:endParaRPr lang="en-CH" dirty="0"/>
          </a:p>
        </p:txBody>
      </p:sp>
      <p:sp>
        <p:nvSpPr>
          <p:cNvPr id="2" name="Title 1">
            <a:extLst>
              <a:ext uri="{FF2B5EF4-FFF2-40B4-BE49-F238E27FC236}">
                <a16:creationId xmlns:a16="http://schemas.microsoft.com/office/drawing/2014/main" id="{5EAF753E-D3BD-40F0-BB1E-DE1C837D0D0B}"/>
              </a:ext>
            </a:extLst>
          </p:cNvPr>
          <p:cNvSpPr>
            <a:spLocks noGrp="1"/>
          </p:cNvSpPr>
          <p:nvPr>
            <p:ph type="title"/>
          </p:nvPr>
        </p:nvSpPr>
        <p:spPr/>
        <p:txBody>
          <a:bodyPr/>
          <a:lstStyle/>
          <a:p>
            <a:r>
              <a:rPr lang="en-US" dirty="0"/>
              <a:t>Presentation: What supports recovery? – 4</a:t>
            </a:r>
            <a:endParaRPr lang="en-CH" dirty="0"/>
          </a:p>
        </p:txBody>
      </p:sp>
    </p:spTree>
    <p:extLst>
      <p:ext uri="{BB962C8B-B14F-4D97-AF65-F5344CB8AC3E}">
        <p14:creationId xmlns:p14="http://schemas.microsoft.com/office/powerpoint/2010/main" val="187073942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A97A21-24D2-4CBD-8F5C-0AAFA65792C6}"/>
              </a:ext>
            </a:extLst>
          </p:cNvPr>
          <p:cNvSpPr>
            <a:spLocks noGrp="1"/>
          </p:cNvSpPr>
          <p:nvPr>
            <p:ph sz="quarter" idx="14"/>
          </p:nvPr>
        </p:nvSpPr>
        <p:spPr/>
        <p:txBody>
          <a:bodyPr/>
          <a:lstStyle/>
          <a:p>
            <a:pPr marL="0" indent="0">
              <a:buNone/>
            </a:pPr>
            <a:endParaRPr lang="en-US" b="1" i="1" dirty="0"/>
          </a:p>
          <a:p>
            <a:pPr marL="0" indent="0">
              <a:buNone/>
            </a:pPr>
            <a:endParaRPr lang="en-US" b="1" i="1" dirty="0"/>
          </a:p>
          <a:p>
            <a:pPr marL="0" indent="0">
              <a:buNone/>
            </a:pPr>
            <a:endParaRPr lang="en-US" b="1" i="1" dirty="0"/>
          </a:p>
          <a:p>
            <a:pPr marL="0" indent="0" algn="ctr">
              <a:buNone/>
            </a:pPr>
            <a:r>
              <a:rPr lang="en-US" sz="2500" b="1" i="1" dirty="0"/>
              <a:t>How can people promote their own recovery?</a:t>
            </a:r>
          </a:p>
          <a:p>
            <a:endParaRPr lang="en-US" dirty="0"/>
          </a:p>
          <a:p>
            <a:endParaRPr lang="en-CH" dirty="0"/>
          </a:p>
        </p:txBody>
      </p:sp>
      <p:sp>
        <p:nvSpPr>
          <p:cNvPr id="2" name="Title 1">
            <a:extLst>
              <a:ext uri="{FF2B5EF4-FFF2-40B4-BE49-F238E27FC236}">
                <a16:creationId xmlns:a16="http://schemas.microsoft.com/office/drawing/2014/main" id="{A89786F5-D502-43D9-B354-E802879E0446}"/>
              </a:ext>
            </a:extLst>
          </p:cNvPr>
          <p:cNvSpPr>
            <a:spLocks noGrp="1"/>
          </p:cNvSpPr>
          <p:nvPr>
            <p:ph type="title"/>
          </p:nvPr>
        </p:nvSpPr>
        <p:spPr/>
        <p:txBody>
          <a:bodyPr/>
          <a:lstStyle/>
          <a:p>
            <a:r>
              <a:rPr lang="en-US" dirty="0"/>
              <a:t>Exercise 4.1: The role of the individual as well as families, friends and other supporters in promoting recovery - 1</a:t>
            </a:r>
            <a:endParaRPr lang="en-CH" dirty="0"/>
          </a:p>
        </p:txBody>
      </p:sp>
    </p:spTree>
    <p:extLst>
      <p:ext uri="{BB962C8B-B14F-4D97-AF65-F5344CB8AC3E}">
        <p14:creationId xmlns:p14="http://schemas.microsoft.com/office/powerpoint/2010/main" val="205765281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CB92BEF-144A-47B2-AF29-8ED459C6FB09}"/>
              </a:ext>
            </a:extLst>
          </p:cNvPr>
          <p:cNvSpPr>
            <a:spLocks noGrp="1"/>
          </p:cNvSpPr>
          <p:nvPr>
            <p:ph sz="quarter" idx="14"/>
          </p:nvPr>
        </p:nvSpPr>
        <p:spPr/>
        <p:txBody>
          <a:bodyPr/>
          <a:lstStyle/>
          <a:p>
            <a:pPr lvl="0"/>
            <a:endParaRPr lang="en-GB" dirty="0"/>
          </a:p>
          <a:p>
            <a:pPr marL="0" lvl="0" indent="0">
              <a:buNone/>
            </a:pPr>
            <a:endParaRPr lang="en-GB" sz="2500" b="1" i="1" dirty="0"/>
          </a:p>
          <a:p>
            <a:pPr marL="0" lvl="0" indent="0">
              <a:buNone/>
            </a:pPr>
            <a:endParaRPr lang="en-GB" sz="2500" b="1" i="1" dirty="0"/>
          </a:p>
          <a:p>
            <a:pPr marL="0" lvl="0" indent="0" algn="ctr">
              <a:buNone/>
            </a:pPr>
            <a:r>
              <a:rPr lang="en-GB" sz="2500" b="1" i="1" dirty="0"/>
              <a:t>How can families and other supporters promote recovery?</a:t>
            </a:r>
            <a:endParaRPr lang="en-CH" sz="2500" b="1" i="1" dirty="0"/>
          </a:p>
          <a:p>
            <a:endParaRPr lang="en-CH" dirty="0"/>
          </a:p>
        </p:txBody>
      </p:sp>
      <p:sp>
        <p:nvSpPr>
          <p:cNvPr id="2" name="Title 1">
            <a:extLst>
              <a:ext uri="{FF2B5EF4-FFF2-40B4-BE49-F238E27FC236}">
                <a16:creationId xmlns:a16="http://schemas.microsoft.com/office/drawing/2014/main" id="{42B71330-D6D8-4FDE-8079-8D51B7613CDC}"/>
              </a:ext>
            </a:extLst>
          </p:cNvPr>
          <p:cNvSpPr>
            <a:spLocks noGrp="1"/>
          </p:cNvSpPr>
          <p:nvPr>
            <p:ph type="title"/>
          </p:nvPr>
        </p:nvSpPr>
        <p:spPr/>
        <p:txBody>
          <a:bodyPr/>
          <a:lstStyle/>
          <a:p>
            <a:r>
              <a:rPr lang="en-US" dirty="0"/>
              <a:t>Exercise 4.1: The role of the individual as well as families, friends and other supporters in promoting recovery - 2</a:t>
            </a:r>
            <a:endParaRPr lang="en-CH" dirty="0"/>
          </a:p>
        </p:txBody>
      </p:sp>
    </p:spTree>
    <p:extLst>
      <p:ext uri="{BB962C8B-B14F-4D97-AF65-F5344CB8AC3E}">
        <p14:creationId xmlns:p14="http://schemas.microsoft.com/office/powerpoint/2010/main" val="2694089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414FF9-9317-45AB-A0C9-8828E6CA9422}"/>
              </a:ext>
            </a:extLst>
          </p:cNvPr>
          <p:cNvSpPr>
            <a:spLocks noGrp="1"/>
          </p:cNvSpPr>
          <p:nvPr>
            <p:ph sz="quarter" idx="14"/>
          </p:nvPr>
        </p:nvSpPr>
        <p:spPr/>
        <p:txBody>
          <a:bodyPr>
            <a:normAutofit/>
          </a:bodyPr>
          <a:lstStyle/>
          <a:p>
            <a:r>
              <a:rPr lang="en-GB" b="1" dirty="0"/>
              <a:t>Topic 1:</a:t>
            </a:r>
            <a:r>
              <a:rPr lang="en-GB" dirty="0"/>
              <a:t> What is mental health?</a:t>
            </a:r>
          </a:p>
          <a:p>
            <a:r>
              <a:rPr lang="en-GB" b="1" dirty="0"/>
              <a:t>Topic 2</a:t>
            </a:r>
            <a:r>
              <a:rPr lang="en-GB" dirty="0"/>
              <a:t>: Promoting the right to health in mental health and social services </a:t>
            </a:r>
          </a:p>
          <a:p>
            <a:r>
              <a:rPr lang="en-GB" b="1" dirty="0"/>
              <a:t>Topic 3:</a:t>
            </a:r>
            <a:r>
              <a:rPr lang="en-GB" dirty="0"/>
              <a:t> What is recovery?</a:t>
            </a:r>
          </a:p>
          <a:p>
            <a:r>
              <a:rPr lang="en-GB" b="1" dirty="0"/>
              <a:t>Topic 4</a:t>
            </a:r>
            <a:r>
              <a:rPr lang="en-GB" dirty="0"/>
              <a:t>: Promoting recovery</a:t>
            </a:r>
          </a:p>
          <a:p>
            <a:r>
              <a:rPr lang="en-GB" b="1" dirty="0"/>
              <a:t>Topic 5:</a:t>
            </a:r>
            <a:r>
              <a:rPr lang="en-GB" dirty="0"/>
              <a:t> The role of practitioners and mental health and social services in promoting recovery </a:t>
            </a:r>
          </a:p>
          <a:p>
            <a:endParaRPr lang="en-CH" dirty="0"/>
          </a:p>
        </p:txBody>
      </p:sp>
      <p:sp>
        <p:nvSpPr>
          <p:cNvPr id="2" name="Title 1">
            <a:extLst>
              <a:ext uri="{FF2B5EF4-FFF2-40B4-BE49-F238E27FC236}">
                <a16:creationId xmlns:a16="http://schemas.microsoft.com/office/drawing/2014/main" id="{F71D3309-56BA-48DD-9E34-2826BF82FE7D}"/>
              </a:ext>
            </a:extLst>
          </p:cNvPr>
          <p:cNvSpPr>
            <a:spLocks noGrp="1"/>
          </p:cNvSpPr>
          <p:nvPr>
            <p:ph type="title"/>
          </p:nvPr>
        </p:nvSpPr>
        <p:spPr/>
        <p:txBody>
          <a:bodyPr/>
          <a:lstStyle/>
          <a:p>
            <a:r>
              <a:rPr lang="en-US" b="1" dirty="0"/>
              <a:t>Topics covered in this module</a:t>
            </a:r>
            <a:endParaRPr lang="en-CH" b="1" dirty="0"/>
          </a:p>
        </p:txBody>
      </p:sp>
    </p:spTree>
    <p:extLst>
      <p:ext uri="{BB962C8B-B14F-4D97-AF65-F5344CB8AC3E}">
        <p14:creationId xmlns:p14="http://schemas.microsoft.com/office/powerpoint/2010/main" val="394717638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415DF1F-9931-4405-AC2A-9396C3AC1890}"/>
              </a:ext>
            </a:extLst>
          </p:cNvPr>
          <p:cNvSpPr>
            <a:spLocks noGrp="1"/>
          </p:cNvSpPr>
          <p:nvPr>
            <p:ph sz="quarter" idx="14"/>
          </p:nvPr>
        </p:nvSpPr>
        <p:spPr/>
        <p:txBody>
          <a:bodyPr/>
          <a:lstStyle/>
          <a:p>
            <a:r>
              <a:rPr lang="en-US" dirty="0"/>
              <a:t>Celia Brown: </a:t>
            </a:r>
            <a:r>
              <a:rPr lang="en-US" dirty="0">
                <a:hlinkClick r:id="rId3"/>
              </a:rPr>
              <a:t>https://youtu.be/7cEj_rE5Z-c</a:t>
            </a:r>
            <a:endParaRPr lang="en-US" dirty="0"/>
          </a:p>
          <a:p>
            <a:r>
              <a:rPr lang="en-US" dirty="0"/>
              <a:t>Oryx Cohen: </a:t>
            </a:r>
            <a:r>
              <a:rPr lang="en-US" dirty="0">
                <a:hlinkClick r:id="rId4"/>
              </a:rPr>
              <a:t>https://youtu.be/0k0odQZZlBI</a:t>
            </a:r>
            <a:r>
              <a:rPr lang="en-US" dirty="0"/>
              <a:t> </a:t>
            </a:r>
          </a:p>
          <a:p>
            <a:r>
              <a:rPr lang="en-US" dirty="0"/>
              <a:t>Sera </a:t>
            </a:r>
            <a:r>
              <a:rPr lang="en-US" dirty="0" err="1"/>
              <a:t>Davidow</a:t>
            </a:r>
            <a:r>
              <a:rPr lang="en-US" dirty="0"/>
              <a:t>: </a:t>
            </a:r>
            <a:r>
              <a:rPr lang="en-US" dirty="0">
                <a:hlinkClick r:id="rId5"/>
              </a:rPr>
              <a:t>https://youtu.be/IEvYDb7f7dk</a:t>
            </a:r>
            <a:r>
              <a:rPr lang="en-US" dirty="0"/>
              <a:t> </a:t>
            </a:r>
            <a:endParaRPr lang="en-CH" dirty="0"/>
          </a:p>
        </p:txBody>
      </p:sp>
      <p:sp>
        <p:nvSpPr>
          <p:cNvPr id="2" name="Title 1">
            <a:extLst>
              <a:ext uri="{FF2B5EF4-FFF2-40B4-BE49-F238E27FC236}">
                <a16:creationId xmlns:a16="http://schemas.microsoft.com/office/drawing/2014/main" id="{BF5FD1FC-59D0-46FB-8D40-CD66D7559311}"/>
              </a:ext>
            </a:extLst>
          </p:cNvPr>
          <p:cNvSpPr>
            <a:spLocks noGrp="1"/>
          </p:cNvSpPr>
          <p:nvPr>
            <p:ph type="title"/>
          </p:nvPr>
        </p:nvSpPr>
        <p:spPr/>
        <p:txBody>
          <a:bodyPr/>
          <a:lstStyle/>
          <a:p>
            <a:r>
              <a:rPr lang="en-GB" dirty="0"/>
              <a:t>Exercise 4.2: Personal recovery stories</a:t>
            </a:r>
            <a:endParaRPr lang="en-CH" dirty="0"/>
          </a:p>
        </p:txBody>
      </p:sp>
    </p:spTree>
    <p:extLst>
      <p:ext uri="{BB962C8B-B14F-4D97-AF65-F5344CB8AC3E}">
        <p14:creationId xmlns:p14="http://schemas.microsoft.com/office/powerpoint/2010/main" val="335547887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EB0F1-AC13-4740-BF04-2570523C5195}"/>
              </a:ext>
            </a:extLst>
          </p:cNvPr>
          <p:cNvSpPr>
            <a:spLocks noGrp="1"/>
          </p:cNvSpPr>
          <p:nvPr>
            <p:ph type="title"/>
          </p:nvPr>
        </p:nvSpPr>
        <p:spPr/>
        <p:txBody>
          <a:bodyPr/>
          <a:lstStyle/>
          <a:p>
            <a:r>
              <a:rPr lang="en-GB" dirty="0"/>
              <a:t>Topic 5: The role of practitioners and mental health and social services in promoting recovery</a:t>
            </a:r>
            <a:br>
              <a:rPr lang="en-CH" dirty="0"/>
            </a:br>
            <a:endParaRPr lang="en-CH" dirty="0"/>
          </a:p>
        </p:txBody>
      </p:sp>
    </p:spTree>
    <p:extLst>
      <p:ext uri="{BB962C8B-B14F-4D97-AF65-F5344CB8AC3E}">
        <p14:creationId xmlns:p14="http://schemas.microsoft.com/office/powerpoint/2010/main" val="4792673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95A041-80A7-4DFA-88D1-24C7D49A2006}"/>
              </a:ext>
            </a:extLst>
          </p:cNvPr>
          <p:cNvSpPr>
            <a:spLocks noGrp="1"/>
          </p:cNvSpPr>
          <p:nvPr>
            <p:ph sz="quarter" idx="14"/>
          </p:nvPr>
        </p:nvSpPr>
        <p:spPr/>
        <p:txBody>
          <a:bodyPr/>
          <a:lstStyle/>
          <a:p>
            <a:pPr lvl="0"/>
            <a:endParaRPr lang="en-US" dirty="0"/>
          </a:p>
          <a:p>
            <a:pPr marL="457200" lvl="0" indent="-457200">
              <a:buAutoNum type="alphaUcParenR"/>
            </a:pPr>
            <a:r>
              <a:rPr lang="en-US" dirty="0"/>
              <a:t>What changes/improvements are required for staff and service practices to support a recovery approach?</a:t>
            </a:r>
          </a:p>
          <a:p>
            <a:pPr marL="0" lvl="0" indent="0">
              <a:buNone/>
            </a:pPr>
            <a:endParaRPr lang="en-CH" dirty="0"/>
          </a:p>
          <a:p>
            <a:endParaRPr lang="en-CH" dirty="0"/>
          </a:p>
        </p:txBody>
      </p:sp>
      <p:sp>
        <p:nvSpPr>
          <p:cNvPr id="2" name="Title 1">
            <a:extLst>
              <a:ext uri="{FF2B5EF4-FFF2-40B4-BE49-F238E27FC236}">
                <a16:creationId xmlns:a16="http://schemas.microsoft.com/office/drawing/2014/main" id="{C7AD79CC-7C4F-4A69-BA40-72E7BC10094C}"/>
              </a:ext>
            </a:extLst>
          </p:cNvPr>
          <p:cNvSpPr>
            <a:spLocks noGrp="1"/>
          </p:cNvSpPr>
          <p:nvPr>
            <p:ph type="title"/>
          </p:nvPr>
        </p:nvSpPr>
        <p:spPr/>
        <p:txBody>
          <a:bodyPr/>
          <a:lstStyle/>
          <a:p>
            <a:r>
              <a:rPr lang="en-GB" dirty="0"/>
              <a:t>Exercise 5.1: Improving practices to promote recovery in mental health and social services - 1</a:t>
            </a:r>
            <a:endParaRPr lang="en-CH" dirty="0"/>
          </a:p>
        </p:txBody>
      </p:sp>
    </p:spTree>
    <p:extLst>
      <p:ext uri="{BB962C8B-B14F-4D97-AF65-F5344CB8AC3E}">
        <p14:creationId xmlns:p14="http://schemas.microsoft.com/office/powerpoint/2010/main" val="281670962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7177C7-2031-4D82-97CC-DA3D43A39C67}"/>
              </a:ext>
            </a:extLst>
          </p:cNvPr>
          <p:cNvSpPr>
            <a:spLocks noGrp="1"/>
          </p:cNvSpPr>
          <p:nvPr>
            <p:ph sz="quarter" idx="14"/>
          </p:nvPr>
        </p:nvSpPr>
        <p:spPr/>
        <p:txBody>
          <a:bodyPr/>
          <a:lstStyle/>
          <a:p>
            <a:pPr marL="0" indent="0">
              <a:buNone/>
            </a:pPr>
            <a:endParaRPr lang="en-US" dirty="0"/>
          </a:p>
          <a:p>
            <a:pPr marL="0" indent="0">
              <a:buNone/>
            </a:pPr>
            <a:r>
              <a:rPr lang="en-US" dirty="0"/>
              <a:t>  B)   What barriers are going to make it difficult to implement these measures?</a:t>
            </a:r>
          </a:p>
          <a:p>
            <a:pPr marL="0" indent="0">
              <a:buNone/>
            </a:pPr>
            <a:endParaRPr lang="en-US" dirty="0"/>
          </a:p>
          <a:p>
            <a:pPr marL="0" indent="0">
              <a:buNone/>
            </a:pPr>
            <a:r>
              <a:rPr lang="en-US" dirty="0"/>
              <a:t>  C)   What can be done to overcome these barriers?</a:t>
            </a:r>
          </a:p>
          <a:p>
            <a:endParaRPr lang="en-CH" dirty="0"/>
          </a:p>
        </p:txBody>
      </p:sp>
      <p:sp>
        <p:nvSpPr>
          <p:cNvPr id="2" name="Title 1">
            <a:extLst>
              <a:ext uri="{FF2B5EF4-FFF2-40B4-BE49-F238E27FC236}">
                <a16:creationId xmlns:a16="http://schemas.microsoft.com/office/drawing/2014/main" id="{A96363B2-2832-4185-BF89-617A73CA0F22}"/>
              </a:ext>
            </a:extLst>
          </p:cNvPr>
          <p:cNvSpPr>
            <a:spLocks noGrp="1"/>
          </p:cNvSpPr>
          <p:nvPr>
            <p:ph type="title"/>
          </p:nvPr>
        </p:nvSpPr>
        <p:spPr/>
        <p:txBody>
          <a:bodyPr/>
          <a:lstStyle/>
          <a:p>
            <a:r>
              <a:rPr lang="en-GB" dirty="0"/>
              <a:t>Exercise 5.1: Improving practices to promote recovery in mental health and social services - 2</a:t>
            </a:r>
            <a:endParaRPr lang="en-CH" dirty="0"/>
          </a:p>
        </p:txBody>
      </p:sp>
    </p:spTree>
    <p:extLst>
      <p:ext uri="{BB962C8B-B14F-4D97-AF65-F5344CB8AC3E}">
        <p14:creationId xmlns:p14="http://schemas.microsoft.com/office/powerpoint/2010/main" val="264189956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BBF4582-1B8A-4283-AFF8-DA5E34F03F23}"/>
              </a:ext>
            </a:extLst>
          </p:cNvPr>
          <p:cNvGraphicFramePr>
            <a:graphicFrameLocks noGrp="1"/>
          </p:cNvGraphicFramePr>
          <p:nvPr>
            <p:ph sz="quarter" idx="14"/>
            <p:extLst>
              <p:ext uri="{D42A27DB-BD31-4B8C-83A1-F6EECF244321}">
                <p14:modId xmlns:p14="http://schemas.microsoft.com/office/powerpoint/2010/main" val="3523503197"/>
              </p:ext>
            </p:extLst>
          </p:nvPr>
        </p:nvGraphicFramePr>
        <p:xfrm>
          <a:off x="506413" y="1511300"/>
          <a:ext cx="11132457" cy="3800929"/>
        </p:xfrm>
        <a:graphic>
          <a:graphicData uri="http://schemas.openxmlformats.org/drawingml/2006/table">
            <a:tbl>
              <a:tblPr firstRow="1" firstCol="1" bandRow="1">
                <a:tableStyleId>{2D5ABB26-0587-4C30-8999-92F81FD0307C}</a:tableStyleId>
              </a:tblPr>
              <a:tblGrid>
                <a:gridCol w="3710819">
                  <a:extLst>
                    <a:ext uri="{9D8B030D-6E8A-4147-A177-3AD203B41FA5}">
                      <a16:colId xmlns:a16="http://schemas.microsoft.com/office/drawing/2014/main" val="2440405337"/>
                    </a:ext>
                  </a:extLst>
                </a:gridCol>
                <a:gridCol w="3710819">
                  <a:extLst>
                    <a:ext uri="{9D8B030D-6E8A-4147-A177-3AD203B41FA5}">
                      <a16:colId xmlns:a16="http://schemas.microsoft.com/office/drawing/2014/main" val="3607877893"/>
                    </a:ext>
                  </a:extLst>
                </a:gridCol>
                <a:gridCol w="3710819">
                  <a:extLst>
                    <a:ext uri="{9D8B030D-6E8A-4147-A177-3AD203B41FA5}">
                      <a16:colId xmlns:a16="http://schemas.microsoft.com/office/drawing/2014/main" val="3327239865"/>
                    </a:ext>
                  </a:extLst>
                </a:gridCol>
              </a:tblGrid>
              <a:tr h="336793">
                <a:tc gridSpan="3">
                  <a:txBody>
                    <a:bodyPr/>
                    <a:lstStyle/>
                    <a:p>
                      <a:pPr marL="0" marR="0" algn="ctr">
                        <a:lnSpc>
                          <a:spcPct val="115000"/>
                        </a:lnSpc>
                        <a:spcBef>
                          <a:spcPts val="0"/>
                        </a:spcBef>
                        <a:spcAft>
                          <a:spcPts val="0"/>
                        </a:spcAft>
                      </a:pPr>
                      <a:r>
                        <a:rPr lang="en-GB" sz="1800" b="1" dirty="0">
                          <a:solidFill>
                            <a:schemeClr val="bg1"/>
                          </a:solidFill>
                          <a:effectLst/>
                          <a:latin typeface="Century Gothic" panose="020B0502020202020204" pitchFamily="34" charset="0"/>
                        </a:rPr>
                        <a:t>Implementing a recovery approach in service X</a:t>
                      </a:r>
                      <a:endParaRPr lang="en-CH" sz="1800" b="1" dirty="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78138" marR="7813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3728547764"/>
                  </a:ext>
                </a:extLst>
              </a:tr>
              <a:tr h="336793">
                <a:tc>
                  <a:txBody>
                    <a:bodyPr/>
                    <a:lstStyle/>
                    <a:p>
                      <a:pPr marL="0" marR="0" algn="ctr">
                        <a:lnSpc>
                          <a:spcPct val="115000"/>
                        </a:lnSpc>
                        <a:spcBef>
                          <a:spcPts val="0"/>
                        </a:spcBef>
                        <a:spcAft>
                          <a:spcPts val="0"/>
                        </a:spcAft>
                      </a:pPr>
                      <a:r>
                        <a:rPr lang="en-GB" sz="1800" b="1" dirty="0">
                          <a:effectLst/>
                          <a:latin typeface="Century Gothic" panose="020B0502020202020204" pitchFamily="34" charset="0"/>
                        </a:rPr>
                        <a:t>A</a:t>
                      </a:r>
                      <a:endParaRPr lang="en-CH" sz="18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78138" marR="7813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800" b="1" dirty="0">
                          <a:effectLst/>
                          <a:latin typeface="Century Gothic" panose="020B0502020202020204" pitchFamily="34" charset="0"/>
                        </a:rPr>
                        <a:t>B</a:t>
                      </a:r>
                      <a:endParaRPr lang="en-CH" sz="1800" b="1" dirty="0">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78138" marR="7813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800" b="1" dirty="0">
                          <a:effectLst/>
                          <a:latin typeface="Century Gothic" panose="020B0502020202020204" pitchFamily="34" charset="0"/>
                        </a:rPr>
                        <a:t>C</a:t>
                      </a:r>
                      <a:endParaRPr lang="en-CH" sz="1800" b="1" dirty="0">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78138" marR="7813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2666881297"/>
                  </a:ext>
                </a:extLst>
              </a:tr>
              <a:tr h="930773">
                <a:tc>
                  <a:txBody>
                    <a:bodyPr/>
                    <a:lstStyle/>
                    <a:p>
                      <a:pPr marL="0" marR="0" algn="ctr">
                        <a:lnSpc>
                          <a:spcPct val="115000"/>
                        </a:lnSpc>
                        <a:spcBef>
                          <a:spcPts val="0"/>
                        </a:spcBef>
                        <a:spcAft>
                          <a:spcPts val="0"/>
                        </a:spcAft>
                      </a:pPr>
                      <a:r>
                        <a:rPr lang="en-GB" sz="1800" b="1" dirty="0">
                          <a:effectLst/>
                          <a:latin typeface="+mj-lt"/>
                        </a:rPr>
                        <a:t>Changes in staff and service practices to support a recovery approach</a:t>
                      </a:r>
                      <a:endParaRPr lang="en-CH" sz="1800" b="1">
                        <a:solidFill>
                          <a:srgbClr val="943634"/>
                        </a:solidFill>
                        <a:effectLst/>
                        <a:latin typeface="+mj-lt"/>
                        <a:ea typeface="Calibri" panose="020F0502020204030204" pitchFamily="34" charset="0"/>
                        <a:cs typeface="Times New Roman" panose="02020603050405020304" pitchFamily="18" charset="0"/>
                      </a:endParaRPr>
                    </a:p>
                  </a:txBody>
                  <a:tcPr marL="78138" marR="7813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800" b="1" dirty="0">
                          <a:effectLst/>
                          <a:latin typeface="+mj-lt"/>
                        </a:rPr>
                        <a:t>Potential barriers</a:t>
                      </a:r>
                      <a:endParaRPr lang="en-CH" sz="1800" b="1">
                        <a:solidFill>
                          <a:srgbClr val="943634"/>
                        </a:solidFill>
                        <a:effectLst/>
                        <a:latin typeface="+mj-lt"/>
                        <a:ea typeface="Calibri" panose="020F0502020204030204" pitchFamily="34" charset="0"/>
                        <a:cs typeface="Times New Roman" panose="02020603050405020304" pitchFamily="18" charset="0"/>
                      </a:endParaRPr>
                    </a:p>
                  </a:txBody>
                  <a:tcPr marL="78138" marR="7813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800" b="1" dirty="0">
                          <a:effectLst/>
                          <a:latin typeface="+mj-lt"/>
                        </a:rPr>
                        <a:t>Steps to overcome the barriers</a:t>
                      </a:r>
                      <a:endParaRPr lang="en-CH" sz="1800" b="1" dirty="0">
                        <a:solidFill>
                          <a:srgbClr val="943634"/>
                        </a:solidFill>
                        <a:effectLst/>
                        <a:latin typeface="+mj-lt"/>
                        <a:ea typeface="Calibri" panose="020F0502020204030204" pitchFamily="34" charset="0"/>
                        <a:cs typeface="Times New Roman" panose="02020603050405020304" pitchFamily="18" charset="0"/>
                      </a:endParaRPr>
                    </a:p>
                  </a:txBody>
                  <a:tcPr marL="78138" marR="7813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4795272"/>
                  </a:ext>
                </a:extLst>
              </a:tr>
              <a:tr h="2196570">
                <a:tc>
                  <a:txBody>
                    <a:bodyPr/>
                    <a:lstStyle/>
                    <a:p>
                      <a:pPr marL="0" marR="0">
                        <a:lnSpc>
                          <a:spcPct val="115000"/>
                        </a:lnSpc>
                        <a:spcBef>
                          <a:spcPts val="0"/>
                        </a:spcBef>
                        <a:spcAft>
                          <a:spcPts val="0"/>
                        </a:spcAft>
                      </a:pPr>
                      <a:r>
                        <a:rPr lang="en-GB" sz="1800" b="1" dirty="0">
                          <a:effectLst/>
                          <a:latin typeface="+mj-lt"/>
                        </a:rPr>
                        <a:t>Example 1: Support people to integrate into the community by finding employment and becoming financially stable.</a:t>
                      </a:r>
                      <a:endParaRPr lang="en-CH" sz="1800" b="1" dirty="0">
                        <a:solidFill>
                          <a:srgbClr val="943634"/>
                        </a:solidFill>
                        <a:effectLst/>
                        <a:latin typeface="+mj-lt"/>
                        <a:ea typeface="Calibri" panose="020F0502020204030204" pitchFamily="34" charset="0"/>
                        <a:cs typeface="Times New Roman" panose="02020603050405020304" pitchFamily="18" charset="0"/>
                      </a:endParaRPr>
                    </a:p>
                  </a:txBody>
                  <a:tcPr marL="78138" marR="7813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r>
                        <a:rPr lang="en-GB" sz="1800" dirty="0">
                          <a:effectLst/>
                          <a:latin typeface="+mj-lt"/>
                        </a:rPr>
                        <a:t>Very few jobs available for all people.</a:t>
                      </a:r>
                      <a:endParaRPr lang="en-CH" sz="1800" dirty="0">
                        <a:effectLst/>
                        <a:latin typeface="+mj-lt"/>
                      </a:endParaRPr>
                    </a:p>
                    <a:p>
                      <a:pPr marL="0" marR="0">
                        <a:lnSpc>
                          <a:spcPct val="115000"/>
                        </a:lnSpc>
                        <a:spcBef>
                          <a:spcPts val="0"/>
                        </a:spcBef>
                        <a:spcAft>
                          <a:spcPts val="0"/>
                        </a:spcAft>
                      </a:pPr>
                      <a:r>
                        <a:rPr lang="en-GB" sz="1800" dirty="0">
                          <a:effectLst/>
                          <a:latin typeface="+mj-lt"/>
                        </a:rPr>
                        <a:t> </a:t>
                      </a:r>
                      <a:endParaRPr lang="en-CH" sz="1800" dirty="0">
                        <a:effectLst/>
                        <a:latin typeface="+mj-lt"/>
                      </a:endParaRPr>
                    </a:p>
                    <a:p>
                      <a:pPr marL="0" marR="0">
                        <a:lnSpc>
                          <a:spcPct val="115000"/>
                        </a:lnSpc>
                        <a:spcBef>
                          <a:spcPts val="0"/>
                        </a:spcBef>
                        <a:spcAft>
                          <a:spcPts val="0"/>
                        </a:spcAft>
                      </a:pPr>
                      <a:r>
                        <a:rPr lang="en-GB" sz="1800" dirty="0">
                          <a:effectLst/>
                          <a:latin typeface="+mj-lt"/>
                        </a:rPr>
                        <a:t>Lack of time and resources for staff to undertake this role.</a:t>
                      </a:r>
                      <a:endParaRPr lang="en-CH" sz="1800" dirty="0">
                        <a:solidFill>
                          <a:srgbClr val="943634"/>
                        </a:solidFill>
                        <a:effectLst/>
                        <a:latin typeface="+mj-lt"/>
                        <a:ea typeface="Calibri" panose="020F0502020204030204" pitchFamily="34" charset="0"/>
                        <a:cs typeface="Times New Roman" panose="02020603050405020304" pitchFamily="18" charset="0"/>
                      </a:endParaRPr>
                    </a:p>
                  </a:txBody>
                  <a:tcPr marL="78138" marR="7813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r>
                        <a:rPr lang="en-GB" sz="1800" dirty="0">
                          <a:effectLst/>
                          <a:latin typeface="+mj-lt"/>
                        </a:rPr>
                        <a:t>Staff can link people to NGOs which may provide income-generating opportunities and/or training for income generation.</a:t>
                      </a:r>
                      <a:endParaRPr lang="en-CH" sz="1800" dirty="0">
                        <a:effectLst/>
                        <a:latin typeface="+mj-lt"/>
                      </a:endParaRPr>
                    </a:p>
                    <a:p>
                      <a:pPr marL="0" marR="0">
                        <a:lnSpc>
                          <a:spcPct val="115000"/>
                        </a:lnSpc>
                        <a:spcBef>
                          <a:spcPts val="0"/>
                        </a:spcBef>
                        <a:spcAft>
                          <a:spcPts val="0"/>
                        </a:spcAft>
                      </a:pPr>
                      <a:r>
                        <a:rPr lang="en-GB" sz="1800" dirty="0">
                          <a:effectLst/>
                          <a:latin typeface="+mj-lt"/>
                        </a:rPr>
                        <a:t> </a:t>
                      </a:r>
                      <a:endParaRPr lang="en-CH" sz="1800" dirty="0">
                        <a:effectLst/>
                        <a:latin typeface="+mj-lt"/>
                      </a:endParaRPr>
                    </a:p>
                    <a:p>
                      <a:pPr marL="0" marR="0">
                        <a:lnSpc>
                          <a:spcPct val="115000"/>
                        </a:lnSpc>
                        <a:spcBef>
                          <a:spcPts val="0"/>
                        </a:spcBef>
                        <a:spcAft>
                          <a:spcPts val="0"/>
                        </a:spcAft>
                      </a:pPr>
                      <a:r>
                        <a:rPr lang="en-GB" sz="1800" dirty="0">
                          <a:effectLst/>
                          <a:latin typeface="+mj-lt"/>
                        </a:rPr>
                        <a:t>Lobby for policy change and additional resources.</a:t>
                      </a:r>
                      <a:endParaRPr lang="en-CH" sz="1800" dirty="0">
                        <a:solidFill>
                          <a:srgbClr val="943634"/>
                        </a:solidFill>
                        <a:effectLst/>
                        <a:latin typeface="+mj-lt"/>
                        <a:ea typeface="Calibri" panose="020F0502020204030204" pitchFamily="34" charset="0"/>
                        <a:cs typeface="Times New Roman" panose="02020603050405020304" pitchFamily="18" charset="0"/>
                      </a:endParaRPr>
                    </a:p>
                  </a:txBody>
                  <a:tcPr marL="78138" marR="7813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2968228"/>
                  </a:ext>
                </a:extLst>
              </a:tr>
            </a:tbl>
          </a:graphicData>
        </a:graphic>
      </p:graphicFrame>
      <p:sp>
        <p:nvSpPr>
          <p:cNvPr id="2" name="Title 1">
            <a:extLst>
              <a:ext uri="{FF2B5EF4-FFF2-40B4-BE49-F238E27FC236}">
                <a16:creationId xmlns:a16="http://schemas.microsoft.com/office/drawing/2014/main" id="{31B1DDF5-CDCE-4988-926A-0C76345327BA}"/>
              </a:ext>
            </a:extLst>
          </p:cNvPr>
          <p:cNvSpPr>
            <a:spLocks noGrp="1"/>
          </p:cNvSpPr>
          <p:nvPr>
            <p:ph type="title"/>
          </p:nvPr>
        </p:nvSpPr>
        <p:spPr/>
        <p:txBody>
          <a:bodyPr/>
          <a:lstStyle/>
          <a:p>
            <a:r>
              <a:rPr lang="en-GB" dirty="0"/>
              <a:t>Exercise 5.1: Improving practices to promote recovery in mental health and social services - 3</a:t>
            </a:r>
            <a:endParaRPr lang="en-CH" dirty="0"/>
          </a:p>
        </p:txBody>
      </p:sp>
    </p:spTree>
    <p:extLst>
      <p:ext uri="{BB962C8B-B14F-4D97-AF65-F5344CB8AC3E}">
        <p14:creationId xmlns:p14="http://schemas.microsoft.com/office/powerpoint/2010/main" val="222077400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6C40A66F-2B29-4DB5-BDFF-9AD626DA25F5}"/>
              </a:ext>
            </a:extLst>
          </p:cNvPr>
          <p:cNvGraphicFramePr>
            <a:graphicFrameLocks noGrp="1"/>
          </p:cNvGraphicFramePr>
          <p:nvPr>
            <p:ph sz="quarter" idx="14"/>
            <p:extLst>
              <p:ext uri="{D42A27DB-BD31-4B8C-83A1-F6EECF244321}">
                <p14:modId xmlns:p14="http://schemas.microsoft.com/office/powerpoint/2010/main" val="2746891851"/>
              </p:ext>
            </p:extLst>
          </p:nvPr>
        </p:nvGraphicFramePr>
        <p:xfrm>
          <a:off x="506413" y="1511300"/>
          <a:ext cx="11132457" cy="3960587"/>
        </p:xfrm>
        <a:graphic>
          <a:graphicData uri="http://schemas.openxmlformats.org/drawingml/2006/table">
            <a:tbl>
              <a:tblPr firstRow="1" firstCol="1" bandRow="1">
                <a:tableStyleId>{2D5ABB26-0587-4C30-8999-92F81FD0307C}</a:tableStyleId>
              </a:tblPr>
              <a:tblGrid>
                <a:gridCol w="1727200">
                  <a:extLst>
                    <a:ext uri="{9D8B030D-6E8A-4147-A177-3AD203B41FA5}">
                      <a16:colId xmlns:a16="http://schemas.microsoft.com/office/drawing/2014/main" val="4172857672"/>
                    </a:ext>
                  </a:extLst>
                </a:gridCol>
                <a:gridCol w="3595306">
                  <a:extLst>
                    <a:ext uri="{9D8B030D-6E8A-4147-A177-3AD203B41FA5}">
                      <a16:colId xmlns:a16="http://schemas.microsoft.com/office/drawing/2014/main" val="4059956182"/>
                    </a:ext>
                  </a:extLst>
                </a:gridCol>
                <a:gridCol w="5809951">
                  <a:extLst>
                    <a:ext uri="{9D8B030D-6E8A-4147-A177-3AD203B41FA5}">
                      <a16:colId xmlns:a16="http://schemas.microsoft.com/office/drawing/2014/main" val="1193555891"/>
                    </a:ext>
                  </a:extLst>
                </a:gridCol>
              </a:tblGrid>
              <a:tr h="205384">
                <a:tc gridSpan="3">
                  <a:txBody>
                    <a:bodyPr/>
                    <a:lstStyle/>
                    <a:p>
                      <a:pPr marL="0" marR="0" algn="ctr">
                        <a:lnSpc>
                          <a:spcPct val="115000"/>
                        </a:lnSpc>
                        <a:spcBef>
                          <a:spcPts val="0"/>
                        </a:spcBef>
                        <a:spcAft>
                          <a:spcPts val="0"/>
                        </a:spcAft>
                      </a:pPr>
                      <a:r>
                        <a:rPr lang="en-GB" sz="1200" b="1" dirty="0">
                          <a:solidFill>
                            <a:schemeClr val="bg1"/>
                          </a:solidFill>
                          <a:effectLst/>
                          <a:latin typeface="Century Gothic" panose="020B0502020202020204" pitchFamily="34" charset="0"/>
                        </a:rPr>
                        <a:t>Implementing a recovery approach in service X</a:t>
                      </a:r>
                      <a:endParaRPr lang="en-CH" sz="1200" b="1" dirty="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2" marR="6350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2276232785"/>
                  </a:ext>
                </a:extLst>
              </a:tr>
              <a:tr h="205384">
                <a:tc>
                  <a:txBody>
                    <a:bodyPr/>
                    <a:lstStyle/>
                    <a:p>
                      <a:pPr marL="0" marR="0" algn="ctr">
                        <a:lnSpc>
                          <a:spcPct val="115000"/>
                        </a:lnSpc>
                        <a:spcBef>
                          <a:spcPts val="0"/>
                        </a:spcBef>
                        <a:spcAft>
                          <a:spcPts val="0"/>
                        </a:spcAft>
                      </a:pPr>
                      <a:r>
                        <a:rPr lang="en-GB" sz="1200" b="1" dirty="0">
                          <a:effectLst/>
                          <a:latin typeface="Century Gothic" panose="020B0502020202020204" pitchFamily="34" charset="0"/>
                        </a:rPr>
                        <a:t>A</a:t>
                      </a:r>
                      <a:endParaRPr lang="en-CH" sz="12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2" marR="6350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200" b="1" dirty="0">
                          <a:effectLst/>
                          <a:latin typeface="Century Gothic" panose="020B0502020202020204" pitchFamily="34" charset="0"/>
                        </a:rPr>
                        <a:t>B</a:t>
                      </a:r>
                      <a:endParaRPr lang="en-CH" sz="1200" b="1" dirty="0">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2" marR="6350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200" b="1" dirty="0">
                          <a:effectLst/>
                          <a:latin typeface="Century Gothic" panose="020B0502020202020204" pitchFamily="34" charset="0"/>
                        </a:rPr>
                        <a:t>C</a:t>
                      </a:r>
                      <a:endParaRPr lang="en-CH" sz="1200" b="1" dirty="0">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63502" marR="6350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1423244689"/>
                  </a:ext>
                </a:extLst>
              </a:tr>
              <a:tr h="1102761">
                <a:tc>
                  <a:txBody>
                    <a:bodyPr/>
                    <a:lstStyle/>
                    <a:p>
                      <a:pPr marL="0" marR="0" algn="ctr">
                        <a:lnSpc>
                          <a:spcPct val="115000"/>
                        </a:lnSpc>
                        <a:spcBef>
                          <a:spcPts val="0"/>
                        </a:spcBef>
                        <a:spcAft>
                          <a:spcPts val="0"/>
                        </a:spcAft>
                      </a:pPr>
                      <a:r>
                        <a:rPr lang="en-GB" sz="1200" b="1" dirty="0">
                          <a:effectLst/>
                          <a:latin typeface="+mj-lt"/>
                        </a:rPr>
                        <a:t>Changes in staff and service practices to support a recovery approach</a:t>
                      </a:r>
                      <a:endParaRPr lang="en-CH" sz="1200" b="1">
                        <a:solidFill>
                          <a:srgbClr val="943634"/>
                        </a:solidFill>
                        <a:effectLst/>
                        <a:latin typeface="+mj-lt"/>
                        <a:ea typeface="Calibri" panose="020F0502020204030204" pitchFamily="34" charset="0"/>
                        <a:cs typeface="Times New Roman" panose="02020603050405020304" pitchFamily="18" charset="0"/>
                      </a:endParaRPr>
                    </a:p>
                  </a:txBody>
                  <a:tcPr marL="63502" marR="6350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200" b="1" dirty="0">
                          <a:effectLst/>
                          <a:latin typeface="+mj-lt"/>
                        </a:rPr>
                        <a:t>Potential barriers</a:t>
                      </a:r>
                      <a:endParaRPr lang="en-CH" sz="1200" b="1">
                        <a:solidFill>
                          <a:srgbClr val="943634"/>
                        </a:solidFill>
                        <a:effectLst/>
                        <a:latin typeface="+mj-lt"/>
                        <a:ea typeface="Calibri" panose="020F0502020204030204" pitchFamily="34" charset="0"/>
                        <a:cs typeface="Times New Roman" panose="02020603050405020304" pitchFamily="18" charset="0"/>
                      </a:endParaRPr>
                    </a:p>
                  </a:txBody>
                  <a:tcPr marL="63502" marR="6350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200" b="1" dirty="0">
                          <a:effectLst/>
                          <a:latin typeface="+mj-lt"/>
                        </a:rPr>
                        <a:t>Steps to overcome the barriers</a:t>
                      </a:r>
                      <a:endParaRPr lang="en-CH" sz="1200" b="1">
                        <a:solidFill>
                          <a:srgbClr val="943634"/>
                        </a:solidFill>
                        <a:effectLst/>
                        <a:latin typeface="+mj-lt"/>
                        <a:ea typeface="Calibri" panose="020F0502020204030204" pitchFamily="34" charset="0"/>
                        <a:cs typeface="Times New Roman" panose="02020603050405020304" pitchFamily="18" charset="0"/>
                      </a:endParaRPr>
                    </a:p>
                  </a:txBody>
                  <a:tcPr marL="63502" marR="63502"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3364597"/>
                  </a:ext>
                </a:extLst>
              </a:tr>
              <a:tr h="2447058">
                <a:tc>
                  <a:txBody>
                    <a:bodyPr/>
                    <a:lstStyle/>
                    <a:p>
                      <a:pPr marL="0" marR="0">
                        <a:lnSpc>
                          <a:spcPct val="115000"/>
                        </a:lnSpc>
                        <a:spcBef>
                          <a:spcPts val="0"/>
                        </a:spcBef>
                        <a:spcAft>
                          <a:spcPts val="0"/>
                        </a:spcAft>
                      </a:pPr>
                      <a:r>
                        <a:rPr lang="en-GB" sz="1200" b="1" dirty="0">
                          <a:effectLst/>
                          <a:latin typeface="+mj-lt"/>
                        </a:rPr>
                        <a:t>Example 2: Work with people to identify their personal goals for recovery and work together to develop a recovery plan.</a:t>
                      </a:r>
                      <a:endParaRPr lang="en-CH" sz="1200" b="1" dirty="0">
                        <a:effectLst/>
                        <a:latin typeface="+mj-lt"/>
                      </a:endParaRPr>
                    </a:p>
                    <a:p>
                      <a:pPr marL="0" marR="0">
                        <a:lnSpc>
                          <a:spcPct val="115000"/>
                        </a:lnSpc>
                        <a:spcBef>
                          <a:spcPts val="0"/>
                        </a:spcBef>
                        <a:spcAft>
                          <a:spcPts val="0"/>
                        </a:spcAft>
                      </a:pPr>
                      <a:r>
                        <a:rPr lang="en-GB" sz="1200" b="1" dirty="0">
                          <a:effectLst/>
                          <a:latin typeface="+mj-lt"/>
                        </a:rPr>
                        <a:t> </a:t>
                      </a:r>
                      <a:endParaRPr lang="en-CH" sz="1200" b="1" dirty="0">
                        <a:effectLst/>
                        <a:latin typeface="+mj-lt"/>
                      </a:endParaRPr>
                    </a:p>
                    <a:p>
                      <a:pPr marL="0" marR="0">
                        <a:lnSpc>
                          <a:spcPct val="115000"/>
                        </a:lnSpc>
                        <a:spcBef>
                          <a:spcPts val="0"/>
                        </a:spcBef>
                        <a:spcAft>
                          <a:spcPts val="0"/>
                        </a:spcAft>
                      </a:pPr>
                      <a:r>
                        <a:rPr lang="en-GB" sz="1200" b="1" dirty="0">
                          <a:effectLst/>
                          <a:latin typeface="+mj-lt"/>
                        </a:rPr>
                        <a:t> </a:t>
                      </a:r>
                      <a:endParaRPr lang="en-CH" sz="1200" b="1" dirty="0">
                        <a:solidFill>
                          <a:srgbClr val="943634"/>
                        </a:solidFill>
                        <a:effectLst/>
                        <a:latin typeface="+mj-lt"/>
                        <a:ea typeface="Calibri" panose="020F0502020204030204" pitchFamily="34" charset="0"/>
                        <a:cs typeface="Times New Roman" panose="02020603050405020304" pitchFamily="18" charset="0"/>
                      </a:endParaRPr>
                    </a:p>
                  </a:txBody>
                  <a:tcPr marL="63502" marR="6350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600"/>
                        </a:spcAft>
                      </a:pPr>
                      <a:r>
                        <a:rPr lang="en-GB" sz="1200" dirty="0">
                          <a:effectLst/>
                          <a:latin typeface="+mj-lt"/>
                        </a:rPr>
                        <a:t>This approach requires more time and attention for each person, which may be difficult in low-resource services where there is a lack of health practitioners. Following up with people to update the plan and discuss progress is also time-consuming. </a:t>
                      </a:r>
                      <a:endParaRPr lang="en-CH" sz="1200" dirty="0">
                        <a:effectLst/>
                        <a:latin typeface="+mj-lt"/>
                      </a:endParaRPr>
                    </a:p>
                    <a:p>
                      <a:pPr marL="0" marR="0">
                        <a:lnSpc>
                          <a:spcPct val="115000"/>
                        </a:lnSpc>
                        <a:spcBef>
                          <a:spcPts val="0"/>
                        </a:spcBef>
                        <a:spcAft>
                          <a:spcPts val="600"/>
                        </a:spcAft>
                      </a:pPr>
                      <a:r>
                        <a:rPr lang="en-GB" sz="1200" dirty="0">
                          <a:effectLst/>
                          <a:latin typeface="+mj-lt"/>
                        </a:rPr>
                        <a:t>Challenges in communicating personal goals.</a:t>
                      </a:r>
                      <a:endParaRPr lang="en-CH" sz="1200" dirty="0">
                        <a:effectLst/>
                        <a:latin typeface="+mj-lt"/>
                      </a:endParaRPr>
                    </a:p>
                    <a:p>
                      <a:pPr marL="0" marR="0">
                        <a:lnSpc>
                          <a:spcPct val="115000"/>
                        </a:lnSpc>
                        <a:spcBef>
                          <a:spcPts val="0"/>
                        </a:spcBef>
                        <a:spcAft>
                          <a:spcPts val="0"/>
                        </a:spcAft>
                      </a:pPr>
                      <a:r>
                        <a:rPr lang="en-GB" sz="1200" dirty="0">
                          <a:effectLst/>
                          <a:latin typeface="+mj-lt"/>
                        </a:rPr>
                        <a:t>Staff may feel that they know what is best for people’s treatment and recovery. </a:t>
                      </a:r>
                      <a:endParaRPr lang="en-CH" sz="1200" dirty="0">
                        <a:solidFill>
                          <a:srgbClr val="943634"/>
                        </a:solidFill>
                        <a:effectLst/>
                        <a:latin typeface="+mj-lt"/>
                        <a:ea typeface="Calibri" panose="020F0502020204030204" pitchFamily="34" charset="0"/>
                        <a:cs typeface="Times New Roman" panose="02020603050405020304" pitchFamily="18" charset="0"/>
                      </a:endParaRPr>
                    </a:p>
                  </a:txBody>
                  <a:tcPr marL="63502" marR="6350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600"/>
                        </a:spcAft>
                      </a:pPr>
                      <a:r>
                        <a:rPr lang="en-GB" sz="1200" dirty="0">
                          <a:effectLst/>
                          <a:latin typeface="+mj-lt"/>
                        </a:rPr>
                        <a:t>Train more people (including non-health practitioners) who can provide support in developing recovery plans.</a:t>
                      </a:r>
                      <a:endParaRPr lang="en-CH" sz="1200" dirty="0">
                        <a:effectLst/>
                        <a:latin typeface="+mj-lt"/>
                      </a:endParaRPr>
                    </a:p>
                    <a:p>
                      <a:pPr marL="0" marR="0">
                        <a:lnSpc>
                          <a:spcPct val="115000"/>
                        </a:lnSpc>
                        <a:spcBef>
                          <a:spcPts val="0"/>
                        </a:spcBef>
                        <a:spcAft>
                          <a:spcPts val="600"/>
                        </a:spcAft>
                      </a:pPr>
                      <a:r>
                        <a:rPr lang="en-GB" sz="1200" dirty="0">
                          <a:effectLst/>
                          <a:latin typeface="+mj-lt"/>
                        </a:rPr>
                        <a:t>Develop a programme or system across the service to give people opportunities to discuss, develop and review recovery plans according to their wishes. </a:t>
                      </a:r>
                      <a:endParaRPr lang="en-CH" sz="1200" dirty="0">
                        <a:effectLst/>
                        <a:latin typeface="+mj-lt"/>
                      </a:endParaRPr>
                    </a:p>
                    <a:p>
                      <a:pPr marL="0" marR="0">
                        <a:lnSpc>
                          <a:spcPct val="115000"/>
                        </a:lnSpc>
                        <a:spcBef>
                          <a:spcPts val="0"/>
                        </a:spcBef>
                        <a:spcAft>
                          <a:spcPts val="600"/>
                        </a:spcAft>
                      </a:pPr>
                      <a:r>
                        <a:rPr lang="en-GB" sz="1200" dirty="0">
                          <a:effectLst/>
                          <a:latin typeface="+mj-lt"/>
                        </a:rPr>
                        <a:t>Explore different methods of communication, including nonverbal methods, to ensure that the recovery goals of the individual are understood.</a:t>
                      </a:r>
                      <a:endParaRPr lang="en-CH" sz="1200" dirty="0">
                        <a:effectLst/>
                        <a:latin typeface="+mj-lt"/>
                      </a:endParaRPr>
                    </a:p>
                    <a:p>
                      <a:pPr marL="0" marR="0">
                        <a:lnSpc>
                          <a:spcPct val="115000"/>
                        </a:lnSpc>
                        <a:spcBef>
                          <a:spcPts val="0"/>
                        </a:spcBef>
                        <a:spcAft>
                          <a:spcPts val="600"/>
                        </a:spcAft>
                      </a:pPr>
                      <a:r>
                        <a:rPr lang="en-GB" sz="1200" dirty="0">
                          <a:effectLst/>
                          <a:latin typeface="+mj-lt"/>
                        </a:rPr>
                        <a:t>Change the institutional culture and staff attitudes about recovery. Training on recovery within the service would be an important means to achieve this.</a:t>
                      </a:r>
                      <a:endParaRPr lang="en-CH" sz="1200" dirty="0">
                        <a:effectLst/>
                        <a:latin typeface="+mj-lt"/>
                      </a:endParaRPr>
                    </a:p>
                    <a:p>
                      <a:pPr marL="0" marR="0">
                        <a:lnSpc>
                          <a:spcPct val="115000"/>
                        </a:lnSpc>
                        <a:spcBef>
                          <a:spcPts val="0"/>
                        </a:spcBef>
                        <a:spcAft>
                          <a:spcPts val="0"/>
                        </a:spcAft>
                      </a:pPr>
                      <a:r>
                        <a:rPr lang="en-GB" sz="1200" dirty="0">
                          <a:effectLst/>
                          <a:latin typeface="+mj-lt"/>
                        </a:rPr>
                        <a:t>Identify champions in the service to take the recovery principles forward.</a:t>
                      </a:r>
                      <a:endParaRPr lang="en-CH" sz="1200" dirty="0">
                        <a:solidFill>
                          <a:srgbClr val="943634"/>
                        </a:solidFill>
                        <a:effectLst/>
                        <a:latin typeface="+mj-lt"/>
                        <a:ea typeface="Calibri" panose="020F0502020204030204" pitchFamily="34" charset="0"/>
                        <a:cs typeface="Times New Roman" panose="02020603050405020304" pitchFamily="18" charset="0"/>
                      </a:endParaRPr>
                    </a:p>
                  </a:txBody>
                  <a:tcPr marL="63502" marR="6350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8176833"/>
                  </a:ext>
                </a:extLst>
              </a:tr>
            </a:tbl>
          </a:graphicData>
        </a:graphic>
      </p:graphicFrame>
      <p:sp>
        <p:nvSpPr>
          <p:cNvPr id="2" name="Title 1">
            <a:extLst>
              <a:ext uri="{FF2B5EF4-FFF2-40B4-BE49-F238E27FC236}">
                <a16:creationId xmlns:a16="http://schemas.microsoft.com/office/drawing/2014/main" id="{A6B3256A-0F5B-4C26-8F55-CBE6926D47F5}"/>
              </a:ext>
            </a:extLst>
          </p:cNvPr>
          <p:cNvSpPr>
            <a:spLocks noGrp="1"/>
          </p:cNvSpPr>
          <p:nvPr>
            <p:ph type="title"/>
          </p:nvPr>
        </p:nvSpPr>
        <p:spPr/>
        <p:txBody>
          <a:bodyPr/>
          <a:lstStyle/>
          <a:p>
            <a:r>
              <a:rPr lang="en-GB" dirty="0"/>
              <a:t>Exercise 5.1: Improving practices to promote recovery in mental health and social services - 4</a:t>
            </a:r>
            <a:endParaRPr lang="en-CH" dirty="0"/>
          </a:p>
        </p:txBody>
      </p:sp>
    </p:spTree>
    <p:extLst>
      <p:ext uri="{BB962C8B-B14F-4D97-AF65-F5344CB8AC3E}">
        <p14:creationId xmlns:p14="http://schemas.microsoft.com/office/powerpoint/2010/main" val="330136915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13E5A2C4-354C-4BB1-B8EB-981D89FCB6C5}"/>
              </a:ext>
            </a:extLst>
          </p:cNvPr>
          <p:cNvGraphicFramePr>
            <a:graphicFrameLocks noGrp="1"/>
          </p:cNvGraphicFramePr>
          <p:nvPr>
            <p:ph sz="quarter" idx="14"/>
            <p:extLst>
              <p:ext uri="{D42A27DB-BD31-4B8C-83A1-F6EECF244321}">
                <p14:modId xmlns:p14="http://schemas.microsoft.com/office/powerpoint/2010/main" val="2213814357"/>
              </p:ext>
            </p:extLst>
          </p:nvPr>
        </p:nvGraphicFramePr>
        <p:xfrm>
          <a:off x="506413" y="1511300"/>
          <a:ext cx="11174630" cy="3881502"/>
        </p:xfrm>
        <a:graphic>
          <a:graphicData uri="http://schemas.openxmlformats.org/drawingml/2006/table">
            <a:tbl>
              <a:tblPr firstRow="1" firstCol="1" bandRow="1">
                <a:tableStyleId>{2D5ABB26-0587-4C30-8999-92F81FD0307C}</a:tableStyleId>
              </a:tblPr>
              <a:tblGrid>
                <a:gridCol w="2947987">
                  <a:extLst>
                    <a:ext uri="{9D8B030D-6E8A-4147-A177-3AD203B41FA5}">
                      <a16:colId xmlns:a16="http://schemas.microsoft.com/office/drawing/2014/main" val="4050101317"/>
                    </a:ext>
                  </a:extLst>
                </a:gridCol>
                <a:gridCol w="2423886">
                  <a:extLst>
                    <a:ext uri="{9D8B030D-6E8A-4147-A177-3AD203B41FA5}">
                      <a16:colId xmlns:a16="http://schemas.microsoft.com/office/drawing/2014/main" val="3387276033"/>
                    </a:ext>
                  </a:extLst>
                </a:gridCol>
                <a:gridCol w="5802757">
                  <a:extLst>
                    <a:ext uri="{9D8B030D-6E8A-4147-A177-3AD203B41FA5}">
                      <a16:colId xmlns:a16="http://schemas.microsoft.com/office/drawing/2014/main" val="3931902521"/>
                    </a:ext>
                  </a:extLst>
                </a:gridCol>
              </a:tblGrid>
              <a:tr h="204782">
                <a:tc gridSpan="3">
                  <a:txBody>
                    <a:bodyPr/>
                    <a:lstStyle/>
                    <a:p>
                      <a:pPr marL="0" marR="0" algn="ctr">
                        <a:lnSpc>
                          <a:spcPct val="115000"/>
                        </a:lnSpc>
                        <a:spcBef>
                          <a:spcPts val="0"/>
                        </a:spcBef>
                        <a:spcAft>
                          <a:spcPts val="0"/>
                        </a:spcAft>
                      </a:pPr>
                      <a:r>
                        <a:rPr lang="en-GB" sz="1300" b="1" dirty="0">
                          <a:solidFill>
                            <a:schemeClr val="bg1"/>
                          </a:solidFill>
                          <a:effectLst/>
                          <a:latin typeface="Century Gothic" panose="020B0502020202020204" pitchFamily="34" charset="0"/>
                        </a:rPr>
                        <a:t>Implementing a recovery approach in service X</a:t>
                      </a:r>
                      <a:endParaRPr lang="en-CH" sz="1300" b="1" dirty="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6797" marR="8679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288794708"/>
                  </a:ext>
                </a:extLst>
              </a:tr>
              <a:tr h="204782">
                <a:tc>
                  <a:txBody>
                    <a:bodyPr/>
                    <a:lstStyle/>
                    <a:p>
                      <a:pPr marL="0" marR="0" algn="ctr">
                        <a:lnSpc>
                          <a:spcPct val="115000"/>
                        </a:lnSpc>
                        <a:spcBef>
                          <a:spcPts val="0"/>
                        </a:spcBef>
                        <a:spcAft>
                          <a:spcPts val="0"/>
                        </a:spcAft>
                      </a:pPr>
                      <a:r>
                        <a:rPr lang="en-GB" sz="1300" b="1" dirty="0">
                          <a:effectLst/>
                          <a:latin typeface="Century Gothic" panose="020B0502020202020204" pitchFamily="34" charset="0"/>
                        </a:rPr>
                        <a:t>A</a:t>
                      </a:r>
                      <a:endParaRPr lang="en-CH" sz="1300" b="1" dirty="0">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6797" marR="8679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300" b="1" dirty="0">
                          <a:effectLst/>
                          <a:latin typeface="Century Gothic" panose="020B0502020202020204" pitchFamily="34" charset="0"/>
                        </a:rPr>
                        <a:t>B</a:t>
                      </a:r>
                      <a:endParaRPr lang="en-CH" sz="13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6797" marR="8679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300" b="1" dirty="0">
                          <a:effectLst/>
                          <a:latin typeface="Century Gothic" panose="020B0502020202020204" pitchFamily="34" charset="0"/>
                        </a:rPr>
                        <a:t>C</a:t>
                      </a:r>
                      <a:endParaRPr lang="en-CH" sz="1300" b="1" dirty="0">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6797" marR="8679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2493807666"/>
                  </a:ext>
                </a:extLst>
              </a:tr>
              <a:tr h="422358">
                <a:tc>
                  <a:txBody>
                    <a:bodyPr/>
                    <a:lstStyle/>
                    <a:p>
                      <a:pPr marL="0" marR="0" algn="ctr">
                        <a:lnSpc>
                          <a:spcPct val="115000"/>
                        </a:lnSpc>
                        <a:spcBef>
                          <a:spcPts val="0"/>
                        </a:spcBef>
                        <a:spcAft>
                          <a:spcPts val="0"/>
                        </a:spcAft>
                      </a:pPr>
                      <a:r>
                        <a:rPr lang="en-GB" sz="1300" b="1">
                          <a:effectLst/>
                          <a:latin typeface="+mj-lt"/>
                        </a:rPr>
                        <a:t>Changes in staff and service practices to support a recovery approach</a:t>
                      </a:r>
                      <a:endParaRPr lang="en-CH" sz="1300" b="1">
                        <a:solidFill>
                          <a:srgbClr val="943634"/>
                        </a:solidFill>
                        <a:effectLst/>
                        <a:latin typeface="+mj-lt"/>
                        <a:ea typeface="Calibri" panose="020F0502020204030204" pitchFamily="34" charset="0"/>
                        <a:cs typeface="Times New Roman" panose="02020603050405020304" pitchFamily="18" charset="0"/>
                      </a:endParaRPr>
                    </a:p>
                  </a:txBody>
                  <a:tcPr marL="86797" marR="8679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300" b="1" dirty="0">
                          <a:effectLst/>
                          <a:latin typeface="+mj-lt"/>
                        </a:rPr>
                        <a:t>Potential barriers</a:t>
                      </a:r>
                      <a:endParaRPr lang="en-CH" sz="1300" b="1">
                        <a:solidFill>
                          <a:srgbClr val="943634"/>
                        </a:solidFill>
                        <a:effectLst/>
                        <a:latin typeface="+mj-lt"/>
                        <a:ea typeface="Calibri" panose="020F0502020204030204" pitchFamily="34" charset="0"/>
                        <a:cs typeface="Times New Roman" panose="02020603050405020304" pitchFamily="18" charset="0"/>
                      </a:endParaRPr>
                    </a:p>
                  </a:txBody>
                  <a:tcPr marL="86797" marR="8679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300" b="1" dirty="0">
                          <a:effectLst/>
                          <a:latin typeface="+mj-lt"/>
                        </a:rPr>
                        <a:t>Steps to overcome the barriers</a:t>
                      </a:r>
                      <a:endParaRPr lang="en-CH" sz="1300" b="1">
                        <a:solidFill>
                          <a:srgbClr val="943634"/>
                        </a:solidFill>
                        <a:effectLst/>
                        <a:latin typeface="+mj-lt"/>
                        <a:ea typeface="Calibri" panose="020F0502020204030204" pitchFamily="34" charset="0"/>
                        <a:cs typeface="Times New Roman" panose="02020603050405020304" pitchFamily="18" charset="0"/>
                      </a:endParaRPr>
                    </a:p>
                  </a:txBody>
                  <a:tcPr marL="86797" marR="8679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9222245"/>
                  </a:ext>
                </a:extLst>
              </a:tr>
              <a:tr h="0">
                <a:tc>
                  <a:txBody>
                    <a:bodyPr/>
                    <a:lstStyle/>
                    <a:p>
                      <a:pPr marL="0" marR="0">
                        <a:lnSpc>
                          <a:spcPct val="115000"/>
                        </a:lnSpc>
                        <a:spcBef>
                          <a:spcPts val="0"/>
                        </a:spcBef>
                        <a:spcAft>
                          <a:spcPts val="0"/>
                        </a:spcAft>
                      </a:pPr>
                      <a:r>
                        <a:rPr lang="en-GB" sz="1300" b="1" dirty="0">
                          <a:effectLst/>
                          <a:latin typeface="+mj-lt"/>
                        </a:rPr>
                        <a:t>Example 3: Use two-way communications by asking for people’s preferences when recommending particular services or care options, instead of one-way, prescriptive communications (e.g. “These are the care options available. What do you think would be most helpful to you?” instead of “You should have this form of care/treatment.”)</a:t>
                      </a:r>
                      <a:endParaRPr lang="en-CH" sz="1300" b="1" dirty="0">
                        <a:solidFill>
                          <a:srgbClr val="943634"/>
                        </a:solidFill>
                        <a:effectLst/>
                        <a:latin typeface="+mj-lt"/>
                        <a:ea typeface="Calibri" panose="020F0502020204030204" pitchFamily="34" charset="0"/>
                        <a:cs typeface="Times New Roman" panose="02020603050405020304" pitchFamily="18" charset="0"/>
                      </a:endParaRPr>
                    </a:p>
                  </a:txBody>
                  <a:tcPr marL="86797" marR="8679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600"/>
                        </a:spcAft>
                      </a:pPr>
                      <a:r>
                        <a:rPr lang="en-GB" sz="1300" dirty="0">
                          <a:effectLst/>
                          <a:latin typeface="+mj-lt"/>
                        </a:rPr>
                        <a:t>Insufficient time within appointment sessions can limit the ability to ask and discuss people’s preferences.</a:t>
                      </a:r>
                      <a:endParaRPr lang="en-CH" sz="1300" dirty="0">
                        <a:effectLst/>
                        <a:latin typeface="+mj-lt"/>
                      </a:endParaRPr>
                    </a:p>
                    <a:p>
                      <a:pPr marL="0" marR="0">
                        <a:lnSpc>
                          <a:spcPct val="115000"/>
                        </a:lnSpc>
                        <a:spcBef>
                          <a:spcPts val="0"/>
                        </a:spcBef>
                        <a:spcAft>
                          <a:spcPts val="600"/>
                        </a:spcAft>
                      </a:pPr>
                      <a:r>
                        <a:rPr lang="en-GB" sz="1300" dirty="0">
                          <a:effectLst/>
                          <a:latin typeface="+mj-lt"/>
                        </a:rPr>
                        <a:t>If people do not agree to the treatment recommendations, staff may not be aware of alternatives to suggest or may be concerned that they are not providing the best care.</a:t>
                      </a:r>
                      <a:endParaRPr lang="en-CH" sz="1300" dirty="0">
                        <a:solidFill>
                          <a:srgbClr val="943634"/>
                        </a:solidFill>
                        <a:effectLst/>
                        <a:latin typeface="+mj-lt"/>
                        <a:ea typeface="Calibri" panose="020F0502020204030204" pitchFamily="34" charset="0"/>
                        <a:cs typeface="Times New Roman" panose="02020603050405020304" pitchFamily="18" charset="0"/>
                      </a:endParaRPr>
                    </a:p>
                  </a:txBody>
                  <a:tcPr marL="86797" marR="8679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600"/>
                        </a:spcAft>
                      </a:pPr>
                      <a:r>
                        <a:rPr lang="en-GB" sz="1300" dirty="0">
                          <a:effectLst/>
                          <a:latin typeface="+mj-lt"/>
                        </a:rPr>
                        <a:t>Set aside time in the appointment for discussion about care options and preferences; or allow people to think about options and preferences until the next appointment and agree to discuss and possibly decide then.</a:t>
                      </a:r>
                      <a:endParaRPr lang="en-CH" sz="1300" dirty="0">
                        <a:effectLst/>
                        <a:latin typeface="+mj-lt"/>
                      </a:endParaRPr>
                    </a:p>
                    <a:p>
                      <a:pPr marL="0" marR="0">
                        <a:lnSpc>
                          <a:spcPct val="115000"/>
                        </a:lnSpc>
                        <a:spcBef>
                          <a:spcPts val="0"/>
                        </a:spcBef>
                        <a:spcAft>
                          <a:spcPts val="600"/>
                        </a:spcAft>
                      </a:pPr>
                      <a:r>
                        <a:rPr lang="en-GB" sz="1300" dirty="0">
                          <a:effectLst/>
                          <a:latin typeface="+mj-lt"/>
                        </a:rPr>
                        <a:t>Ask people for reasons why they do not agree with recommendations, listen to them and respect their concerns. Discuss ways to address those concerns, as well as other possible options. Remind oneself that individuals have a unique social context and that recovery is personal and staff do not always know what is best for people. </a:t>
                      </a:r>
                      <a:endParaRPr lang="en-CH" sz="1300" dirty="0">
                        <a:effectLst/>
                        <a:latin typeface="+mj-lt"/>
                      </a:endParaRPr>
                    </a:p>
                    <a:p>
                      <a:pPr marL="0" marR="0">
                        <a:lnSpc>
                          <a:spcPct val="115000"/>
                        </a:lnSpc>
                        <a:spcBef>
                          <a:spcPts val="0"/>
                        </a:spcBef>
                        <a:spcAft>
                          <a:spcPts val="600"/>
                        </a:spcAft>
                      </a:pPr>
                      <a:r>
                        <a:rPr lang="en-GB" sz="1300" dirty="0">
                          <a:effectLst/>
                          <a:latin typeface="+mj-lt"/>
                        </a:rPr>
                        <a:t>Remind oneself that people should be encouraged to drive forward their own care and recovery.</a:t>
                      </a:r>
                      <a:endParaRPr lang="en-CH" sz="1300" dirty="0">
                        <a:effectLst/>
                        <a:latin typeface="+mj-lt"/>
                      </a:endParaRPr>
                    </a:p>
                    <a:p>
                      <a:pPr marL="0" marR="0">
                        <a:lnSpc>
                          <a:spcPct val="115000"/>
                        </a:lnSpc>
                        <a:spcBef>
                          <a:spcPts val="0"/>
                        </a:spcBef>
                        <a:spcAft>
                          <a:spcPts val="600"/>
                        </a:spcAft>
                      </a:pPr>
                      <a:r>
                        <a:rPr lang="en-GB" sz="1300" dirty="0">
                          <a:effectLst/>
                          <a:latin typeface="+mj-lt"/>
                        </a:rPr>
                        <a:t>Remind oneself of how it may feel to have one’s choices taken away and to be forced to take a treatment one does not want.</a:t>
                      </a:r>
                      <a:endParaRPr lang="en-CH" sz="1300" dirty="0">
                        <a:effectLst/>
                        <a:latin typeface="+mj-lt"/>
                      </a:endParaRPr>
                    </a:p>
                    <a:p>
                      <a:pPr marL="0" marR="0">
                        <a:lnSpc>
                          <a:spcPct val="115000"/>
                        </a:lnSpc>
                        <a:spcBef>
                          <a:spcPts val="0"/>
                        </a:spcBef>
                        <a:spcAft>
                          <a:spcPts val="0"/>
                        </a:spcAft>
                      </a:pPr>
                      <a:r>
                        <a:rPr lang="en-GB" sz="1300" dirty="0">
                          <a:effectLst/>
                          <a:latin typeface="+mj-lt"/>
                        </a:rPr>
                        <a:t>Treat every person with compassion, dignity and respect.</a:t>
                      </a:r>
                      <a:endParaRPr lang="en-CH" sz="1300" dirty="0">
                        <a:solidFill>
                          <a:srgbClr val="943634"/>
                        </a:solidFill>
                        <a:effectLst/>
                        <a:latin typeface="+mj-lt"/>
                        <a:ea typeface="Calibri" panose="020F0502020204030204" pitchFamily="34" charset="0"/>
                        <a:cs typeface="Times New Roman" panose="02020603050405020304" pitchFamily="18" charset="0"/>
                      </a:endParaRPr>
                    </a:p>
                  </a:txBody>
                  <a:tcPr marL="86797" marR="8679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7012961"/>
                  </a:ext>
                </a:extLst>
              </a:tr>
            </a:tbl>
          </a:graphicData>
        </a:graphic>
      </p:graphicFrame>
      <p:sp>
        <p:nvSpPr>
          <p:cNvPr id="2" name="Title 1">
            <a:extLst>
              <a:ext uri="{FF2B5EF4-FFF2-40B4-BE49-F238E27FC236}">
                <a16:creationId xmlns:a16="http://schemas.microsoft.com/office/drawing/2014/main" id="{9512BE98-B9D1-4329-908E-8F18058A97B4}"/>
              </a:ext>
            </a:extLst>
          </p:cNvPr>
          <p:cNvSpPr>
            <a:spLocks noGrp="1"/>
          </p:cNvSpPr>
          <p:nvPr>
            <p:ph type="title"/>
          </p:nvPr>
        </p:nvSpPr>
        <p:spPr/>
        <p:txBody>
          <a:bodyPr/>
          <a:lstStyle/>
          <a:p>
            <a:r>
              <a:rPr lang="en-GB" dirty="0"/>
              <a:t>Exercise 5.1: Improving practices to promote recovery in mental health and social services - 5</a:t>
            </a:r>
            <a:endParaRPr lang="en-CH" dirty="0"/>
          </a:p>
        </p:txBody>
      </p:sp>
    </p:spTree>
    <p:extLst>
      <p:ext uri="{BB962C8B-B14F-4D97-AF65-F5344CB8AC3E}">
        <p14:creationId xmlns:p14="http://schemas.microsoft.com/office/powerpoint/2010/main" val="201472975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CFEEF361-8E46-47A6-B64D-90498E4BC82D}"/>
              </a:ext>
            </a:extLst>
          </p:cNvPr>
          <p:cNvGraphicFramePr>
            <a:graphicFrameLocks noGrp="1"/>
          </p:cNvGraphicFramePr>
          <p:nvPr>
            <p:ph sz="quarter" idx="14"/>
            <p:extLst>
              <p:ext uri="{D42A27DB-BD31-4B8C-83A1-F6EECF244321}">
                <p14:modId xmlns:p14="http://schemas.microsoft.com/office/powerpoint/2010/main" val="919930862"/>
              </p:ext>
            </p:extLst>
          </p:nvPr>
        </p:nvGraphicFramePr>
        <p:xfrm>
          <a:off x="506413" y="1511300"/>
          <a:ext cx="11174413" cy="3890682"/>
        </p:xfrm>
        <a:graphic>
          <a:graphicData uri="http://schemas.openxmlformats.org/drawingml/2006/table">
            <a:tbl>
              <a:tblPr firstRow="1" firstCol="1" bandRow="1">
                <a:tableStyleId>{2D5ABB26-0587-4C30-8999-92F81FD0307C}</a:tableStyleId>
              </a:tblPr>
              <a:tblGrid>
                <a:gridCol w="3583742">
                  <a:extLst>
                    <a:ext uri="{9D8B030D-6E8A-4147-A177-3AD203B41FA5}">
                      <a16:colId xmlns:a16="http://schemas.microsoft.com/office/drawing/2014/main" val="2031914121"/>
                    </a:ext>
                  </a:extLst>
                </a:gridCol>
                <a:gridCol w="3587372">
                  <a:extLst>
                    <a:ext uri="{9D8B030D-6E8A-4147-A177-3AD203B41FA5}">
                      <a16:colId xmlns:a16="http://schemas.microsoft.com/office/drawing/2014/main" val="3811282478"/>
                    </a:ext>
                  </a:extLst>
                </a:gridCol>
                <a:gridCol w="4003299">
                  <a:extLst>
                    <a:ext uri="{9D8B030D-6E8A-4147-A177-3AD203B41FA5}">
                      <a16:colId xmlns:a16="http://schemas.microsoft.com/office/drawing/2014/main" val="3062805522"/>
                    </a:ext>
                  </a:extLst>
                </a:gridCol>
              </a:tblGrid>
              <a:tr h="370446">
                <a:tc gridSpan="3">
                  <a:txBody>
                    <a:bodyPr/>
                    <a:lstStyle/>
                    <a:p>
                      <a:pPr marL="0" marR="0" algn="ctr">
                        <a:lnSpc>
                          <a:spcPct val="115000"/>
                        </a:lnSpc>
                        <a:spcBef>
                          <a:spcPts val="0"/>
                        </a:spcBef>
                        <a:spcAft>
                          <a:spcPts val="0"/>
                        </a:spcAft>
                      </a:pPr>
                      <a:r>
                        <a:rPr lang="en-GB" sz="1700" b="1" dirty="0">
                          <a:solidFill>
                            <a:schemeClr val="bg1"/>
                          </a:solidFill>
                          <a:effectLst/>
                          <a:latin typeface="Century Gothic" panose="020B0502020202020204" pitchFamily="34" charset="0"/>
                        </a:rPr>
                        <a:t>Implementing a recovery approach in service X</a:t>
                      </a:r>
                      <a:endParaRPr lang="en-CH" sz="1700" b="1">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6698" marR="8669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2331291083"/>
                  </a:ext>
                </a:extLst>
              </a:tr>
              <a:tr h="370446">
                <a:tc>
                  <a:txBody>
                    <a:bodyPr/>
                    <a:lstStyle/>
                    <a:p>
                      <a:pPr marL="0" marR="0" algn="ctr">
                        <a:lnSpc>
                          <a:spcPct val="115000"/>
                        </a:lnSpc>
                        <a:spcBef>
                          <a:spcPts val="0"/>
                        </a:spcBef>
                        <a:spcAft>
                          <a:spcPts val="0"/>
                        </a:spcAft>
                      </a:pPr>
                      <a:r>
                        <a:rPr lang="en-GB" sz="1700" b="1" dirty="0">
                          <a:effectLst/>
                          <a:latin typeface="Century Gothic" panose="020B0502020202020204" pitchFamily="34" charset="0"/>
                        </a:rPr>
                        <a:t>A</a:t>
                      </a:r>
                      <a:endParaRPr lang="en-CH" sz="17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6698" marR="8669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700" b="1" dirty="0">
                          <a:effectLst/>
                          <a:latin typeface="Century Gothic" panose="020B0502020202020204" pitchFamily="34" charset="0"/>
                        </a:rPr>
                        <a:t>B</a:t>
                      </a:r>
                      <a:endParaRPr lang="en-CH" sz="17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6698" marR="8669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700" b="1" dirty="0">
                          <a:effectLst/>
                          <a:latin typeface="Century Gothic" panose="020B0502020202020204" pitchFamily="34" charset="0"/>
                        </a:rPr>
                        <a:t>C</a:t>
                      </a:r>
                      <a:endParaRPr lang="en-CH" sz="1700" b="1" dirty="0">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6698" marR="8669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4156418000"/>
                  </a:ext>
                </a:extLst>
              </a:tr>
              <a:tr h="868357">
                <a:tc>
                  <a:txBody>
                    <a:bodyPr/>
                    <a:lstStyle/>
                    <a:p>
                      <a:pPr marL="0" marR="0" algn="ctr">
                        <a:lnSpc>
                          <a:spcPct val="115000"/>
                        </a:lnSpc>
                        <a:spcBef>
                          <a:spcPts val="0"/>
                        </a:spcBef>
                        <a:spcAft>
                          <a:spcPts val="0"/>
                        </a:spcAft>
                      </a:pPr>
                      <a:r>
                        <a:rPr lang="en-GB" sz="1700" b="1" dirty="0">
                          <a:effectLst/>
                          <a:latin typeface="+mj-lt"/>
                        </a:rPr>
                        <a:t>Changes in staff and service practices to support a recovery approach</a:t>
                      </a:r>
                      <a:endParaRPr lang="en-CH" sz="1700" b="1">
                        <a:solidFill>
                          <a:srgbClr val="943634"/>
                        </a:solidFill>
                        <a:effectLst/>
                        <a:latin typeface="+mj-lt"/>
                        <a:ea typeface="Calibri" panose="020F0502020204030204" pitchFamily="34" charset="0"/>
                        <a:cs typeface="Times New Roman" panose="02020603050405020304" pitchFamily="18" charset="0"/>
                      </a:endParaRPr>
                    </a:p>
                  </a:txBody>
                  <a:tcPr marL="86698" marR="8669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700" b="1" dirty="0">
                          <a:effectLst/>
                          <a:latin typeface="+mj-lt"/>
                        </a:rPr>
                        <a:t>Potential barriers</a:t>
                      </a:r>
                      <a:endParaRPr lang="en-CH" sz="1700" b="1" dirty="0">
                        <a:solidFill>
                          <a:srgbClr val="943634"/>
                        </a:solidFill>
                        <a:effectLst/>
                        <a:latin typeface="+mj-lt"/>
                        <a:ea typeface="Calibri" panose="020F0502020204030204" pitchFamily="34" charset="0"/>
                        <a:cs typeface="Times New Roman" panose="02020603050405020304" pitchFamily="18" charset="0"/>
                      </a:endParaRPr>
                    </a:p>
                  </a:txBody>
                  <a:tcPr marL="86698" marR="8669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700" b="1" dirty="0">
                          <a:effectLst/>
                          <a:latin typeface="+mj-lt"/>
                        </a:rPr>
                        <a:t>Steps to overcome the barriers</a:t>
                      </a:r>
                      <a:endParaRPr lang="en-CH" sz="1700" b="1" dirty="0">
                        <a:solidFill>
                          <a:srgbClr val="943634"/>
                        </a:solidFill>
                        <a:effectLst/>
                        <a:latin typeface="+mj-lt"/>
                        <a:ea typeface="Calibri" panose="020F0502020204030204" pitchFamily="34" charset="0"/>
                        <a:cs typeface="Times New Roman" panose="02020603050405020304" pitchFamily="18" charset="0"/>
                      </a:endParaRPr>
                    </a:p>
                  </a:txBody>
                  <a:tcPr marL="86698" marR="8669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46010007"/>
                  </a:ext>
                </a:extLst>
              </a:tr>
              <a:tr h="2281433">
                <a:tc>
                  <a:txBody>
                    <a:bodyPr/>
                    <a:lstStyle/>
                    <a:p>
                      <a:pPr marL="0" marR="0">
                        <a:lnSpc>
                          <a:spcPct val="115000"/>
                        </a:lnSpc>
                        <a:spcBef>
                          <a:spcPts val="0"/>
                        </a:spcBef>
                        <a:spcAft>
                          <a:spcPts val="0"/>
                        </a:spcAft>
                      </a:pPr>
                      <a:r>
                        <a:rPr lang="en-GB" sz="1700" b="1" dirty="0">
                          <a:effectLst/>
                          <a:latin typeface="+mj-lt"/>
                        </a:rPr>
                        <a:t>Example 4: Inform and talk with colleagues and people using the services of the recovery approach.</a:t>
                      </a:r>
                      <a:endParaRPr lang="en-CH" sz="1700" b="1" dirty="0">
                        <a:solidFill>
                          <a:srgbClr val="943634"/>
                        </a:solidFill>
                        <a:effectLst/>
                        <a:latin typeface="+mj-lt"/>
                        <a:ea typeface="Calibri" panose="020F0502020204030204" pitchFamily="34" charset="0"/>
                        <a:cs typeface="Times New Roman" panose="02020603050405020304" pitchFamily="18" charset="0"/>
                      </a:endParaRPr>
                    </a:p>
                  </a:txBody>
                  <a:tcPr marL="86698" marR="8669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r>
                        <a:rPr lang="en-GB" sz="1700" dirty="0">
                          <a:effectLst/>
                          <a:latin typeface="+mj-lt"/>
                        </a:rPr>
                        <a:t>Colleagues may feel overwhelmed with their existing work, without learning about new ways to practise mental health care. They may also think that they are already practising recovery-oriented care even if they are not. </a:t>
                      </a:r>
                      <a:endParaRPr lang="en-CH" sz="1700">
                        <a:solidFill>
                          <a:srgbClr val="943634"/>
                        </a:solidFill>
                        <a:effectLst/>
                        <a:latin typeface="+mj-lt"/>
                        <a:ea typeface="Calibri" panose="020F0502020204030204" pitchFamily="34" charset="0"/>
                        <a:cs typeface="Times New Roman" panose="02020603050405020304" pitchFamily="18" charset="0"/>
                      </a:endParaRPr>
                    </a:p>
                  </a:txBody>
                  <a:tcPr marL="86698" marR="8669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r>
                        <a:rPr lang="en-GB" sz="1700" dirty="0">
                          <a:effectLst/>
                          <a:latin typeface="+mj-lt"/>
                        </a:rPr>
                        <a:t>Provide factsheets or online links to websites or stories/videos on recovery so people using or working in the services may read or watch them in their own time.</a:t>
                      </a:r>
                      <a:endParaRPr lang="en-CH" sz="1700" dirty="0">
                        <a:effectLst/>
                        <a:latin typeface="+mj-lt"/>
                      </a:endParaRPr>
                    </a:p>
                    <a:p>
                      <a:pPr marL="0" marR="0">
                        <a:lnSpc>
                          <a:spcPct val="115000"/>
                        </a:lnSpc>
                        <a:spcBef>
                          <a:spcPts val="0"/>
                        </a:spcBef>
                        <a:spcAft>
                          <a:spcPts val="0"/>
                        </a:spcAft>
                      </a:pPr>
                      <a:r>
                        <a:rPr lang="en-GB" sz="1700" dirty="0">
                          <a:effectLst/>
                          <a:latin typeface="+mj-lt"/>
                        </a:rPr>
                        <a:t> </a:t>
                      </a:r>
                      <a:endParaRPr lang="en-CH" sz="1700" dirty="0">
                        <a:effectLst/>
                        <a:latin typeface="+mj-lt"/>
                      </a:endParaRPr>
                    </a:p>
                    <a:p>
                      <a:pPr marL="0" marR="0">
                        <a:lnSpc>
                          <a:spcPct val="115000"/>
                        </a:lnSpc>
                        <a:spcBef>
                          <a:spcPts val="0"/>
                        </a:spcBef>
                        <a:spcAft>
                          <a:spcPts val="0"/>
                        </a:spcAft>
                      </a:pPr>
                      <a:r>
                        <a:rPr lang="en-GB" sz="1700" dirty="0">
                          <a:effectLst/>
                          <a:latin typeface="+mj-lt"/>
                        </a:rPr>
                        <a:t> </a:t>
                      </a:r>
                      <a:endParaRPr lang="en-CH" sz="1700" dirty="0">
                        <a:solidFill>
                          <a:srgbClr val="943634"/>
                        </a:solidFill>
                        <a:effectLst/>
                        <a:latin typeface="+mj-lt"/>
                        <a:ea typeface="Calibri" panose="020F0502020204030204" pitchFamily="34" charset="0"/>
                        <a:cs typeface="Times New Roman" panose="02020603050405020304" pitchFamily="18" charset="0"/>
                      </a:endParaRPr>
                    </a:p>
                  </a:txBody>
                  <a:tcPr marL="86698" marR="86698"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99055331"/>
                  </a:ext>
                </a:extLst>
              </a:tr>
            </a:tbl>
          </a:graphicData>
        </a:graphic>
      </p:graphicFrame>
      <p:sp>
        <p:nvSpPr>
          <p:cNvPr id="2" name="Title 1">
            <a:extLst>
              <a:ext uri="{FF2B5EF4-FFF2-40B4-BE49-F238E27FC236}">
                <a16:creationId xmlns:a16="http://schemas.microsoft.com/office/drawing/2014/main" id="{635FB7F5-3139-4F33-B74C-5ECBF1AFB139}"/>
              </a:ext>
            </a:extLst>
          </p:cNvPr>
          <p:cNvSpPr>
            <a:spLocks noGrp="1"/>
          </p:cNvSpPr>
          <p:nvPr>
            <p:ph type="title"/>
          </p:nvPr>
        </p:nvSpPr>
        <p:spPr/>
        <p:txBody>
          <a:bodyPr/>
          <a:lstStyle/>
          <a:p>
            <a:r>
              <a:rPr lang="en-GB" dirty="0"/>
              <a:t>Exercise 5.1: Improving practices to promote recovery in mental health and social services - 6</a:t>
            </a:r>
            <a:endParaRPr lang="en-CH" dirty="0"/>
          </a:p>
        </p:txBody>
      </p:sp>
    </p:spTree>
    <p:extLst>
      <p:ext uri="{BB962C8B-B14F-4D97-AF65-F5344CB8AC3E}">
        <p14:creationId xmlns:p14="http://schemas.microsoft.com/office/powerpoint/2010/main" val="308284377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E426E33A-8B9D-4007-9883-6C73BE777560}"/>
              </a:ext>
            </a:extLst>
          </p:cNvPr>
          <p:cNvGraphicFramePr>
            <a:graphicFrameLocks noGrp="1"/>
          </p:cNvGraphicFramePr>
          <p:nvPr>
            <p:ph sz="quarter" idx="14"/>
            <p:extLst>
              <p:ext uri="{D42A27DB-BD31-4B8C-83A1-F6EECF244321}">
                <p14:modId xmlns:p14="http://schemas.microsoft.com/office/powerpoint/2010/main" val="1064139807"/>
              </p:ext>
            </p:extLst>
          </p:nvPr>
        </p:nvGraphicFramePr>
        <p:xfrm>
          <a:off x="506413" y="1511300"/>
          <a:ext cx="11175235" cy="3864104"/>
        </p:xfrm>
        <a:graphic>
          <a:graphicData uri="http://schemas.openxmlformats.org/drawingml/2006/table">
            <a:tbl>
              <a:tblPr firstRow="1" firstCol="1" bandRow="1">
                <a:tableStyleId>{2D5ABB26-0587-4C30-8999-92F81FD0307C}</a:tableStyleId>
              </a:tblPr>
              <a:tblGrid>
                <a:gridCol w="4007530">
                  <a:extLst>
                    <a:ext uri="{9D8B030D-6E8A-4147-A177-3AD203B41FA5}">
                      <a16:colId xmlns:a16="http://schemas.microsoft.com/office/drawing/2014/main" val="1068601025"/>
                    </a:ext>
                  </a:extLst>
                </a:gridCol>
                <a:gridCol w="3164112">
                  <a:extLst>
                    <a:ext uri="{9D8B030D-6E8A-4147-A177-3AD203B41FA5}">
                      <a16:colId xmlns:a16="http://schemas.microsoft.com/office/drawing/2014/main" val="4272898320"/>
                    </a:ext>
                  </a:extLst>
                </a:gridCol>
                <a:gridCol w="4003593">
                  <a:extLst>
                    <a:ext uri="{9D8B030D-6E8A-4147-A177-3AD203B41FA5}">
                      <a16:colId xmlns:a16="http://schemas.microsoft.com/office/drawing/2014/main" val="3601855302"/>
                    </a:ext>
                  </a:extLst>
                </a:gridCol>
              </a:tblGrid>
              <a:tr h="0">
                <a:tc gridSpan="3">
                  <a:txBody>
                    <a:bodyPr/>
                    <a:lstStyle/>
                    <a:p>
                      <a:pPr marL="0" marR="0" algn="ctr">
                        <a:lnSpc>
                          <a:spcPct val="115000"/>
                        </a:lnSpc>
                        <a:spcBef>
                          <a:spcPts val="0"/>
                        </a:spcBef>
                        <a:spcAft>
                          <a:spcPts val="0"/>
                        </a:spcAft>
                      </a:pPr>
                      <a:r>
                        <a:rPr lang="en-GB" sz="1500" b="1" dirty="0">
                          <a:solidFill>
                            <a:schemeClr val="bg1"/>
                          </a:solidFill>
                          <a:effectLst/>
                          <a:latin typeface="Century Gothic" panose="020B0502020202020204" pitchFamily="34" charset="0"/>
                        </a:rPr>
                        <a:t>Implementing a recovery approach in service X</a:t>
                      </a:r>
                      <a:endParaRPr lang="en-CH" sz="1500" b="1">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103414" marR="10341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1883210349"/>
                  </a:ext>
                </a:extLst>
              </a:tr>
              <a:tr h="0">
                <a:tc>
                  <a:txBody>
                    <a:bodyPr/>
                    <a:lstStyle/>
                    <a:p>
                      <a:pPr marL="0" marR="0" algn="ctr">
                        <a:lnSpc>
                          <a:spcPct val="115000"/>
                        </a:lnSpc>
                        <a:spcBef>
                          <a:spcPts val="0"/>
                        </a:spcBef>
                        <a:spcAft>
                          <a:spcPts val="0"/>
                        </a:spcAft>
                      </a:pPr>
                      <a:r>
                        <a:rPr lang="en-GB" sz="1500" b="1" dirty="0">
                          <a:effectLst/>
                          <a:latin typeface="Century Gothic" panose="020B0502020202020204" pitchFamily="34" charset="0"/>
                        </a:rPr>
                        <a:t>A</a:t>
                      </a:r>
                      <a:endParaRPr lang="en-CH" sz="15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103414" marR="10341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500" b="1" dirty="0">
                          <a:effectLst/>
                          <a:latin typeface="Century Gothic" panose="020B0502020202020204" pitchFamily="34" charset="0"/>
                        </a:rPr>
                        <a:t>B</a:t>
                      </a:r>
                      <a:endParaRPr lang="en-CH" sz="15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103414" marR="10341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500" b="1" dirty="0">
                          <a:effectLst/>
                          <a:latin typeface="Century Gothic" panose="020B0502020202020204" pitchFamily="34" charset="0"/>
                        </a:rPr>
                        <a:t>C</a:t>
                      </a:r>
                      <a:endParaRPr lang="en-CH" sz="1500" b="1" dirty="0">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103414" marR="10341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3807168581"/>
                  </a:ext>
                </a:extLst>
              </a:tr>
              <a:tr h="0">
                <a:tc>
                  <a:txBody>
                    <a:bodyPr/>
                    <a:lstStyle/>
                    <a:p>
                      <a:pPr marL="0" marR="0" algn="ctr">
                        <a:lnSpc>
                          <a:spcPct val="115000"/>
                        </a:lnSpc>
                        <a:spcBef>
                          <a:spcPts val="0"/>
                        </a:spcBef>
                        <a:spcAft>
                          <a:spcPts val="0"/>
                        </a:spcAft>
                      </a:pPr>
                      <a:r>
                        <a:rPr lang="en-GB" sz="1500" b="1" dirty="0">
                          <a:effectLst/>
                          <a:latin typeface="+mj-lt"/>
                        </a:rPr>
                        <a:t>Changes in staff and service practices to support a recovery approach</a:t>
                      </a:r>
                      <a:endParaRPr lang="en-CH" sz="1500" b="1">
                        <a:solidFill>
                          <a:srgbClr val="943634"/>
                        </a:solidFill>
                        <a:effectLst/>
                        <a:latin typeface="+mj-lt"/>
                        <a:ea typeface="Calibri" panose="020F0502020204030204" pitchFamily="34" charset="0"/>
                        <a:cs typeface="Times New Roman" panose="02020603050405020304" pitchFamily="18" charset="0"/>
                      </a:endParaRPr>
                    </a:p>
                  </a:txBody>
                  <a:tcPr marL="103414" marR="10341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500" b="1" dirty="0">
                          <a:effectLst/>
                          <a:latin typeface="+mj-lt"/>
                        </a:rPr>
                        <a:t>Potential barriers</a:t>
                      </a:r>
                      <a:endParaRPr lang="en-CH" sz="1500" b="1">
                        <a:solidFill>
                          <a:srgbClr val="943634"/>
                        </a:solidFill>
                        <a:effectLst/>
                        <a:latin typeface="+mj-lt"/>
                        <a:ea typeface="Calibri" panose="020F0502020204030204" pitchFamily="34" charset="0"/>
                        <a:cs typeface="Times New Roman" panose="02020603050405020304" pitchFamily="18" charset="0"/>
                      </a:endParaRPr>
                    </a:p>
                  </a:txBody>
                  <a:tcPr marL="103414" marR="10341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500" b="1" dirty="0">
                          <a:effectLst/>
                          <a:latin typeface="+mj-lt"/>
                        </a:rPr>
                        <a:t>Steps to overcome the barriers</a:t>
                      </a:r>
                      <a:endParaRPr lang="en-CH" sz="1500" b="1">
                        <a:solidFill>
                          <a:srgbClr val="943634"/>
                        </a:solidFill>
                        <a:effectLst/>
                        <a:latin typeface="+mj-lt"/>
                        <a:ea typeface="Calibri" panose="020F0502020204030204" pitchFamily="34" charset="0"/>
                        <a:cs typeface="Times New Roman" panose="02020603050405020304" pitchFamily="18" charset="0"/>
                      </a:endParaRPr>
                    </a:p>
                  </a:txBody>
                  <a:tcPr marL="103414" marR="10341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91707162"/>
                  </a:ext>
                </a:extLst>
              </a:tr>
              <a:tr h="0">
                <a:tc>
                  <a:txBody>
                    <a:bodyPr/>
                    <a:lstStyle/>
                    <a:p>
                      <a:pPr marL="0" marR="0">
                        <a:lnSpc>
                          <a:spcPct val="115000"/>
                        </a:lnSpc>
                        <a:spcBef>
                          <a:spcPts val="0"/>
                        </a:spcBef>
                        <a:spcAft>
                          <a:spcPts val="0"/>
                        </a:spcAft>
                      </a:pPr>
                      <a:r>
                        <a:rPr lang="en-GB" sz="1500" b="1" dirty="0">
                          <a:effectLst/>
                          <a:latin typeface="+mj-lt"/>
                        </a:rPr>
                        <a:t>Example 5: Make a booklet or spreadsheet on available community resources and organizations (e.g. income-generating programmes at NGOs in the community; government agencies for social services such as housing, food, or other subsidies; education and vocational skills training opportunities; peer support groups; social and cultural programmes, activities and events, etc.). The booklet can be readily used by staff or people using the service to connect with other services outside the mental health sector. </a:t>
                      </a:r>
                      <a:endParaRPr lang="en-CH" sz="1500" b="1">
                        <a:solidFill>
                          <a:srgbClr val="943634"/>
                        </a:solidFill>
                        <a:effectLst/>
                        <a:latin typeface="+mj-lt"/>
                        <a:ea typeface="Calibri" panose="020F0502020204030204" pitchFamily="34" charset="0"/>
                        <a:cs typeface="Times New Roman" panose="02020603050405020304" pitchFamily="18" charset="0"/>
                      </a:endParaRPr>
                    </a:p>
                  </a:txBody>
                  <a:tcPr marL="103414" marR="103414"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r>
                        <a:rPr lang="en-GB" sz="1500" dirty="0">
                          <a:effectLst/>
                          <a:latin typeface="+mj-lt"/>
                        </a:rPr>
                        <a:t>Staff may not have enough knowledge about all the resources in the community or time to make a comprehensive resource guide.</a:t>
                      </a:r>
                      <a:endParaRPr lang="en-CH" sz="1500" dirty="0">
                        <a:solidFill>
                          <a:srgbClr val="943634"/>
                        </a:solidFill>
                        <a:effectLst/>
                        <a:latin typeface="+mj-lt"/>
                        <a:ea typeface="Calibri" panose="020F0502020204030204" pitchFamily="34" charset="0"/>
                        <a:cs typeface="Times New Roman" panose="02020603050405020304" pitchFamily="18" charset="0"/>
                      </a:endParaRPr>
                    </a:p>
                  </a:txBody>
                  <a:tcPr marL="103414" marR="103414"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r>
                        <a:rPr lang="en-GB" sz="1500" dirty="0">
                          <a:effectLst/>
                          <a:latin typeface="+mj-lt"/>
                        </a:rPr>
                        <a:t>Make it a group activity where each staff member researches and contributes different pieces of the resource guide; share knowledge and workload with other agencies in the community to make the resource guide; have people using the services give input into what types of community resources they would like to learn about, get access to or have accessed. </a:t>
                      </a:r>
                      <a:endParaRPr lang="en-CH" sz="1500" dirty="0">
                        <a:effectLst/>
                        <a:latin typeface="+mj-lt"/>
                      </a:endParaRPr>
                    </a:p>
                    <a:p>
                      <a:pPr marL="0" marR="0">
                        <a:lnSpc>
                          <a:spcPct val="115000"/>
                        </a:lnSpc>
                        <a:spcBef>
                          <a:spcPts val="0"/>
                        </a:spcBef>
                        <a:spcAft>
                          <a:spcPts val="0"/>
                        </a:spcAft>
                      </a:pPr>
                      <a:r>
                        <a:rPr lang="en-GB" sz="1500" dirty="0">
                          <a:effectLst/>
                          <a:latin typeface="+mj-lt"/>
                        </a:rPr>
                        <a:t> </a:t>
                      </a:r>
                      <a:endParaRPr lang="en-CH" sz="1500" dirty="0">
                        <a:solidFill>
                          <a:srgbClr val="943634"/>
                        </a:solidFill>
                        <a:effectLst/>
                        <a:latin typeface="+mj-lt"/>
                        <a:ea typeface="Calibri" panose="020F0502020204030204" pitchFamily="34" charset="0"/>
                        <a:cs typeface="Times New Roman" panose="02020603050405020304" pitchFamily="18" charset="0"/>
                      </a:endParaRPr>
                    </a:p>
                  </a:txBody>
                  <a:tcPr marL="103414" marR="103414"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1652824"/>
                  </a:ext>
                </a:extLst>
              </a:tr>
            </a:tbl>
          </a:graphicData>
        </a:graphic>
      </p:graphicFrame>
      <p:sp>
        <p:nvSpPr>
          <p:cNvPr id="2" name="Title 1">
            <a:extLst>
              <a:ext uri="{FF2B5EF4-FFF2-40B4-BE49-F238E27FC236}">
                <a16:creationId xmlns:a16="http://schemas.microsoft.com/office/drawing/2014/main" id="{84263478-ED1F-4577-B252-C44C3478613C}"/>
              </a:ext>
            </a:extLst>
          </p:cNvPr>
          <p:cNvSpPr>
            <a:spLocks noGrp="1"/>
          </p:cNvSpPr>
          <p:nvPr>
            <p:ph type="title"/>
          </p:nvPr>
        </p:nvSpPr>
        <p:spPr/>
        <p:txBody>
          <a:bodyPr/>
          <a:lstStyle/>
          <a:p>
            <a:r>
              <a:rPr lang="en-GB" dirty="0"/>
              <a:t>Exercise 5.1: Improving practices to promote recovery in mental health and social services - 7</a:t>
            </a:r>
            <a:endParaRPr lang="en-CH" dirty="0"/>
          </a:p>
        </p:txBody>
      </p:sp>
    </p:spTree>
    <p:extLst>
      <p:ext uri="{BB962C8B-B14F-4D97-AF65-F5344CB8AC3E}">
        <p14:creationId xmlns:p14="http://schemas.microsoft.com/office/powerpoint/2010/main" val="264839118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9F4CDC5-0656-4E34-9FA9-26D7A25BBAFE}"/>
              </a:ext>
            </a:extLst>
          </p:cNvPr>
          <p:cNvGraphicFramePr>
            <a:graphicFrameLocks noGrp="1"/>
          </p:cNvGraphicFramePr>
          <p:nvPr>
            <p:ph sz="quarter" idx="14"/>
            <p:extLst>
              <p:ext uri="{D42A27DB-BD31-4B8C-83A1-F6EECF244321}">
                <p14:modId xmlns:p14="http://schemas.microsoft.com/office/powerpoint/2010/main" val="4080804550"/>
              </p:ext>
            </p:extLst>
          </p:nvPr>
        </p:nvGraphicFramePr>
        <p:xfrm>
          <a:off x="506413" y="1511300"/>
          <a:ext cx="11174412" cy="3969843"/>
        </p:xfrm>
        <a:graphic>
          <a:graphicData uri="http://schemas.openxmlformats.org/drawingml/2006/table">
            <a:tbl>
              <a:tblPr firstRow="1" firstCol="1" bandRow="1">
                <a:tableStyleId>{2D5ABB26-0587-4C30-8999-92F81FD0307C}</a:tableStyleId>
              </a:tblPr>
              <a:tblGrid>
                <a:gridCol w="3583744">
                  <a:extLst>
                    <a:ext uri="{9D8B030D-6E8A-4147-A177-3AD203B41FA5}">
                      <a16:colId xmlns:a16="http://schemas.microsoft.com/office/drawing/2014/main" val="3653203845"/>
                    </a:ext>
                  </a:extLst>
                </a:gridCol>
                <a:gridCol w="3587370">
                  <a:extLst>
                    <a:ext uri="{9D8B030D-6E8A-4147-A177-3AD203B41FA5}">
                      <a16:colId xmlns:a16="http://schemas.microsoft.com/office/drawing/2014/main" val="2695785448"/>
                    </a:ext>
                  </a:extLst>
                </a:gridCol>
                <a:gridCol w="4003298">
                  <a:extLst>
                    <a:ext uri="{9D8B030D-6E8A-4147-A177-3AD203B41FA5}">
                      <a16:colId xmlns:a16="http://schemas.microsoft.com/office/drawing/2014/main" val="1466519943"/>
                    </a:ext>
                  </a:extLst>
                </a:gridCol>
              </a:tblGrid>
              <a:tr h="375367">
                <a:tc gridSpan="3">
                  <a:txBody>
                    <a:bodyPr/>
                    <a:lstStyle/>
                    <a:p>
                      <a:pPr marL="0" marR="0" algn="ctr">
                        <a:lnSpc>
                          <a:spcPct val="115000"/>
                        </a:lnSpc>
                        <a:spcBef>
                          <a:spcPts val="0"/>
                        </a:spcBef>
                        <a:spcAft>
                          <a:spcPts val="0"/>
                        </a:spcAft>
                      </a:pPr>
                      <a:r>
                        <a:rPr lang="en-GB" sz="1600" b="1" dirty="0">
                          <a:solidFill>
                            <a:schemeClr val="bg1"/>
                          </a:solidFill>
                          <a:effectLst/>
                          <a:latin typeface="Century Gothic" panose="020B0502020202020204" pitchFamily="34" charset="0"/>
                        </a:rPr>
                        <a:t>Implementing a recovery approach in service X</a:t>
                      </a:r>
                      <a:endParaRPr lang="en-CH" sz="1600" b="1">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93120" marR="9312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960068980"/>
                  </a:ext>
                </a:extLst>
              </a:tr>
              <a:tr h="375367">
                <a:tc>
                  <a:txBody>
                    <a:bodyPr/>
                    <a:lstStyle/>
                    <a:p>
                      <a:pPr marL="0" marR="0" algn="ctr">
                        <a:lnSpc>
                          <a:spcPct val="115000"/>
                        </a:lnSpc>
                        <a:spcBef>
                          <a:spcPts val="0"/>
                        </a:spcBef>
                        <a:spcAft>
                          <a:spcPts val="0"/>
                        </a:spcAft>
                      </a:pPr>
                      <a:r>
                        <a:rPr lang="en-GB" sz="1600" b="1" dirty="0">
                          <a:effectLst/>
                          <a:latin typeface="Century Gothic" panose="020B0502020202020204" pitchFamily="34" charset="0"/>
                        </a:rPr>
                        <a:t>A</a:t>
                      </a:r>
                      <a:endParaRPr lang="en-CH" sz="16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93120" marR="9312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600" b="1" dirty="0">
                          <a:effectLst/>
                          <a:latin typeface="Century Gothic" panose="020B0502020202020204" pitchFamily="34" charset="0"/>
                        </a:rPr>
                        <a:t>B</a:t>
                      </a:r>
                      <a:endParaRPr lang="en-CH" sz="16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93120" marR="9312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600" b="1" dirty="0">
                          <a:effectLst/>
                          <a:latin typeface="Century Gothic" panose="020B0502020202020204" pitchFamily="34" charset="0"/>
                        </a:rPr>
                        <a:t>C</a:t>
                      </a:r>
                      <a:endParaRPr lang="en-CH" sz="1600" b="1" dirty="0">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93120" marR="9312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1495144639"/>
                  </a:ext>
                </a:extLst>
              </a:tr>
              <a:tr h="520613">
                <a:tc>
                  <a:txBody>
                    <a:bodyPr/>
                    <a:lstStyle/>
                    <a:p>
                      <a:pPr marL="0" marR="0" algn="ctr">
                        <a:lnSpc>
                          <a:spcPct val="115000"/>
                        </a:lnSpc>
                        <a:spcBef>
                          <a:spcPts val="0"/>
                        </a:spcBef>
                        <a:spcAft>
                          <a:spcPts val="0"/>
                        </a:spcAft>
                      </a:pPr>
                      <a:r>
                        <a:rPr lang="en-GB" sz="1600" b="1" dirty="0">
                          <a:effectLst/>
                        </a:rPr>
                        <a:t>Changes in staff and service practices to support a recovery approach</a:t>
                      </a:r>
                      <a:endParaRPr lang="en-CH" sz="1600" b="1">
                        <a:solidFill>
                          <a:srgbClr val="943634"/>
                        </a:solidFill>
                        <a:effectLst/>
                        <a:latin typeface="+mj-lt"/>
                        <a:ea typeface="Calibri" panose="020F0502020204030204" pitchFamily="34" charset="0"/>
                        <a:cs typeface="Times New Roman" panose="02020603050405020304" pitchFamily="18" charset="0"/>
                      </a:endParaRPr>
                    </a:p>
                  </a:txBody>
                  <a:tcPr marL="93120" marR="9312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600" b="1" dirty="0">
                          <a:effectLst/>
                        </a:rPr>
                        <a:t>Potential barriers</a:t>
                      </a:r>
                      <a:endParaRPr lang="en-CH" sz="1600" b="1">
                        <a:solidFill>
                          <a:srgbClr val="943634"/>
                        </a:solidFill>
                        <a:effectLst/>
                        <a:latin typeface="+mj-lt"/>
                        <a:ea typeface="Calibri" panose="020F0502020204030204" pitchFamily="34" charset="0"/>
                        <a:cs typeface="Times New Roman" panose="02020603050405020304" pitchFamily="18" charset="0"/>
                      </a:endParaRPr>
                    </a:p>
                  </a:txBody>
                  <a:tcPr marL="93120" marR="9312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600" b="1" dirty="0">
                          <a:effectLst/>
                        </a:rPr>
                        <a:t>Steps to overcome the barriers</a:t>
                      </a:r>
                      <a:endParaRPr lang="en-CH" sz="1600" b="1" dirty="0">
                        <a:solidFill>
                          <a:srgbClr val="943634"/>
                        </a:solidFill>
                        <a:effectLst/>
                        <a:latin typeface="+mj-lt"/>
                        <a:ea typeface="Calibri" panose="020F0502020204030204" pitchFamily="34" charset="0"/>
                        <a:cs typeface="Times New Roman" panose="02020603050405020304" pitchFamily="18" charset="0"/>
                      </a:endParaRPr>
                    </a:p>
                  </a:txBody>
                  <a:tcPr marL="93120" marR="9312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7137158"/>
                  </a:ext>
                </a:extLst>
              </a:tr>
              <a:tr h="2674723">
                <a:tc>
                  <a:txBody>
                    <a:bodyPr/>
                    <a:lstStyle/>
                    <a:p>
                      <a:pPr marL="0" marR="0">
                        <a:lnSpc>
                          <a:spcPct val="115000"/>
                        </a:lnSpc>
                        <a:spcBef>
                          <a:spcPts val="0"/>
                        </a:spcBef>
                        <a:spcAft>
                          <a:spcPts val="0"/>
                        </a:spcAft>
                      </a:pPr>
                      <a:r>
                        <a:rPr lang="en-GB" sz="1600" b="1" dirty="0">
                          <a:effectLst/>
                        </a:rPr>
                        <a:t>Example 6: Use active listening skills to help people feel understood and listened to.</a:t>
                      </a:r>
                      <a:endParaRPr lang="en-CH" sz="1600" b="1" dirty="0">
                        <a:solidFill>
                          <a:srgbClr val="943634"/>
                        </a:solidFill>
                        <a:effectLst/>
                        <a:latin typeface="+mj-lt"/>
                        <a:ea typeface="Calibri" panose="020F0502020204030204" pitchFamily="34" charset="0"/>
                        <a:cs typeface="Times New Roman" panose="02020603050405020304" pitchFamily="18" charset="0"/>
                      </a:endParaRPr>
                    </a:p>
                  </a:txBody>
                  <a:tcPr marL="93120" marR="9312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r>
                        <a:rPr lang="en-GB" sz="1600" dirty="0">
                          <a:effectLst/>
                        </a:rPr>
                        <a:t>Staff may feel burnt out at times and unable to be fully attentive to people’s needs.</a:t>
                      </a:r>
                      <a:endParaRPr lang="en-CH" sz="1600" dirty="0">
                        <a:effectLst/>
                      </a:endParaRPr>
                    </a:p>
                    <a:p>
                      <a:pPr marL="0" marR="0">
                        <a:lnSpc>
                          <a:spcPct val="115000"/>
                        </a:lnSpc>
                        <a:spcBef>
                          <a:spcPts val="0"/>
                        </a:spcBef>
                        <a:spcAft>
                          <a:spcPts val="0"/>
                        </a:spcAft>
                      </a:pPr>
                      <a:r>
                        <a:rPr lang="en-GB" sz="1600" dirty="0">
                          <a:effectLst/>
                        </a:rPr>
                        <a:t> </a:t>
                      </a:r>
                      <a:endParaRPr lang="en-CH" sz="1600" dirty="0">
                        <a:effectLst/>
                      </a:endParaRPr>
                    </a:p>
                    <a:p>
                      <a:pPr marL="0" marR="0">
                        <a:lnSpc>
                          <a:spcPct val="115000"/>
                        </a:lnSpc>
                        <a:spcBef>
                          <a:spcPts val="0"/>
                        </a:spcBef>
                        <a:spcAft>
                          <a:spcPts val="0"/>
                        </a:spcAft>
                      </a:pPr>
                      <a:r>
                        <a:rPr lang="en-GB" sz="1600" dirty="0">
                          <a:effectLst/>
                        </a:rPr>
                        <a:t> </a:t>
                      </a:r>
                      <a:endParaRPr lang="en-CH" sz="1600" dirty="0">
                        <a:effectLst/>
                      </a:endParaRPr>
                    </a:p>
                    <a:p>
                      <a:pPr marL="0" marR="0">
                        <a:lnSpc>
                          <a:spcPct val="115000"/>
                        </a:lnSpc>
                        <a:spcBef>
                          <a:spcPts val="0"/>
                        </a:spcBef>
                        <a:spcAft>
                          <a:spcPts val="0"/>
                        </a:spcAft>
                      </a:pPr>
                      <a:r>
                        <a:rPr lang="en-GB" sz="1600" dirty="0">
                          <a:effectLst/>
                        </a:rPr>
                        <a:t>Staff may not have had adequate training on how to practise active listening.</a:t>
                      </a:r>
                      <a:endParaRPr lang="en-CH" sz="1600" dirty="0">
                        <a:solidFill>
                          <a:srgbClr val="943634"/>
                        </a:solidFill>
                        <a:effectLst/>
                        <a:latin typeface="+mj-lt"/>
                        <a:ea typeface="Calibri" panose="020F0502020204030204" pitchFamily="34" charset="0"/>
                        <a:cs typeface="Times New Roman" panose="02020603050405020304" pitchFamily="18" charset="0"/>
                      </a:endParaRPr>
                    </a:p>
                  </a:txBody>
                  <a:tcPr marL="93120" marR="9312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r>
                        <a:rPr lang="en-GB" sz="1600" dirty="0">
                          <a:effectLst/>
                        </a:rPr>
                        <a:t>Acknowledge feeling burnt out and pay special attention to finding time and space for self-care, either at work or at home. Talk to supervisor or colleagues for support.</a:t>
                      </a:r>
                      <a:endParaRPr lang="en-CH" sz="1600" dirty="0">
                        <a:effectLst/>
                      </a:endParaRPr>
                    </a:p>
                    <a:p>
                      <a:pPr marL="0" marR="0">
                        <a:lnSpc>
                          <a:spcPct val="115000"/>
                        </a:lnSpc>
                        <a:spcBef>
                          <a:spcPts val="0"/>
                        </a:spcBef>
                        <a:spcAft>
                          <a:spcPts val="0"/>
                        </a:spcAft>
                      </a:pPr>
                      <a:r>
                        <a:rPr lang="en-GB" sz="1600" dirty="0">
                          <a:effectLst/>
                        </a:rPr>
                        <a:t> </a:t>
                      </a:r>
                      <a:endParaRPr lang="en-CH" sz="1600" dirty="0">
                        <a:effectLst/>
                      </a:endParaRPr>
                    </a:p>
                    <a:p>
                      <a:pPr marL="0" marR="0">
                        <a:lnSpc>
                          <a:spcPct val="115000"/>
                        </a:lnSpc>
                        <a:spcBef>
                          <a:spcPts val="0"/>
                        </a:spcBef>
                        <a:spcAft>
                          <a:spcPts val="0"/>
                        </a:spcAft>
                      </a:pPr>
                      <a:r>
                        <a:rPr lang="en-GB" sz="1600" dirty="0">
                          <a:effectLst/>
                        </a:rPr>
                        <a:t>Consult with supervisor on the topic, and/or learn by using books, workbooks or online resources.</a:t>
                      </a:r>
                      <a:endParaRPr lang="en-CH" sz="1600" dirty="0">
                        <a:solidFill>
                          <a:srgbClr val="943634"/>
                        </a:solidFill>
                        <a:effectLst/>
                        <a:latin typeface="+mj-lt"/>
                        <a:ea typeface="Calibri" panose="020F0502020204030204" pitchFamily="34" charset="0"/>
                        <a:cs typeface="Times New Roman" panose="02020603050405020304" pitchFamily="18" charset="0"/>
                      </a:endParaRPr>
                    </a:p>
                  </a:txBody>
                  <a:tcPr marL="93120" marR="9312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5610336"/>
                  </a:ext>
                </a:extLst>
              </a:tr>
            </a:tbl>
          </a:graphicData>
        </a:graphic>
      </p:graphicFrame>
      <p:sp>
        <p:nvSpPr>
          <p:cNvPr id="2" name="Title 1">
            <a:extLst>
              <a:ext uri="{FF2B5EF4-FFF2-40B4-BE49-F238E27FC236}">
                <a16:creationId xmlns:a16="http://schemas.microsoft.com/office/drawing/2014/main" id="{80683ADE-CC5B-461A-8054-8C84B461166E}"/>
              </a:ext>
            </a:extLst>
          </p:cNvPr>
          <p:cNvSpPr>
            <a:spLocks noGrp="1"/>
          </p:cNvSpPr>
          <p:nvPr>
            <p:ph type="title"/>
          </p:nvPr>
        </p:nvSpPr>
        <p:spPr/>
        <p:txBody>
          <a:bodyPr/>
          <a:lstStyle/>
          <a:p>
            <a:r>
              <a:rPr lang="en-GB" dirty="0"/>
              <a:t>Exercise 5.1: Improving practices to promote recovery in mental health and social services - 8</a:t>
            </a:r>
            <a:endParaRPr lang="en-CH" dirty="0"/>
          </a:p>
        </p:txBody>
      </p:sp>
    </p:spTree>
    <p:extLst>
      <p:ext uri="{BB962C8B-B14F-4D97-AF65-F5344CB8AC3E}">
        <p14:creationId xmlns:p14="http://schemas.microsoft.com/office/powerpoint/2010/main" val="265639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2408E-791F-4F1D-A4A5-CA10D211D0DC}"/>
              </a:ext>
            </a:extLst>
          </p:cNvPr>
          <p:cNvSpPr>
            <a:spLocks noGrp="1"/>
          </p:cNvSpPr>
          <p:nvPr>
            <p:ph type="title"/>
          </p:nvPr>
        </p:nvSpPr>
        <p:spPr/>
        <p:txBody>
          <a:bodyPr/>
          <a:lstStyle/>
          <a:p>
            <a:r>
              <a:rPr lang="en-GB" dirty="0"/>
              <a:t>Topic 1: What is mental health?</a:t>
            </a:r>
            <a:br>
              <a:rPr lang="en-CH" dirty="0"/>
            </a:br>
            <a:endParaRPr lang="en-CH" dirty="0"/>
          </a:p>
        </p:txBody>
      </p:sp>
    </p:spTree>
    <p:extLst>
      <p:ext uri="{BB962C8B-B14F-4D97-AF65-F5344CB8AC3E}">
        <p14:creationId xmlns:p14="http://schemas.microsoft.com/office/powerpoint/2010/main" val="139580211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89383B17-7A99-4DA3-9B78-34ED96BDD5A8}"/>
              </a:ext>
            </a:extLst>
          </p:cNvPr>
          <p:cNvGraphicFramePr>
            <a:graphicFrameLocks noGrp="1"/>
          </p:cNvGraphicFramePr>
          <p:nvPr>
            <p:ph sz="quarter" idx="14"/>
            <p:extLst>
              <p:ext uri="{D42A27DB-BD31-4B8C-83A1-F6EECF244321}">
                <p14:modId xmlns:p14="http://schemas.microsoft.com/office/powerpoint/2010/main" val="1242172248"/>
              </p:ext>
            </p:extLst>
          </p:nvPr>
        </p:nvGraphicFramePr>
        <p:xfrm>
          <a:off x="506413" y="1467757"/>
          <a:ext cx="11175397" cy="4120243"/>
        </p:xfrm>
        <a:graphic>
          <a:graphicData uri="http://schemas.openxmlformats.org/drawingml/2006/table">
            <a:tbl>
              <a:tblPr firstRow="1" firstCol="1" bandRow="1">
                <a:tableStyleId>{2D5ABB26-0587-4C30-8999-92F81FD0307C}</a:tableStyleId>
              </a:tblPr>
              <a:tblGrid>
                <a:gridCol w="3006044">
                  <a:extLst>
                    <a:ext uri="{9D8B030D-6E8A-4147-A177-3AD203B41FA5}">
                      <a16:colId xmlns:a16="http://schemas.microsoft.com/office/drawing/2014/main" val="1236612447"/>
                    </a:ext>
                  </a:extLst>
                </a:gridCol>
                <a:gridCol w="2917372">
                  <a:extLst>
                    <a:ext uri="{9D8B030D-6E8A-4147-A177-3AD203B41FA5}">
                      <a16:colId xmlns:a16="http://schemas.microsoft.com/office/drawing/2014/main" val="3569360697"/>
                    </a:ext>
                  </a:extLst>
                </a:gridCol>
                <a:gridCol w="5251981">
                  <a:extLst>
                    <a:ext uri="{9D8B030D-6E8A-4147-A177-3AD203B41FA5}">
                      <a16:colId xmlns:a16="http://schemas.microsoft.com/office/drawing/2014/main" val="3041660891"/>
                    </a:ext>
                  </a:extLst>
                </a:gridCol>
              </a:tblGrid>
              <a:tr h="232094">
                <a:tc gridSpan="3">
                  <a:txBody>
                    <a:bodyPr/>
                    <a:lstStyle/>
                    <a:p>
                      <a:pPr marL="0" marR="0" algn="ctr">
                        <a:lnSpc>
                          <a:spcPct val="115000"/>
                        </a:lnSpc>
                        <a:spcBef>
                          <a:spcPts val="0"/>
                        </a:spcBef>
                        <a:spcAft>
                          <a:spcPts val="0"/>
                        </a:spcAft>
                      </a:pPr>
                      <a:r>
                        <a:rPr lang="en-GB" sz="1400" b="1" dirty="0">
                          <a:solidFill>
                            <a:schemeClr val="bg1"/>
                          </a:solidFill>
                          <a:effectLst/>
                          <a:latin typeface="Century Gothic" panose="020B0502020202020204" pitchFamily="34" charset="0"/>
                        </a:rPr>
                        <a:t>Implementing a recovery approach in service X</a:t>
                      </a:r>
                      <a:endParaRPr lang="en-CH" sz="1400" b="1">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92834" marR="9283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3137259923"/>
                  </a:ext>
                </a:extLst>
              </a:tr>
              <a:tr h="232094">
                <a:tc>
                  <a:txBody>
                    <a:bodyPr/>
                    <a:lstStyle/>
                    <a:p>
                      <a:pPr marL="0" marR="0" algn="ctr">
                        <a:lnSpc>
                          <a:spcPct val="115000"/>
                        </a:lnSpc>
                        <a:spcBef>
                          <a:spcPts val="0"/>
                        </a:spcBef>
                        <a:spcAft>
                          <a:spcPts val="0"/>
                        </a:spcAft>
                      </a:pPr>
                      <a:r>
                        <a:rPr lang="en-GB" sz="1400" b="1" dirty="0">
                          <a:effectLst/>
                          <a:latin typeface="Century Gothic" panose="020B0502020202020204" pitchFamily="34" charset="0"/>
                        </a:rPr>
                        <a:t>A</a:t>
                      </a:r>
                      <a:endParaRPr lang="en-CH" sz="14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92834" marR="9283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400" b="1" dirty="0">
                          <a:effectLst/>
                          <a:latin typeface="Century Gothic" panose="020B0502020202020204" pitchFamily="34" charset="0"/>
                        </a:rPr>
                        <a:t>B</a:t>
                      </a:r>
                      <a:endParaRPr lang="en-CH" sz="14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92834" marR="9283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marL="0" marR="0" algn="ctr">
                        <a:lnSpc>
                          <a:spcPct val="115000"/>
                        </a:lnSpc>
                        <a:spcBef>
                          <a:spcPts val="0"/>
                        </a:spcBef>
                        <a:spcAft>
                          <a:spcPts val="0"/>
                        </a:spcAft>
                      </a:pPr>
                      <a:r>
                        <a:rPr lang="en-GB" sz="1400" b="1" dirty="0">
                          <a:effectLst/>
                          <a:latin typeface="Century Gothic" panose="020B0502020202020204" pitchFamily="34" charset="0"/>
                        </a:rPr>
                        <a:t>C</a:t>
                      </a:r>
                      <a:endParaRPr lang="en-CH" sz="14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92834" marR="9283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1162896564"/>
                  </a:ext>
                </a:extLst>
              </a:tr>
              <a:tr h="478742">
                <a:tc>
                  <a:txBody>
                    <a:bodyPr/>
                    <a:lstStyle/>
                    <a:p>
                      <a:pPr marL="0" marR="0" algn="ctr">
                        <a:lnSpc>
                          <a:spcPct val="115000"/>
                        </a:lnSpc>
                        <a:spcBef>
                          <a:spcPts val="0"/>
                        </a:spcBef>
                        <a:spcAft>
                          <a:spcPts val="0"/>
                        </a:spcAft>
                      </a:pPr>
                      <a:r>
                        <a:rPr lang="en-GB" sz="1400" b="1" dirty="0">
                          <a:effectLst/>
                          <a:latin typeface="+mj-lt"/>
                        </a:rPr>
                        <a:t>Changes in staff and service practices to support a recovery approach</a:t>
                      </a:r>
                      <a:endParaRPr lang="en-CH" sz="1400" b="1">
                        <a:solidFill>
                          <a:srgbClr val="943634"/>
                        </a:solidFill>
                        <a:effectLst/>
                        <a:latin typeface="+mj-lt"/>
                        <a:ea typeface="Calibri" panose="020F0502020204030204" pitchFamily="34" charset="0"/>
                        <a:cs typeface="Times New Roman" panose="02020603050405020304" pitchFamily="18" charset="0"/>
                      </a:endParaRPr>
                    </a:p>
                  </a:txBody>
                  <a:tcPr marL="92834" marR="9283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400" b="1" dirty="0">
                          <a:effectLst/>
                          <a:latin typeface="+mj-lt"/>
                        </a:rPr>
                        <a:t>Potential barriers</a:t>
                      </a:r>
                      <a:endParaRPr lang="en-CH" sz="1400" b="1">
                        <a:solidFill>
                          <a:srgbClr val="943634"/>
                        </a:solidFill>
                        <a:effectLst/>
                        <a:latin typeface="+mj-lt"/>
                        <a:ea typeface="Calibri" panose="020F0502020204030204" pitchFamily="34" charset="0"/>
                        <a:cs typeface="Times New Roman" panose="02020603050405020304" pitchFamily="18" charset="0"/>
                      </a:endParaRPr>
                    </a:p>
                  </a:txBody>
                  <a:tcPr marL="92834" marR="9283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GB" sz="1400" b="1" dirty="0">
                          <a:effectLst/>
                          <a:latin typeface="+mj-lt"/>
                        </a:rPr>
                        <a:t>Steps to overcome the barriers</a:t>
                      </a:r>
                      <a:endParaRPr lang="en-CH" sz="1400" b="1" dirty="0">
                        <a:solidFill>
                          <a:srgbClr val="943634"/>
                        </a:solidFill>
                        <a:effectLst/>
                        <a:latin typeface="+mj-lt"/>
                        <a:ea typeface="Calibri" panose="020F0502020204030204" pitchFamily="34" charset="0"/>
                        <a:cs typeface="Times New Roman" panose="02020603050405020304" pitchFamily="18" charset="0"/>
                      </a:endParaRPr>
                    </a:p>
                  </a:txBody>
                  <a:tcPr marL="92834" marR="9283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3994015"/>
                  </a:ext>
                </a:extLst>
              </a:tr>
              <a:tr h="232094">
                <a:tc>
                  <a:txBody>
                    <a:bodyPr/>
                    <a:lstStyle/>
                    <a:p>
                      <a:pPr marL="0" marR="0">
                        <a:lnSpc>
                          <a:spcPct val="115000"/>
                        </a:lnSpc>
                        <a:spcBef>
                          <a:spcPts val="0"/>
                        </a:spcBef>
                        <a:spcAft>
                          <a:spcPts val="0"/>
                        </a:spcAft>
                      </a:pPr>
                      <a:endParaRPr lang="en-CH" sz="1400" b="1">
                        <a:solidFill>
                          <a:srgbClr val="943634"/>
                        </a:solidFill>
                        <a:effectLst/>
                        <a:latin typeface="+mj-lt"/>
                        <a:ea typeface="Calibri" panose="020F0502020204030204" pitchFamily="34" charset="0"/>
                        <a:cs typeface="Times New Roman" panose="02020603050405020304" pitchFamily="18" charset="0"/>
                      </a:endParaRPr>
                    </a:p>
                  </a:txBody>
                  <a:tcPr marL="92834" marR="92834"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endParaRPr lang="en-CH" sz="1400">
                        <a:solidFill>
                          <a:srgbClr val="943634"/>
                        </a:solidFill>
                        <a:effectLst/>
                        <a:latin typeface="+mj-lt"/>
                        <a:ea typeface="Calibri" panose="020F0502020204030204" pitchFamily="34" charset="0"/>
                        <a:cs typeface="Times New Roman" panose="02020603050405020304" pitchFamily="18" charset="0"/>
                      </a:endParaRPr>
                    </a:p>
                  </a:txBody>
                  <a:tcPr marL="92834" marR="92834"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endParaRPr lang="en-CH" sz="1400">
                        <a:solidFill>
                          <a:srgbClr val="943634"/>
                        </a:solidFill>
                        <a:effectLst/>
                        <a:latin typeface="+mj-lt"/>
                        <a:ea typeface="Calibri" panose="020F0502020204030204" pitchFamily="34" charset="0"/>
                        <a:cs typeface="Times New Roman" panose="02020603050405020304" pitchFamily="18" charset="0"/>
                      </a:endParaRPr>
                    </a:p>
                  </a:txBody>
                  <a:tcPr marL="92834" marR="92834"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8644568"/>
                  </a:ext>
                </a:extLst>
              </a:tr>
              <a:tr h="2945219">
                <a:tc>
                  <a:txBody>
                    <a:bodyPr/>
                    <a:lstStyle/>
                    <a:p>
                      <a:pPr marL="0" marR="0">
                        <a:lnSpc>
                          <a:spcPct val="115000"/>
                        </a:lnSpc>
                        <a:spcBef>
                          <a:spcPts val="0"/>
                        </a:spcBef>
                        <a:spcAft>
                          <a:spcPts val="0"/>
                        </a:spcAft>
                      </a:pPr>
                      <a:r>
                        <a:rPr lang="en-GB" sz="1400" b="1" dirty="0">
                          <a:effectLst/>
                          <a:latin typeface="+mj-lt"/>
                        </a:rPr>
                        <a:t>Example 7: Put up informative or decorative materials (e.g. posters, artwork, etc.) around the service to convey messages of hope and recovery.</a:t>
                      </a:r>
                      <a:endParaRPr lang="en-CH" sz="1400" b="1" dirty="0">
                        <a:solidFill>
                          <a:srgbClr val="943634"/>
                        </a:solidFill>
                        <a:effectLst/>
                        <a:latin typeface="+mj-lt"/>
                        <a:ea typeface="Calibri" panose="020F0502020204030204" pitchFamily="34" charset="0"/>
                        <a:cs typeface="Times New Roman" panose="02020603050405020304" pitchFamily="18" charset="0"/>
                      </a:endParaRPr>
                    </a:p>
                  </a:txBody>
                  <a:tcPr marL="92834" marR="92834"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r>
                        <a:rPr lang="en-GB" sz="1400" dirty="0">
                          <a:effectLst/>
                          <a:latin typeface="+mj-lt"/>
                        </a:rPr>
                        <a:t>Staff may not know where to find those materials, or the service may not have funds allocated for such materials.</a:t>
                      </a:r>
                      <a:endParaRPr lang="en-CH" sz="1400">
                        <a:effectLst/>
                        <a:latin typeface="+mj-lt"/>
                      </a:endParaRPr>
                    </a:p>
                    <a:p>
                      <a:pPr marL="0" marR="0">
                        <a:lnSpc>
                          <a:spcPct val="115000"/>
                        </a:lnSpc>
                        <a:spcBef>
                          <a:spcPts val="0"/>
                        </a:spcBef>
                        <a:spcAft>
                          <a:spcPts val="0"/>
                        </a:spcAft>
                      </a:pPr>
                      <a:r>
                        <a:rPr lang="en-GB" sz="1400" dirty="0">
                          <a:effectLst/>
                          <a:latin typeface="+mj-lt"/>
                        </a:rPr>
                        <a:t> </a:t>
                      </a:r>
                      <a:endParaRPr lang="en-CH" sz="1400">
                        <a:effectLst/>
                        <a:latin typeface="+mj-lt"/>
                      </a:endParaRPr>
                    </a:p>
                    <a:p>
                      <a:pPr marL="0" marR="0">
                        <a:lnSpc>
                          <a:spcPct val="115000"/>
                        </a:lnSpc>
                        <a:spcBef>
                          <a:spcPts val="0"/>
                        </a:spcBef>
                        <a:spcAft>
                          <a:spcPts val="0"/>
                        </a:spcAft>
                      </a:pPr>
                      <a:r>
                        <a:rPr lang="en-GB" sz="1400" dirty="0">
                          <a:effectLst/>
                          <a:latin typeface="+mj-lt"/>
                        </a:rPr>
                        <a:t>Staff may not feel sure about what kind of materials or decorations they should put in the service.</a:t>
                      </a:r>
                      <a:endParaRPr lang="en-CH" sz="1400">
                        <a:solidFill>
                          <a:srgbClr val="943634"/>
                        </a:solidFill>
                        <a:effectLst/>
                        <a:latin typeface="+mj-lt"/>
                        <a:ea typeface="Calibri" panose="020F0502020204030204" pitchFamily="34" charset="0"/>
                        <a:cs typeface="Times New Roman" panose="02020603050405020304" pitchFamily="18" charset="0"/>
                      </a:endParaRPr>
                    </a:p>
                  </a:txBody>
                  <a:tcPr marL="92834" marR="92834"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Bef>
                          <a:spcPts val="0"/>
                        </a:spcBef>
                        <a:spcAft>
                          <a:spcPts val="0"/>
                        </a:spcAft>
                      </a:pPr>
                      <a:r>
                        <a:rPr lang="en-GB" sz="1400" dirty="0">
                          <a:effectLst/>
                          <a:latin typeface="+mj-lt"/>
                        </a:rPr>
                        <a:t>Search online for (free) materials; </a:t>
                      </a:r>
                      <a:endParaRPr lang="en-CH" sz="1400" dirty="0">
                        <a:effectLst/>
                        <a:latin typeface="+mj-lt"/>
                      </a:endParaRPr>
                    </a:p>
                    <a:p>
                      <a:pPr marL="0" marR="0">
                        <a:lnSpc>
                          <a:spcPct val="115000"/>
                        </a:lnSpc>
                        <a:spcBef>
                          <a:spcPts val="0"/>
                        </a:spcBef>
                        <a:spcAft>
                          <a:spcPts val="0"/>
                        </a:spcAft>
                      </a:pPr>
                      <a:r>
                        <a:rPr lang="en-GB" sz="1400" dirty="0">
                          <a:effectLst/>
                          <a:latin typeface="+mj-lt"/>
                        </a:rPr>
                        <a:t> </a:t>
                      </a:r>
                      <a:endParaRPr lang="en-CH" sz="1400" dirty="0">
                        <a:effectLst/>
                        <a:latin typeface="+mj-lt"/>
                      </a:endParaRPr>
                    </a:p>
                    <a:p>
                      <a:pPr marL="0" marR="0">
                        <a:lnSpc>
                          <a:spcPct val="115000"/>
                        </a:lnSpc>
                        <a:spcBef>
                          <a:spcPts val="0"/>
                        </a:spcBef>
                        <a:spcAft>
                          <a:spcPts val="0"/>
                        </a:spcAft>
                      </a:pPr>
                      <a:r>
                        <a:rPr lang="en-GB" sz="1400" dirty="0">
                          <a:effectLst/>
                          <a:latin typeface="+mj-lt"/>
                        </a:rPr>
                        <a:t>Encourage people who are using or have previously used the services to create material portraying messages of hope and recovery around the service. Give people control and ownership of these activities. If relevant, give people adequate remuneration for their work.</a:t>
                      </a:r>
                      <a:endParaRPr lang="en-CH" sz="1400" dirty="0">
                        <a:effectLst/>
                        <a:latin typeface="+mj-lt"/>
                      </a:endParaRPr>
                    </a:p>
                    <a:p>
                      <a:pPr marL="0" marR="0">
                        <a:lnSpc>
                          <a:spcPct val="115000"/>
                        </a:lnSpc>
                        <a:spcBef>
                          <a:spcPts val="0"/>
                        </a:spcBef>
                        <a:spcAft>
                          <a:spcPts val="0"/>
                        </a:spcAft>
                      </a:pPr>
                      <a:r>
                        <a:rPr lang="en-GB" sz="1400" dirty="0">
                          <a:effectLst/>
                          <a:latin typeface="+mj-lt"/>
                        </a:rPr>
                        <a:t> </a:t>
                      </a:r>
                      <a:endParaRPr lang="en-CH" sz="1400" dirty="0">
                        <a:effectLst/>
                        <a:latin typeface="+mj-lt"/>
                      </a:endParaRPr>
                    </a:p>
                    <a:p>
                      <a:pPr marL="0" marR="0">
                        <a:lnSpc>
                          <a:spcPct val="115000"/>
                        </a:lnSpc>
                        <a:spcBef>
                          <a:spcPts val="0"/>
                        </a:spcBef>
                        <a:spcAft>
                          <a:spcPts val="0"/>
                        </a:spcAft>
                      </a:pPr>
                      <a:r>
                        <a:rPr lang="en-GB" sz="1400" dirty="0">
                          <a:effectLst/>
                          <a:latin typeface="+mj-lt"/>
                        </a:rPr>
                        <a:t>Request funding from management to purchase materials.</a:t>
                      </a:r>
                      <a:endParaRPr lang="en-CH" sz="1400" dirty="0">
                        <a:effectLst/>
                        <a:latin typeface="+mj-lt"/>
                      </a:endParaRPr>
                    </a:p>
                    <a:p>
                      <a:pPr marL="0" marR="0">
                        <a:lnSpc>
                          <a:spcPct val="115000"/>
                        </a:lnSpc>
                        <a:spcBef>
                          <a:spcPts val="0"/>
                        </a:spcBef>
                        <a:spcAft>
                          <a:spcPts val="0"/>
                        </a:spcAft>
                      </a:pPr>
                      <a:r>
                        <a:rPr lang="en-GB" sz="1400" dirty="0">
                          <a:effectLst/>
                          <a:latin typeface="+mj-lt"/>
                        </a:rPr>
                        <a:t> </a:t>
                      </a:r>
                      <a:endParaRPr lang="en-CH" sz="1400" dirty="0">
                        <a:effectLst/>
                        <a:latin typeface="+mj-lt"/>
                      </a:endParaRPr>
                    </a:p>
                    <a:p>
                      <a:pPr marL="0" marR="0">
                        <a:lnSpc>
                          <a:spcPct val="115000"/>
                        </a:lnSpc>
                        <a:spcBef>
                          <a:spcPts val="0"/>
                        </a:spcBef>
                        <a:spcAft>
                          <a:spcPts val="0"/>
                        </a:spcAft>
                      </a:pPr>
                      <a:r>
                        <a:rPr lang="en-GB" sz="1400" dirty="0">
                          <a:effectLst/>
                          <a:latin typeface="+mj-lt"/>
                        </a:rPr>
                        <a:t>Ask people for their ideas and opinions; learn from other services that have created recovery-oriented space; or read books or articles on the topic to come up with ideas.</a:t>
                      </a:r>
                      <a:endParaRPr lang="en-CH" sz="1400" dirty="0">
                        <a:solidFill>
                          <a:srgbClr val="943634"/>
                        </a:solidFill>
                        <a:effectLst/>
                        <a:latin typeface="+mj-lt"/>
                        <a:ea typeface="Calibri" panose="020F0502020204030204" pitchFamily="34" charset="0"/>
                        <a:cs typeface="Times New Roman" panose="02020603050405020304" pitchFamily="18" charset="0"/>
                      </a:endParaRPr>
                    </a:p>
                  </a:txBody>
                  <a:tcPr marL="92834" marR="92834"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58979583"/>
                  </a:ext>
                </a:extLst>
              </a:tr>
            </a:tbl>
          </a:graphicData>
        </a:graphic>
      </p:graphicFrame>
      <p:sp>
        <p:nvSpPr>
          <p:cNvPr id="2" name="Title 1">
            <a:extLst>
              <a:ext uri="{FF2B5EF4-FFF2-40B4-BE49-F238E27FC236}">
                <a16:creationId xmlns:a16="http://schemas.microsoft.com/office/drawing/2014/main" id="{D4D816FC-4699-4D2E-B8A4-F91FFE92C28F}"/>
              </a:ext>
            </a:extLst>
          </p:cNvPr>
          <p:cNvSpPr>
            <a:spLocks noGrp="1"/>
          </p:cNvSpPr>
          <p:nvPr>
            <p:ph type="title"/>
          </p:nvPr>
        </p:nvSpPr>
        <p:spPr/>
        <p:txBody>
          <a:bodyPr/>
          <a:lstStyle/>
          <a:p>
            <a:r>
              <a:rPr lang="en-GB" dirty="0"/>
              <a:t>Exercise 5.1: Improving practices to promote recovery in mental health and social services - 9</a:t>
            </a:r>
            <a:endParaRPr lang="en-CH" dirty="0"/>
          </a:p>
        </p:txBody>
      </p:sp>
    </p:spTree>
    <p:extLst>
      <p:ext uri="{BB962C8B-B14F-4D97-AF65-F5344CB8AC3E}">
        <p14:creationId xmlns:p14="http://schemas.microsoft.com/office/powerpoint/2010/main" val="197065954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00808AAE-69FB-48CF-8162-72731EDC242D}"/>
              </a:ext>
            </a:extLst>
          </p:cNvPr>
          <p:cNvGraphicFramePr>
            <a:graphicFrameLocks noGrp="1"/>
          </p:cNvGraphicFramePr>
          <p:nvPr>
            <p:ph sz="quarter" idx="14"/>
            <p:extLst>
              <p:ext uri="{D42A27DB-BD31-4B8C-83A1-F6EECF244321}">
                <p14:modId xmlns:p14="http://schemas.microsoft.com/office/powerpoint/2010/main" val="1224867229"/>
              </p:ext>
            </p:extLst>
          </p:nvPr>
        </p:nvGraphicFramePr>
        <p:xfrm>
          <a:off x="506413" y="1511300"/>
          <a:ext cx="11173402" cy="3594628"/>
        </p:xfrm>
        <a:graphic>
          <a:graphicData uri="http://schemas.openxmlformats.org/drawingml/2006/table">
            <a:tbl>
              <a:tblPr firstRow="1" firstCol="1" bandRow="1">
                <a:tableStyleId>{5940675A-B579-460E-94D1-54222C63F5DA}</a:tableStyleId>
              </a:tblPr>
              <a:tblGrid>
                <a:gridCol w="3583420">
                  <a:extLst>
                    <a:ext uri="{9D8B030D-6E8A-4147-A177-3AD203B41FA5}">
                      <a16:colId xmlns:a16="http://schemas.microsoft.com/office/drawing/2014/main" val="81717438"/>
                    </a:ext>
                  </a:extLst>
                </a:gridCol>
                <a:gridCol w="3587046">
                  <a:extLst>
                    <a:ext uri="{9D8B030D-6E8A-4147-A177-3AD203B41FA5}">
                      <a16:colId xmlns:a16="http://schemas.microsoft.com/office/drawing/2014/main" val="2165807983"/>
                    </a:ext>
                  </a:extLst>
                </a:gridCol>
                <a:gridCol w="4002936">
                  <a:extLst>
                    <a:ext uri="{9D8B030D-6E8A-4147-A177-3AD203B41FA5}">
                      <a16:colId xmlns:a16="http://schemas.microsoft.com/office/drawing/2014/main" val="3635626322"/>
                    </a:ext>
                  </a:extLst>
                </a:gridCol>
              </a:tblGrid>
              <a:tr h="304476">
                <a:tc gridSpan="3">
                  <a:txBody>
                    <a:bodyPr/>
                    <a:lstStyle/>
                    <a:p>
                      <a:pPr marL="0" marR="0" algn="ctr">
                        <a:lnSpc>
                          <a:spcPct val="115000"/>
                        </a:lnSpc>
                        <a:spcBef>
                          <a:spcPts val="0"/>
                        </a:spcBef>
                        <a:spcAft>
                          <a:spcPts val="0"/>
                        </a:spcAft>
                      </a:pPr>
                      <a:r>
                        <a:rPr lang="en-GB" sz="1600" b="1" dirty="0">
                          <a:solidFill>
                            <a:schemeClr val="bg1"/>
                          </a:solidFill>
                          <a:effectLst/>
                          <a:latin typeface="Century Gothic" panose="020B0502020202020204" pitchFamily="34" charset="0"/>
                        </a:rPr>
                        <a:t>Implementing a recovery approach in service X</a:t>
                      </a:r>
                      <a:endParaRPr lang="en-CH" sz="1600" b="1" dirty="0">
                        <a:solidFill>
                          <a:schemeClr val="bg1"/>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9878" marR="89878" marT="0" marB="0" anchor="ctr">
                    <a:solidFill>
                      <a:schemeClr val="accent2"/>
                    </a:solidFill>
                  </a:tcPr>
                </a:tc>
                <a:tc hMerge="1">
                  <a:txBody>
                    <a:bodyPr/>
                    <a:lstStyle/>
                    <a:p>
                      <a:endParaRPr lang="en-CH"/>
                    </a:p>
                  </a:txBody>
                  <a:tcPr/>
                </a:tc>
                <a:tc hMerge="1">
                  <a:txBody>
                    <a:bodyPr/>
                    <a:lstStyle/>
                    <a:p>
                      <a:endParaRPr lang="en-CH"/>
                    </a:p>
                  </a:txBody>
                  <a:tcPr/>
                </a:tc>
                <a:extLst>
                  <a:ext uri="{0D108BD9-81ED-4DB2-BD59-A6C34878D82A}">
                    <a16:rowId xmlns:a16="http://schemas.microsoft.com/office/drawing/2014/main" val="4261486689"/>
                  </a:ext>
                </a:extLst>
              </a:tr>
              <a:tr h="304476">
                <a:tc>
                  <a:txBody>
                    <a:bodyPr/>
                    <a:lstStyle/>
                    <a:p>
                      <a:pPr marL="0" marR="0" algn="ctr">
                        <a:lnSpc>
                          <a:spcPct val="115000"/>
                        </a:lnSpc>
                        <a:spcBef>
                          <a:spcPts val="0"/>
                        </a:spcBef>
                        <a:spcAft>
                          <a:spcPts val="0"/>
                        </a:spcAft>
                      </a:pPr>
                      <a:r>
                        <a:rPr lang="en-GB" sz="1600" b="1" dirty="0">
                          <a:effectLst/>
                          <a:latin typeface="Century Gothic" panose="020B0502020202020204" pitchFamily="34" charset="0"/>
                        </a:rPr>
                        <a:t>A</a:t>
                      </a:r>
                      <a:endParaRPr lang="en-CH" sz="16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9878" marR="89878" marT="0" marB="0" anchor="ctr">
                    <a:solidFill>
                      <a:schemeClr val="accent5"/>
                    </a:solidFill>
                  </a:tcPr>
                </a:tc>
                <a:tc>
                  <a:txBody>
                    <a:bodyPr/>
                    <a:lstStyle/>
                    <a:p>
                      <a:pPr marL="0" marR="0" algn="ctr">
                        <a:lnSpc>
                          <a:spcPct val="115000"/>
                        </a:lnSpc>
                        <a:spcBef>
                          <a:spcPts val="0"/>
                        </a:spcBef>
                        <a:spcAft>
                          <a:spcPts val="0"/>
                        </a:spcAft>
                      </a:pPr>
                      <a:r>
                        <a:rPr lang="en-GB" sz="1600" b="1" dirty="0">
                          <a:effectLst/>
                          <a:latin typeface="Century Gothic" panose="020B0502020202020204" pitchFamily="34" charset="0"/>
                        </a:rPr>
                        <a:t>B</a:t>
                      </a:r>
                      <a:endParaRPr lang="en-CH" sz="1600" b="1">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9878" marR="89878" marT="0" marB="0" anchor="ctr">
                    <a:solidFill>
                      <a:schemeClr val="accent5"/>
                    </a:solidFill>
                  </a:tcPr>
                </a:tc>
                <a:tc>
                  <a:txBody>
                    <a:bodyPr/>
                    <a:lstStyle/>
                    <a:p>
                      <a:pPr marL="0" marR="0" algn="ctr">
                        <a:lnSpc>
                          <a:spcPct val="115000"/>
                        </a:lnSpc>
                        <a:spcBef>
                          <a:spcPts val="0"/>
                        </a:spcBef>
                        <a:spcAft>
                          <a:spcPts val="0"/>
                        </a:spcAft>
                      </a:pPr>
                      <a:r>
                        <a:rPr lang="en-GB" sz="1600" b="1" dirty="0">
                          <a:effectLst/>
                          <a:latin typeface="Century Gothic" panose="020B0502020202020204" pitchFamily="34" charset="0"/>
                        </a:rPr>
                        <a:t>C</a:t>
                      </a:r>
                      <a:endParaRPr lang="en-CH" sz="1600" b="1" dirty="0">
                        <a:solidFill>
                          <a:srgbClr val="943634"/>
                        </a:solidFill>
                        <a:effectLst/>
                        <a:latin typeface="Century Gothic" panose="020B0502020202020204" pitchFamily="34" charset="0"/>
                        <a:ea typeface="Calibri" panose="020F0502020204030204" pitchFamily="34" charset="0"/>
                        <a:cs typeface="Times New Roman" panose="02020603050405020304" pitchFamily="18" charset="0"/>
                      </a:endParaRPr>
                    </a:p>
                  </a:txBody>
                  <a:tcPr marL="89878" marR="89878" marT="0" marB="0" anchor="ctr">
                    <a:solidFill>
                      <a:schemeClr val="accent5"/>
                    </a:solidFill>
                  </a:tcPr>
                </a:tc>
                <a:extLst>
                  <a:ext uri="{0D108BD9-81ED-4DB2-BD59-A6C34878D82A}">
                    <a16:rowId xmlns:a16="http://schemas.microsoft.com/office/drawing/2014/main" val="3298014069"/>
                  </a:ext>
                </a:extLst>
              </a:tr>
              <a:tr h="719562">
                <a:tc>
                  <a:txBody>
                    <a:bodyPr/>
                    <a:lstStyle/>
                    <a:p>
                      <a:pPr marL="0" marR="0" algn="ctr">
                        <a:lnSpc>
                          <a:spcPct val="115000"/>
                        </a:lnSpc>
                        <a:spcBef>
                          <a:spcPts val="0"/>
                        </a:spcBef>
                        <a:spcAft>
                          <a:spcPts val="0"/>
                        </a:spcAft>
                      </a:pPr>
                      <a:r>
                        <a:rPr lang="en-GB" sz="1600" b="1" dirty="0">
                          <a:effectLst/>
                          <a:latin typeface="+mj-lt"/>
                        </a:rPr>
                        <a:t>Changes in staff and service practices to support a recovery approach</a:t>
                      </a:r>
                      <a:endParaRPr lang="en-CH" sz="1600" b="1">
                        <a:solidFill>
                          <a:srgbClr val="943634"/>
                        </a:solidFill>
                        <a:effectLst/>
                        <a:latin typeface="+mj-lt"/>
                        <a:ea typeface="Calibri" panose="020F0502020204030204" pitchFamily="34" charset="0"/>
                        <a:cs typeface="Times New Roman" panose="02020603050405020304" pitchFamily="18" charset="0"/>
                      </a:endParaRPr>
                    </a:p>
                  </a:txBody>
                  <a:tcPr marL="89878" marR="89878" marT="0" marB="0" anchor="ctr"/>
                </a:tc>
                <a:tc>
                  <a:txBody>
                    <a:bodyPr/>
                    <a:lstStyle/>
                    <a:p>
                      <a:pPr marL="0" marR="0" algn="ctr">
                        <a:lnSpc>
                          <a:spcPct val="115000"/>
                        </a:lnSpc>
                        <a:spcBef>
                          <a:spcPts val="0"/>
                        </a:spcBef>
                        <a:spcAft>
                          <a:spcPts val="0"/>
                        </a:spcAft>
                      </a:pPr>
                      <a:r>
                        <a:rPr lang="en-GB" sz="1600" b="1" dirty="0">
                          <a:effectLst/>
                          <a:latin typeface="+mj-lt"/>
                        </a:rPr>
                        <a:t>Potential barriers</a:t>
                      </a:r>
                      <a:endParaRPr lang="en-CH" sz="1600" b="1">
                        <a:solidFill>
                          <a:srgbClr val="943634"/>
                        </a:solidFill>
                        <a:effectLst/>
                        <a:latin typeface="+mj-lt"/>
                        <a:ea typeface="Calibri" panose="020F0502020204030204" pitchFamily="34" charset="0"/>
                        <a:cs typeface="Times New Roman" panose="02020603050405020304" pitchFamily="18" charset="0"/>
                      </a:endParaRPr>
                    </a:p>
                  </a:txBody>
                  <a:tcPr marL="89878" marR="89878" marT="0" marB="0" anchor="ctr"/>
                </a:tc>
                <a:tc>
                  <a:txBody>
                    <a:bodyPr/>
                    <a:lstStyle/>
                    <a:p>
                      <a:pPr marL="0" marR="0" algn="ctr">
                        <a:lnSpc>
                          <a:spcPct val="115000"/>
                        </a:lnSpc>
                        <a:spcBef>
                          <a:spcPts val="0"/>
                        </a:spcBef>
                        <a:spcAft>
                          <a:spcPts val="0"/>
                        </a:spcAft>
                      </a:pPr>
                      <a:r>
                        <a:rPr lang="en-GB" sz="1600" b="1" dirty="0">
                          <a:effectLst/>
                          <a:latin typeface="+mj-lt"/>
                        </a:rPr>
                        <a:t>Steps to overcome the barriers</a:t>
                      </a:r>
                      <a:endParaRPr lang="en-CH" sz="1600" b="1">
                        <a:solidFill>
                          <a:srgbClr val="943634"/>
                        </a:solidFill>
                        <a:effectLst/>
                        <a:latin typeface="+mj-lt"/>
                        <a:ea typeface="Calibri" panose="020F0502020204030204" pitchFamily="34" charset="0"/>
                        <a:cs typeface="Times New Roman" panose="02020603050405020304" pitchFamily="18" charset="0"/>
                      </a:endParaRPr>
                    </a:p>
                  </a:txBody>
                  <a:tcPr marL="89878" marR="89878" marT="0" marB="0" anchor="ctr"/>
                </a:tc>
                <a:extLst>
                  <a:ext uri="{0D108BD9-81ED-4DB2-BD59-A6C34878D82A}">
                    <a16:rowId xmlns:a16="http://schemas.microsoft.com/office/drawing/2014/main" val="2914846311"/>
                  </a:ext>
                </a:extLst>
              </a:tr>
              <a:tr h="2266114">
                <a:tc>
                  <a:txBody>
                    <a:bodyPr/>
                    <a:lstStyle/>
                    <a:p>
                      <a:pPr marL="0" marR="0">
                        <a:lnSpc>
                          <a:spcPct val="107000"/>
                        </a:lnSpc>
                        <a:spcBef>
                          <a:spcPts val="0"/>
                        </a:spcBef>
                        <a:spcAft>
                          <a:spcPts val="0"/>
                        </a:spcAft>
                      </a:pPr>
                      <a:r>
                        <a:rPr lang="en-GB" sz="1600" b="1" dirty="0">
                          <a:effectLst/>
                          <a:latin typeface="+mj-lt"/>
                        </a:rPr>
                        <a:t>Example 8: Support and educate staff on how to best approach recovery and service delivery in ways that are gender-sensitive and diversity-sensitive.</a:t>
                      </a:r>
                      <a:endParaRPr lang="en-CH" sz="1600" b="1" dirty="0">
                        <a:solidFill>
                          <a:srgbClr val="943634"/>
                        </a:solidFill>
                        <a:effectLst/>
                        <a:latin typeface="+mj-lt"/>
                        <a:ea typeface="Calibri" panose="020F0502020204030204" pitchFamily="34" charset="0"/>
                        <a:cs typeface="Times New Roman" panose="02020603050405020304" pitchFamily="18" charset="0"/>
                      </a:endParaRPr>
                    </a:p>
                  </a:txBody>
                  <a:tcPr marL="89878" marR="89878" marT="0" marB="0"/>
                </a:tc>
                <a:tc>
                  <a:txBody>
                    <a:bodyPr/>
                    <a:lstStyle/>
                    <a:p>
                      <a:pPr marL="0" marR="0">
                        <a:lnSpc>
                          <a:spcPct val="107000"/>
                        </a:lnSpc>
                        <a:spcBef>
                          <a:spcPts val="0"/>
                        </a:spcBef>
                        <a:spcAft>
                          <a:spcPts val="0"/>
                        </a:spcAft>
                      </a:pPr>
                      <a:r>
                        <a:rPr lang="en-GB" sz="1600" dirty="0">
                          <a:effectLst/>
                          <a:latin typeface="+mj-lt"/>
                        </a:rPr>
                        <a:t>Staff may feel unprepared or unable to attend to diversity and complexity of people beyond their experience (e.g. needs related to gender, culture, or socioeconomic status).</a:t>
                      </a:r>
                      <a:endParaRPr lang="en-CH" sz="1600">
                        <a:solidFill>
                          <a:srgbClr val="943634"/>
                        </a:solidFill>
                        <a:effectLst/>
                        <a:latin typeface="+mj-lt"/>
                        <a:ea typeface="Calibri" panose="020F0502020204030204" pitchFamily="34" charset="0"/>
                        <a:cs typeface="Times New Roman" panose="02020603050405020304" pitchFamily="18" charset="0"/>
                      </a:endParaRPr>
                    </a:p>
                  </a:txBody>
                  <a:tcPr marL="89878" marR="89878" marT="0" marB="0"/>
                </a:tc>
                <a:tc>
                  <a:txBody>
                    <a:bodyPr/>
                    <a:lstStyle/>
                    <a:p>
                      <a:pPr marL="0" marR="0">
                        <a:lnSpc>
                          <a:spcPct val="107000"/>
                        </a:lnSpc>
                        <a:spcBef>
                          <a:spcPts val="0"/>
                        </a:spcBef>
                        <a:spcAft>
                          <a:spcPts val="0"/>
                        </a:spcAft>
                      </a:pPr>
                      <a:r>
                        <a:rPr lang="en-GB" sz="1600" dirty="0">
                          <a:effectLst/>
                          <a:latin typeface="+mj-lt"/>
                        </a:rPr>
                        <a:t>Set aside regular training time, meetings and/or conferences to discuss and brainstorm how to best assist the recovery of individuals facing social barriers to well-being. These sessions can be informed by people with lived experiences, other services and community groups that advocate for non-discrimination in mental health care.</a:t>
                      </a:r>
                      <a:endParaRPr lang="en-CH" sz="1600" dirty="0">
                        <a:solidFill>
                          <a:srgbClr val="943634"/>
                        </a:solidFill>
                        <a:effectLst/>
                        <a:latin typeface="+mj-lt"/>
                        <a:ea typeface="Calibri" panose="020F0502020204030204" pitchFamily="34" charset="0"/>
                        <a:cs typeface="Times New Roman" panose="02020603050405020304" pitchFamily="18" charset="0"/>
                      </a:endParaRPr>
                    </a:p>
                  </a:txBody>
                  <a:tcPr marL="89878" marR="89878" marT="0" marB="0"/>
                </a:tc>
                <a:extLst>
                  <a:ext uri="{0D108BD9-81ED-4DB2-BD59-A6C34878D82A}">
                    <a16:rowId xmlns:a16="http://schemas.microsoft.com/office/drawing/2014/main" val="1693732191"/>
                  </a:ext>
                </a:extLst>
              </a:tr>
            </a:tbl>
          </a:graphicData>
        </a:graphic>
      </p:graphicFrame>
      <p:sp>
        <p:nvSpPr>
          <p:cNvPr id="2" name="Title 1">
            <a:extLst>
              <a:ext uri="{FF2B5EF4-FFF2-40B4-BE49-F238E27FC236}">
                <a16:creationId xmlns:a16="http://schemas.microsoft.com/office/drawing/2014/main" id="{823F45BC-AD4B-4AFB-8542-DE44CE82F6C5}"/>
              </a:ext>
            </a:extLst>
          </p:cNvPr>
          <p:cNvSpPr>
            <a:spLocks noGrp="1"/>
          </p:cNvSpPr>
          <p:nvPr>
            <p:ph type="title"/>
          </p:nvPr>
        </p:nvSpPr>
        <p:spPr/>
        <p:txBody>
          <a:bodyPr/>
          <a:lstStyle/>
          <a:p>
            <a:r>
              <a:rPr lang="en-GB" dirty="0"/>
              <a:t>Exercise 5.1: Improving practices to promote recovery in mental health and social services - 10</a:t>
            </a:r>
            <a:endParaRPr lang="en-CH" dirty="0"/>
          </a:p>
        </p:txBody>
      </p:sp>
    </p:spTree>
    <p:extLst>
      <p:ext uri="{BB962C8B-B14F-4D97-AF65-F5344CB8AC3E}">
        <p14:creationId xmlns:p14="http://schemas.microsoft.com/office/powerpoint/2010/main" val="59549007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F48301-A6CF-45FC-9591-EF4524B21026}"/>
              </a:ext>
            </a:extLst>
          </p:cNvPr>
          <p:cNvSpPr>
            <a:spLocks noGrp="1"/>
          </p:cNvSpPr>
          <p:nvPr>
            <p:ph sz="quarter" idx="14"/>
          </p:nvPr>
        </p:nvSpPr>
        <p:spPr/>
        <p:txBody>
          <a:bodyPr/>
          <a:lstStyle/>
          <a:p>
            <a:pPr marL="0" indent="0" algn="ctr">
              <a:buNone/>
            </a:pPr>
            <a:endParaRPr lang="en-GB" sz="2500" b="1" i="1" dirty="0"/>
          </a:p>
          <a:p>
            <a:pPr marL="0" indent="0" algn="ctr">
              <a:buNone/>
            </a:pPr>
            <a:endParaRPr lang="en-GB" sz="2500" b="1" i="1" dirty="0"/>
          </a:p>
          <a:p>
            <a:pPr marL="0" indent="0" algn="ctr">
              <a:buNone/>
            </a:pPr>
            <a:endParaRPr lang="en-GB" sz="2500" b="1" i="1" dirty="0"/>
          </a:p>
          <a:p>
            <a:pPr marL="0" indent="0" algn="ctr">
              <a:buNone/>
            </a:pPr>
            <a:r>
              <a:rPr lang="en-GB" sz="2500" b="1" i="1" dirty="0"/>
              <a:t>What are the 3 key points that you have learned from this session?</a:t>
            </a:r>
            <a:endParaRPr lang="en-CH" sz="2500" b="1" i="1" dirty="0"/>
          </a:p>
          <a:p>
            <a:endParaRPr lang="en-CH" dirty="0"/>
          </a:p>
        </p:txBody>
      </p:sp>
      <p:sp>
        <p:nvSpPr>
          <p:cNvPr id="2" name="Title 1">
            <a:extLst>
              <a:ext uri="{FF2B5EF4-FFF2-40B4-BE49-F238E27FC236}">
                <a16:creationId xmlns:a16="http://schemas.microsoft.com/office/drawing/2014/main" id="{CF9BF845-0D05-4932-BD58-D47C4BA9FB21}"/>
              </a:ext>
            </a:extLst>
          </p:cNvPr>
          <p:cNvSpPr>
            <a:spLocks noGrp="1"/>
          </p:cNvSpPr>
          <p:nvPr>
            <p:ph type="title"/>
          </p:nvPr>
        </p:nvSpPr>
        <p:spPr/>
        <p:txBody>
          <a:bodyPr/>
          <a:lstStyle/>
          <a:p>
            <a:r>
              <a:rPr lang="en-GB" dirty="0"/>
              <a:t>Concluding the training - 1</a:t>
            </a:r>
            <a:endParaRPr lang="en-CH" dirty="0"/>
          </a:p>
        </p:txBody>
      </p:sp>
    </p:spTree>
    <p:extLst>
      <p:ext uri="{BB962C8B-B14F-4D97-AF65-F5344CB8AC3E}">
        <p14:creationId xmlns:p14="http://schemas.microsoft.com/office/powerpoint/2010/main" val="145424417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FD36A8-7045-4E20-9682-A0215674A332}"/>
              </a:ext>
            </a:extLst>
          </p:cNvPr>
          <p:cNvSpPr>
            <a:spLocks noGrp="1"/>
          </p:cNvSpPr>
          <p:nvPr>
            <p:ph sz="quarter" idx="14"/>
          </p:nvPr>
        </p:nvSpPr>
        <p:spPr/>
        <p:txBody>
          <a:bodyPr/>
          <a:lstStyle/>
          <a:p>
            <a:pPr lvl="0"/>
            <a:r>
              <a:rPr lang="en-GB" dirty="0"/>
              <a:t>Mental health, well-being and recovery are inherently personal.</a:t>
            </a:r>
            <a:endParaRPr lang="en-CH" dirty="0"/>
          </a:p>
          <a:p>
            <a:pPr lvl="0"/>
            <a:r>
              <a:rPr lang="en-GB" dirty="0"/>
              <a:t>Respect for human rights is key to protecting mental health and well-being and promoting recovery.</a:t>
            </a:r>
            <a:endParaRPr lang="en-CH" dirty="0"/>
          </a:p>
          <a:p>
            <a:pPr lvl="0"/>
            <a:r>
              <a:rPr lang="en-GB" dirty="0"/>
              <a:t>Stimulating the development of fair and inclusive communities is an essential but neglected part of supporting mental health and well-being. </a:t>
            </a:r>
            <a:endParaRPr lang="en-CH" dirty="0"/>
          </a:p>
          <a:p>
            <a:pPr lvl="0"/>
            <a:r>
              <a:rPr lang="en-GB" dirty="0"/>
              <a:t>Individuals and services can do a lot to support people along their recovery journey.</a:t>
            </a:r>
            <a:endParaRPr lang="en-CH" dirty="0"/>
          </a:p>
          <a:p>
            <a:endParaRPr lang="en-CH" dirty="0"/>
          </a:p>
        </p:txBody>
      </p:sp>
      <p:sp>
        <p:nvSpPr>
          <p:cNvPr id="2" name="Title 1">
            <a:extLst>
              <a:ext uri="{FF2B5EF4-FFF2-40B4-BE49-F238E27FC236}">
                <a16:creationId xmlns:a16="http://schemas.microsoft.com/office/drawing/2014/main" id="{38C0B1B9-A37A-4611-A1E5-903A6E584527}"/>
              </a:ext>
            </a:extLst>
          </p:cNvPr>
          <p:cNvSpPr>
            <a:spLocks noGrp="1"/>
          </p:cNvSpPr>
          <p:nvPr>
            <p:ph type="title"/>
          </p:nvPr>
        </p:nvSpPr>
        <p:spPr/>
        <p:txBody>
          <a:bodyPr/>
          <a:lstStyle/>
          <a:p>
            <a:r>
              <a:rPr lang="en-GB" dirty="0"/>
              <a:t>Concluding the training - 2</a:t>
            </a:r>
            <a:endParaRPr lang="en-CH" dirty="0"/>
          </a:p>
        </p:txBody>
      </p:sp>
    </p:spTree>
    <p:extLst>
      <p:ext uri="{BB962C8B-B14F-4D97-AF65-F5344CB8AC3E}">
        <p14:creationId xmlns:p14="http://schemas.microsoft.com/office/powerpoint/2010/main" val="5805227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8E1532-5FBB-4BC2-8AF0-F7770504A975}"/>
              </a:ext>
            </a:extLst>
          </p:cNvPr>
          <p:cNvSpPr>
            <a:spLocks noGrp="1"/>
          </p:cNvSpPr>
          <p:nvPr>
            <p:ph type="sldNum" sz="quarter" idx="12"/>
          </p:nvPr>
        </p:nvSpPr>
        <p:spPr/>
        <p:txBody>
          <a:bodyPr/>
          <a:lstStyle/>
          <a:p>
            <a:fld id="{04260D4A-DEC1-45DD-8AB2-A3349BAAA59E}" type="slidenum">
              <a:rPr lang="en-US" smtClean="0"/>
              <a:pPr/>
              <a:t>84</a:t>
            </a:fld>
            <a:endParaRPr lang="en-US"/>
          </a:p>
        </p:txBody>
      </p:sp>
      <p:sp>
        <p:nvSpPr>
          <p:cNvPr id="5" name="Title 4">
            <a:extLst>
              <a:ext uri="{FF2B5EF4-FFF2-40B4-BE49-F238E27FC236}">
                <a16:creationId xmlns:a16="http://schemas.microsoft.com/office/drawing/2014/main" id="{37E5D594-0227-4A58-95CF-6089CF326135}"/>
              </a:ext>
            </a:extLst>
          </p:cNvPr>
          <p:cNvSpPr>
            <a:spLocks noGrp="1"/>
          </p:cNvSpPr>
          <p:nvPr>
            <p:ph type="title"/>
          </p:nvPr>
        </p:nvSpPr>
        <p:spPr/>
        <p:txBody>
          <a:bodyPr/>
          <a:lstStyle/>
          <a:p>
            <a:r>
              <a:rPr lang="en-US" dirty="0"/>
              <a:t>Acknowledgements (1)</a:t>
            </a:r>
          </a:p>
        </p:txBody>
      </p:sp>
      <p:sp>
        <p:nvSpPr>
          <p:cNvPr id="6" name="Content Placeholder 5">
            <a:extLst>
              <a:ext uri="{FF2B5EF4-FFF2-40B4-BE49-F238E27FC236}">
                <a16:creationId xmlns:a16="http://schemas.microsoft.com/office/drawing/2014/main" id="{12A598B8-B39D-4F53-8DC6-D974FA372E8D}"/>
              </a:ext>
            </a:extLst>
          </p:cNvPr>
          <p:cNvSpPr>
            <a:spLocks noGrp="1"/>
          </p:cNvSpPr>
          <p:nvPr>
            <p:ph sz="quarter" idx="14"/>
          </p:nvPr>
        </p:nvSpPr>
        <p:spPr/>
        <p:txBody>
          <a:bodyPr/>
          <a:lstStyle/>
          <a:p>
            <a:endParaRPr lang="en-US"/>
          </a:p>
        </p:txBody>
      </p:sp>
    </p:spTree>
    <p:extLst>
      <p:ext uri="{BB962C8B-B14F-4D97-AF65-F5344CB8AC3E}">
        <p14:creationId xmlns:p14="http://schemas.microsoft.com/office/powerpoint/2010/main" val="347190337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8E1532-5FBB-4BC2-8AF0-F7770504A975}"/>
              </a:ext>
            </a:extLst>
          </p:cNvPr>
          <p:cNvSpPr>
            <a:spLocks noGrp="1"/>
          </p:cNvSpPr>
          <p:nvPr>
            <p:ph type="sldNum" sz="quarter" idx="12"/>
          </p:nvPr>
        </p:nvSpPr>
        <p:spPr/>
        <p:txBody>
          <a:bodyPr/>
          <a:lstStyle/>
          <a:p>
            <a:fld id="{04260D4A-DEC1-45DD-8AB2-A3349BAAA59E}" type="slidenum">
              <a:rPr lang="en-US" smtClean="0"/>
              <a:pPr/>
              <a:t>85</a:t>
            </a:fld>
            <a:endParaRPr lang="en-US"/>
          </a:p>
        </p:txBody>
      </p:sp>
      <p:sp>
        <p:nvSpPr>
          <p:cNvPr id="5" name="Title 4">
            <a:extLst>
              <a:ext uri="{FF2B5EF4-FFF2-40B4-BE49-F238E27FC236}">
                <a16:creationId xmlns:a16="http://schemas.microsoft.com/office/drawing/2014/main" id="{37E5D594-0227-4A58-95CF-6089CF326135}"/>
              </a:ext>
            </a:extLst>
          </p:cNvPr>
          <p:cNvSpPr>
            <a:spLocks noGrp="1"/>
          </p:cNvSpPr>
          <p:nvPr>
            <p:ph type="title"/>
          </p:nvPr>
        </p:nvSpPr>
        <p:spPr/>
        <p:txBody>
          <a:bodyPr/>
          <a:lstStyle/>
          <a:p>
            <a:r>
              <a:rPr lang="en-US" dirty="0"/>
              <a:t>Acknowledgements (2)</a:t>
            </a:r>
          </a:p>
        </p:txBody>
      </p:sp>
      <p:sp>
        <p:nvSpPr>
          <p:cNvPr id="6" name="Content Placeholder 5">
            <a:extLst>
              <a:ext uri="{FF2B5EF4-FFF2-40B4-BE49-F238E27FC236}">
                <a16:creationId xmlns:a16="http://schemas.microsoft.com/office/drawing/2014/main" id="{39D3AE2A-9A39-4667-BCC2-03D14FD531BC}"/>
              </a:ext>
            </a:extLst>
          </p:cNvPr>
          <p:cNvSpPr>
            <a:spLocks noGrp="1"/>
          </p:cNvSpPr>
          <p:nvPr>
            <p:ph sz="quarter" idx="14"/>
          </p:nvPr>
        </p:nvSpPr>
        <p:spPr/>
        <p:txBody>
          <a:bodyPr/>
          <a:lstStyle/>
          <a:p>
            <a:endParaRPr lang="en-US"/>
          </a:p>
        </p:txBody>
      </p:sp>
    </p:spTree>
    <p:extLst>
      <p:ext uri="{BB962C8B-B14F-4D97-AF65-F5344CB8AC3E}">
        <p14:creationId xmlns:p14="http://schemas.microsoft.com/office/powerpoint/2010/main" val="260817197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8E1532-5FBB-4BC2-8AF0-F7770504A975}"/>
              </a:ext>
            </a:extLst>
          </p:cNvPr>
          <p:cNvSpPr>
            <a:spLocks noGrp="1"/>
          </p:cNvSpPr>
          <p:nvPr>
            <p:ph type="sldNum" sz="quarter" idx="12"/>
          </p:nvPr>
        </p:nvSpPr>
        <p:spPr/>
        <p:txBody>
          <a:bodyPr/>
          <a:lstStyle/>
          <a:p>
            <a:fld id="{04260D4A-DEC1-45DD-8AB2-A3349BAAA59E}" type="slidenum">
              <a:rPr lang="en-US" smtClean="0"/>
              <a:pPr/>
              <a:t>86</a:t>
            </a:fld>
            <a:endParaRPr lang="en-US"/>
          </a:p>
        </p:txBody>
      </p:sp>
      <p:sp>
        <p:nvSpPr>
          <p:cNvPr id="5" name="Title 4">
            <a:extLst>
              <a:ext uri="{FF2B5EF4-FFF2-40B4-BE49-F238E27FC236}">
                <a16:creationId xmlns:a16="http://schemas.microsoft.com/office/drawing/2014/main" id="{37E5D594-0227-4A58-95CF-6089CF326135}"/>
              </a:ext>
            </a:extLst>
          </p:cNvPr>
          <p:cNvSpPr>
            <a:spLocks noGrp="1"/>
          </p:cNvSpPr>
          <p:nvPr>
            <p:ph type="title"/>
          </p:nvPr>
        </p:nvSpPr>
        <p:spPr/>
        <p:txBody>
          <a:bodyPr/>
          <a:lstStyle/>
          <a:p>
            <a:r>
              <a:rPr lang="en-US" dirty="0"/>
              <a:t>Acknowledgements (3)</a:t>
            </a:r>
          </a:p>
        </p:txBody>
      </p:sp>
      <p:sp>
        <p:nvSpPr>
          <p:cNvPr id="6" name="Content Placeholder 5">
            <a:extLst>
              <a:ext uri="{FF2B5EF4-FFF2-40B4-BE49-F238E27FC236}">
                <a16:creationId xmlns:a16="http://schemas.microsoft.com/office/drawing/2014/main" id="{49E4300C-2032-41E6-B6C7-C2A505A940EE}"/>
              </a:ext>
            </a:extLst>
          </p:cNvPr>
          <p:cNvSpPr>
            <a:spLocks noGrp="1"/>
          </p:cNvSpPr>
          <p:nvPr>
            <p:ph sz="quarter" idx="14"/>
          </p:nvPr>
        </p:nvSpPr>
        <p:spPr/>
        <p:txBody>
          <a:bodyPr/>
          <a:lstStyle/>
          <a:p>
            <a:endParaRPr lang="en-US"/>
          </a:p>
        </p:txBody>
      </p:sp>
    </p:spTree>
    <p:extLst>
      <p:ext uri="{BB962C8B-B14F-4D97-AF65-F5344CB8AC3E}">
        <p14:creationId xmlns:p14="http://schemas.microsoft.com/office/powerpoint/2010/main" val="234481734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8E1532-5FBB-4BC2-8AF0-F7770504A975}"/>
              </a:ext>
            </a:extLst>
          </p:cNvPr>
          <p:cNvSpPr>
            <a:spLocks noGrp="1"/>
          </p:cNvSpPr>
          <p:nvPr>
            <p:ph type="sldNum" sz="quarter" idx="12"/>
          </p:nvPr>
        </p:nvSpPr>
        <p:spPr/>
        <p:txBody>
          <a:bodyPr/>
          <a:lstStyle/>
          <a:p>
            <a:fld id="{04260D4A-DEC1-45DD-8AB2-A3349BAAA59E}" type="slidenum">
              <a:rPr lang="en-US" smtClean="0"/>
              <a:pPr/>
              <a:t>87</a:t>
            </a:fld>
            <a:endParaRPr lang="en-US"/>
          </a:p>
        </p:txBody>
      </p:sp>
      <p:sp>
        <p:nvSpPr>
          <p:cNvPr id="5" name="Title 4">
            <a:extLst>
              <a:ext uri="{FF2B5EF4-FFF2-40B4-BE49-F238E27FC236}">
                <a16:creationId xmlns:a16="http://schemas.microsoft.com/office/drawing/2014/main" id="{37E5D594-0227-4A58-95CF-6089CF326135}"/>
              </a:ext>
            </a:extLst>
          </p:cNvPr>
          <p:cNvSpPr>
            <a:spLocks noGrp="1"/>
          </p:cNvSpPr>
          <p:nvPr>
            <p:ph type="title"/>
          </p:nvPr>
        </p:nvSpPr>
        <p:spPr/>
        <p:txBody>
          <a:bodyPr/>
          <a:lstStyle/>
          <a:p>
            <a:r>
              <a:rPr lang="en-US" dirty="0"/>
              <a:t>Acknowledgements (4)</a:t>
            </a:r>
          </a:p>
        </p:txBody>
      </p:sp>
      <p:sp>
        <p:nvSpPr>
          <p:cNvPr id="6" name="Content Placeholder 5">
            <a:extLst>
              <a:ext uri="{FF2B5EF4-FFF2-40B4-BE49-F238E27FC236}">
                <a16:creationId xmlns:a16="http://schemas.microsoft.com/office/drawing/2014/main" id="{BDDB8E45-7A3F-4661-99B9-17EB8D242856}"/>
              </a:ext>
            </a:extLst>
          </p:cNvPr>
          <p:cNvSpPr>
            <a:spLocks noGrp="1"/>
          </p:cNvSpPr>
          <p:nvPr>
            <p:ph sz="quarter" idx="14"/>
          </p:nvPr>
        </p:nvSpPr>
        <p:spPr/>
        <p:txBody>
          <a:bodyPr/>
          <a:lstStyle/>
          <a:p>
            <a:endParaRPr lang="en-US"/>
          </a:p>
        </p:txBody>
      </p:sp>
    </p:spTree>
    <p:extLst>
      <p:ext uri="{BB962C8B-B14F-4D97-AF65-F5344CB8AC3E}">
        <p14:creationId xmlns:p14="http://schemas.microsoft.com/office/powerpoint/2010/main" val="274789851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8E1532-5FBB-4BC2-8AF0-F7770504A975}"/>
              </a:ext>
            </a:extLst>
          </p:cNvPr>
          <p:cNvSpPr>
            <a:spLocks noGrp="1"/>
          </p:cNvSpPr>
          <p:nvPr>
            <p:ph type="sldNum" sz="quarter" idx="12"/>
          </p:nvPr>
        </p:nvSpPr>
        <p:spPr/>
        <p:txBody>
          <a:bodyPr/>
          <a:lstStyle/>
          <a:p>
            <a:fld id="{04260D4A-DEC1-45DD-8AB2-A3349BAAA59E}" type="slidenum">
              <a:rPr lang="en-US" smtClean="0"/>
              <a:pPr/>
              <a:t>88</a:t>
            </a:fld>
            <a:endParaRPr lang="en-US"/>
          </a:p>
        </p:txBody>
      </p:sp>
      <p:sp>
        <p:nvSpPr>
          <p:cNvPr id="5" name="Title 4">
            <a:extLst>
              <a:ext uri="{FF2B5EF4-FFF2-40B4-BE49-F238E27FC236}">
                <a16:creationId xmlns:a16="http://schemas.microsoft.com/office/drawing/2014/main" id="{37E5D594-0227-4A58-95CF-6089CF326135}"/>
              </a:ext>
            </a:extLst>
          </p:cNvPr>
          <p:cNvSpPr>
            <a:spLocks noGrp="1"/>
          </p:cNvSpPr>
          <p:nvPr>
            <p:ph type="title"/>
          </p:nvPr>
        </p:nvSpPr>
        <p:spPr/>
        <p:txBody>
          <a:bodyPr/>
          <a:lstStyle/>
          <a:p>
            <a:r>
              <a:rPr lang="en-US" dirty="0"/>
              <a:t>Acknowledgements (5)</a:t>
            </a:r>
          </a:p>
        </p:txBody>
      </p:sp>
      <p:sp>
        <p:nvSpPr>
          <p:cNvPr id="6" name="Content Placeholder 5">
            <a:extLst>
              <a:ext uri="{FF2B5EF4-FFF2-40B4-BE49-F238E27FC236}">
                <a16:creationId xmlns:a16="http://schemas.microsoft.com/office/drawing/2014/main" id="{90228A2E-F3D3-46F9-93E3-34E168D2AB46}"/>
              </a:ext>
            </a:extLst>
          </p:cNvPr>
          <p:cNvSpPr>
            <a:spLocks noGrp="1"/>
          </p:cNvSpPr>
          <p:nvPr>
            <p:ph sz="quarter" idx="14"/>
          </p:nvPr>
        </p:nvSpPr>
        <p:spPr/>
        <p:txBody>
          <a:bodyPr/>
          <a:lstStyle/>
          <a:p>
            <a:endParaRPr lang="en-US"/>
          </a:p>
        </p:txBody>
      </p:sp>
    </p:spTree>
    <p:extLst>
      <p:ext uri="{BB962C8B-B14F-4D97-AF65-F5344CB8AC3E}">
        <p14:creationId xmlns:p14="http://schemas.microsoft.com/office/powerpoint/2010/main" val="321516139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8E1532-5FBB-4BC2-8AF0-F7770504A975}"/>
              </a:ext>
            </a:extLst>
          </p:cNvPr>
          <p:cNvSpPr>
            <a:spLocks noGrp="1"/>
          </p:cNvSpPr>
          <p:nvPr>
            <p:ph type="sldNum" sz="quarter" idx="12"/>
          </p:nvPr>
        </p:nvSpPr>
        <p:spPr/>
        <p:txBody>
          <a:bodyPr/>
          <a:lstStyle/>
          <a:p>
            <a:fld id="{04260D4A-DEC1-45DD-8AB2-A3349BAAA59E}" type="slidenum">
              <a:rPr lang="en-US" smtClean="0"/>
              <a:pPr/>
              <a:t>89</a:t>
            </a:fld>
            <a:endParaRPr lang="en-US"/>
          </a:p>
        </p:txBody>
      </p:sp>
      <p:sp>
        <p:nvSpPr>
          <p:cNvPr id="5" name="Title 4">
            <a:extLst>
              <a:ext uri="{FF2B5EF4-FFF2-40B4-BE49-F238E27FC236}">
                <a16:creationId xmlns:a16="http://schemas.microsoft.com/office/drawing/2014/main" id="{37E5D594-0227-4A58-95CF-6089CF326135}"/>
              </a:ext>
            </a:extLst>
          </p:cNvPr>
          <p:cNvSpPr>
            <a:spLocks noGrp="1"/>
          </p:cNvSpPr>
          <p:nvPr>
            <p:ph type="title"/>
          </p:nvPr>
        </p:nvSpPr>
        <p:spPr/>
        <p:txBody>
          <a:bodyPr/>
          <a:lstStyle/>
          <a:p>
            <a:r>
              <a:rPr lang="en-US" dirty="0"/>
              <a:t>Acknowledgements (6)</a:t>
            </a:r>
          </a:p>
        </p:txBody>
      </p:sp>
      <p:sp>
        <p:nvSpPr>
          <p:cNvPr id="6" name="Content Placeholder 5">
            <a:extLst>
              <a:ext uri="{FF2B5EF4-FFF2-40B4-BE49-F238E27FC236}">
                <a16:creationId xmlns:a16="http://schemas.microsoft.com/office/drawing/2014/main" id="{E2658836-F0A7-4711-8844-418948723AE7}"/>
              </a:ext>
            </a:extLst>
          </p:cNvPr>
          <p:cNvSpPr>
            <a:spLocks noGrp="1"/>
          </p:cNvSpPr>
          <p:nvPr>
            <p:ph sz="quarter" idx="14"/>
          </p:nvPr>
        </p:nvSpPr>
        <p:spPr/>
        <p:txBody>
          <a:bodyPr/>
          <a:lstStyle/>
          <a:p>
            <a:endParaRPr lang="en-US"/>
          </a:p>
        </p:txBody>
      </p:sp>
    </p:spTree>
    <p:extLst>
      <p:ext uri="{BB962C8B-B14F-4D97-AF65-F5344CB8AC3E}">
        <p14:creationId xmlns:p14="http://schemas.microsoft.com/office/powerpoint/2010/main" val="232694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AC31135-4F6E-5046-B8E5-667E1B0C4B27}"/>
              </a:ext>
            </a:extLst>
          </p:cNvPr>
          <p:cNvSpPr>
            <a:spLocks noGrp="1"/>
          </p:cNvSpPr>
          <p:nvPr>
            <p:ph type="title"/>
          </p:nvPr>
        </p:nvSpPr>
        <p:spPr/>
        <p:txBody>
          <a:bodyPr/>
          <a:lstStyle/>
          <a:p>
            <a:r>
              <a:rPr lang="en-US" dirty="0"/>
              <a:t>Topic 1: What is mental health ? </a:t>
            </a:r>
          </a:p>
        </p:txBody>
      </p:sp>
      <p:sp>
        <p:nvSpPr>
          <p:cNvPr id="8" name="Content Placeholder 2">
            <a:extLst>
              <a:ext uri="{FF2B5EF4-FFF2-40B4-BE49-F238E27FC236}">
                <a16:creationId xmlns:a16="http://schemas.microsoft.com/office/drawing/2014/main" id="{0EA51499-7234-9640-9840-FEB1EB6A98A7}"/>
              </a:ext>
            </a:extLst>
          </p:cNvPr>
          <p:cNvSpPr>
            <a:spLocks noGrp="1"/>
          </p:cNvSpPr>
          <p:nvPr>
            <p:ph sz="quarter" idx="14"/>
          </p:nvPr>
        </p:nvSpPr>
        <p:spPr>
          <a:prstGeom prst="rect">
            <a:avLst/>
          </a:prstGeom>
        </p:spPr>
        <p:txBody>
          <a:bodyPr/>
          <a:lstStyle/>
          <a:p>
            <a:pPr marL="0" marR="0">
              <a:lnSpc>
                <a:spcPct val="115000"/>
              </a:lnSpc>
              <a:spcBef>
                <a:spcPts val="0"/>
              </a:spcBef>
              <a:spcAft>
                <a:spcPts val="1000"/>
              </a:spcAft>
            </a:pPr>
            <a:endParaRPr lang="en-GB" dirty="0">
              <a:latin typeface="Calibri" panose="020F0502020204030204" pitchFamily="34" charset="0"/>
              <a:ea typeface="SimSun" panose="02010600030101010101" pitchFamily="2" charset="-122"/>
              <a:cs typeface="Arial" panose="020B0604020202020204" pitchFamily="34" charset="0"/>
            </a:endParaRPr>
          </a:p>
          <a:p>
            <a:pPr marL="0" marR="0" indent="0" algn="ctr">
              <a:lnSpc>
                <a:spcPct val="115000"/>
              </a:lnSpc>
              <a:spcBef>
                <a:spcPts val="0"/>
              </a:spcBef>
              <a:spcAft>
                <a:spcPts val="1000"/>
              </a:spcAft>
              <a:buNone/>
            </a:pPr>
            <a:endParaRPr lang="en-GB" b="1" i="1" dirty="0">
              <a:ea typeface="SimSun" panose="02010600030101010101" pitchFamily="2" charset="-122"/>
              <a:cs typeface="Arial" panose="020B0604020202020204" pitchFamily="34" charset="0"/>
            </a:endParaRPr>
          </a:p>
          <a:p>
            <a:pPr marL="0" marR="0" indent="0" algn="ctr">
              <a:lnSpc>
                <a:spcPct val="115000"/>
              </a:lnSpc>
              <a:spcBef>
                <a:spcPts val="0"/>
              </a:spcBef>
              <a:spcAft>
                <a:spcPts val="1000"/>
              </a:spcAft>
              <a:buNone/>
            </a:pPr>
            <a:endParaRPr lang="en-GB" b="1" i="1" dirty="0">
              <a:ea typeface="SimSun" panose="02010600030101010101" pitchFamily="2" charset="-122"/>
              <a:cs typeface="Arial" panose="020B0604020202020204" pitchFamily="34" charset="0"/>
            </a:endParaRPr>
          </a:p>
          <a:p>
            <a:pPr marL="0" marR="0" indent="0" algn="ctr">
              <a:lnSpc>
                <a:spcPct val="115000"/>
              </a:lnSpc>
              <a:spcBef>
                <a:spcPts val="0"/>
              </a:spcBef>
              <a:spcAft>
                <a:spcPts val="1000"/>
              </a:spcAft>
              <a:buNone/>
            </a:pPr>
            <a:r>
              <a:rPr lang="en-GB" sz="2500" b="1" i="1" dirty="0">
                <a:ea typeface="SimSun" panose="02010600030101010101" pitchFamily="2" charset="-122"/>
                <a:cs typeface="Arial" panose="020B0604020202020204" pitchFamily="34" charset="0"/>
              </a:rPr>
              <a:t>What do you understand by the term “mental health”?</a:t>
            </a:r>
            <a:endParaRPr lang="en-CH" sz="2500" b="1" i="1" dirty="0">
              <a:ea typeface="SimSun" panose="02010600030101010101" pitchFamily="2" charset="-122"/>
              <a:cs typeface="Arial" panose="020B0604020202020204" pitchFamily="34" charset="0"/>
            </a:endParaRPr>
          </a:p>
          <a:p>
            <a:endParaRPr lang="en-CH" dirty="0"/>
          </a:p>
        </p:txBody>
      </p:sp>
    </p:spTree>
    <p:extLst>
      <p:ext uri="{BB962C8B-B14F-4D97-AF65-F5344CB8AC3E}">
        <p14:creationId xmlns:p14="http://schemas.microsoft.com/office/powerpoint/2010/main" val="349868648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2FDD9A7-1A5E-BD46-99B0-E3C8F10F5BA4}"/>
              </a:ext>
            </a:extLst>
          </p:cNvPr>
          <p:cNvSpPr>
            <a:spLocks noGrp="1"/>
          </p:cNvSpPr>
          <p:nvPr>
            <p:ph type="sldNum" sz="quarter" idx="12"/>
          </p:nvPr>
        </p:nvSpPr>
        <p:spPr/>
        <p:txBody>
          <a:bodyPr/>
          <a:lstStyle/>
          <a:p>
            <a:fld id="{04260D4A-DEC1-45DD-8AB2-A3349BAAA59E}" type="slidenum">
              <a:rPr lang="en-US" smtClean="0"/>
              <a:pPr/>
              <a:t>90</a:t>
            </a:fld>
            <a:endParaRPr lang="en-US"/>
          </a:p>
        </p:txBody>
      </p:sp>
      <p:sp>
        <p:nvSpPr>
          <p:cNvPr id="3" name="Text Placeholder 2">
            <a:extLst>
              <a:ext uri="{FF2B5EF4-FFF2-40B4-BE49-F238E27FC236}">
                <a16:creationId xmlns:a16="http://schemas.microsoft.com/office/drawing/2014/main" id="{B1695FD6-F3F1-3848-AF7F-3BD9E9FA7B0F}"/>
              </a:ext>
            </a:extLst>
          </p:cNvPr>
          <p:cNvSpPr>
            <a:spLocks noGrp="1"/>
          </p:cNvSpPr>
          <p:nvPr>
            <p:ph type="body" sz="quarter" idx="13"/>
          </p:nvPr>
        </p:nvSpPr>
        <p:spPr/>
        <p:txBody>
          <a:bodyPr/>
          <a:lstStyle/>
          <a:p>
            <a:endParaRPr lang="en-US"/>
          </a:p>
        </p:txBody>
      </p:sp>
      <p:sp>
        <p:nvSpPr>
          <p:cNvPr id="4" name="Content Placeholder 3">
            <a:extLst>
              <a:ext uri="{FF2B5EF4-FFF2-40B4-BE49-F238E27FC236}">
                <a16:creationId xmlns:a16="http://schemas.microsoft.com/office/drawing/2014/main" id="{DCCA9355-9676-D14F-942E-75273B3E2B9B}"/>
              </a:ext>
            </a:extLst>
          </p:cNvPr>
          <p:cNvSpPr>
            <a:spLocks noGrp="1"/>
          </p:cNvSpPr>
          <p:nvPr>
            <p:ph sz="quarter" idx="14"/>
          </p:nvPr>
        </p:nvSpPr>
        <p:spPr/>
        <p:txBody>
          <a:bodyPr/>
          <a:lstStyle/>
          <a:p>
            <a:endParaRPr lang="en-US"/>
          </a:p>
        </p:txBody>
      </p:sp>
      <p:sp>
        <p:nvSpPr>
          <p:cNvPr id="5" name="Title 4">
            <a:extLst>
              <a:ext uri="{FF2B5EF4-FFF2-40B4-BE49-F238E27FC236}">
                <a16:creationId xmlns:a16="http://schemas.microsoft.com/office/drawing/2014/main" id="{BC2E8CF3-E2FB-4848-AF44-A8868BE73671}"/>
              </a:ext>
            </a:extLst>
          </p:cNvPr>
          <p:cNvSpPr>
            <a:spLocks noGrp="1"/>
          </p:cNvSpPr>
          <p:nvPr>
            <p:ph type="title"/>
          </p:nvPr>
        </p:nvSpPr>
        <p:spPr/>
        <p:txBody>
          <a:bodyPr/>
          <a:lstStyle/>
          <a:p>
            <a:r>
              <a:rPr lang="en-US" dirty="0"/>
              <a:t>Acknowledgements (7)</a:t>
            </a:r>
          </a:p>
        </p:txBody>
      </p:sp>
    </p:spTree>
    <p:extLst>
      <p:ext uri="{BB962C8B-B14F-4D97-AF65-F5344CB8AC3E}">
        <p14:creationId xmlns:p14="http://schemas.microsoft.com/office/powerpoint/2010/main" val="407699301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SHAPETYPE" val="Classification"/>
</p:tagLst>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Lonza colour theme Orange">
    <a:dk1>
      <a:srgbClr val="000000"/>
    </a:dk1>
    <a:lt1>
      <a:srgbClr val="FFFFFF"/>
    </a:lt1>
    <a:dk2>
      <a:srgbClr val="EE7439"/>
    </a:dk2>
    <a:lt2>
      <a:srgbClr val="7F7F7F"/>
    </a:lt2>
    <a:accent1>
      <a:srgbClr val="183F5A"/>
    </a:accent1>
    <a:accent2>
      <a:srgbClr val="007AC0"/>
    </a:accent2>
    <a:accent3>
      <a:srgbClr val="F4AD00"/>
    </a:accent3>
    <a:accent4>
      <a:srgbClr val="8096A4"/>
    </a:accent4>
    <a:accent5>
      <a:srgbClr val="73B6DC"/>
    </a:accent5>
    <a:accent6>
      <a:srgbClr val="F9D273"/>
    </a:accent6>
    <a:hlink>
      <a:srgbClr val="0563C1"/>
    </a:hlink>
    <a:folHlink>
      <a:srgbClr val="954F72"/>
    </a:folHlink>
  </a:clrScheme>
</a:themeOverride>
</file>

<file path=ppt/theme/themeOverride2.xml><?xml version="1.0" encoding="utf-8"?>
<a:themeOverride xmlns:a="http://schemas.openxmlformats.org/drawingml/2006/main">
  <a:clrScheme name="Lonza colour theme Orange">
    <a:dk1>
      <a:srgbClr val="000000"/>
    </a:dk1>
    <a:lt1>
      <a:srgbClr val="FFFFFF"/>
    </a:lt1>
    <a:dk2>
      <a:srgbClr val="EE7439"/>
    </a:dk2>
    <a:lt2>
      <a:srgbClr val="7F7F7F"/>
    </a:lt2>
    <a:accent1>
      <a:srgbClr val="183F5A"/>
    </a:accent1>
    <a:accent2>
      <a:srgbClr val="007AC0"/>
    </a:accent2>
    <a:accent3>
      <a:srgbClr val="F4AD00"/>
    </a:accent3>
    <a:accent4>
      <a:srgbClr val="8096A4"/>
    </a:accent4>
    <a:accent5>
      <a:srgbClr val="73B6DC"/>
    </a:accent5>
    <a:accent6>
      <a:srgbClr val="F9D273"/>
    </a:accent6>
    <a:hlink>
      <a:srgbClr val="0563C1"/>
    </a:hlink>
    <a:folHlink>
      <a:srgbClr val="954F72"/>
    </a:folHlink>
  </a:clrScheme>
</a:themeOverride>
</file>

<file path=ppt/theme/themeOverride3.xml><?xml version="1.0" encoding="utf-8"?>
<a:themeOverride xmlns:a="http://schemas.openxmlformats.org/drawingml/2006/main">
  <a:clrScheme name="Lonza colour theme Orange">
    <a:dk1>
      <a:srgbClr val="000000"/>
    </a:dk1>
    <a:lt1>
      <a:srgbClr val="FFFFFF"/>
    </a:lt1>
    <a:dk2>
      <a:srgbClr val="EE7439"/>
    </a:dk2>
    <a:lt2>
      <a:srgbClr val="7F7F7F"/>
    </a:lt2>
    <a:accent1>
      <a:srgbClr val="183F5A"/>
    </a:accent1>
    <a:accent2>
      <a:srgbClr val="007AC0"/>
    </a:accent2>
    <a:accent3>
      <a:srgbClr val="F4AD00"/>
    </a:accent3>
    <a:accent4>
      <a:srgbClr val="8096A4"/>
    </a:accent4>
    <a:accent5>
      <a:srgbClr val="73B6DC"/>
    </a:accent5>
    <a:accent6>
      <a:srgbClr val="F9D273"/>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2219</TotalTime>
  <Words>21844</Words>
  <Application>Microsoft Office PowerPoint</Application>
  <PresentationFormat>Widescreen</PresentationFormat>
  <Paragraphs>1555</Paragraphs>
  <Slides>90</Slides>
  <Notes>90</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90</vt:i4>
      </vt:variant>
    </vt:vector>
  </HeadingPairs>
  <TitlesOfParts>
    <vt:vector size="103" baseType="lpstr">
      <vt:lpstr>DengXian</vt:lpstr>
      <vt:lpstr>DengXian</vt:lpstr>
      <vt:lpstr>MS Mincho</vt:lpstr>
      <vt:lpstr>SimSun</vt:lpstr>
      <vt:lpstr>SimSun</vt:lpstr>
      <vt:lpstr>Arial</vt:lpstr>
      <vt:lpstr>Calibri</vt:lpstr>
      <vt:lpstr>Calibri Light</vt:lpstr>
      <vt:lpstr>Century Gothic</vt:lpstr>
      <vt:lpstr>Symbol</vt:lpstr>
      <vt:lpstr>Times New Roman</vt:lpstr>
      <vt:lpstr>1_Office Theme</vt:lpstr>
      <vt:lpstr>think-cell Slide</vt:lpstr>
      <vt:lpstr>PowerPoint Presentation</vt:lpstr>
      <vt:lpstr>PowerPoint Presentation</vt:lpstr>
      <vt:lpstr>WHO QualityRights: Goals and objectives</vt:lpstr>
      <vt:lpstr>A few words about terminology in this training - 1</vt:lpstr>
      <vt:lpstr>A few words about terminology in this training - 2</vt:lpstr>
      <vt:lpstr>What we aim to achieve during this module</vt:lpstr>
      <vt:lpstr>Topics covered in this module</vt:lpstr>
      <vt:lpstr>Topic 1: What is mental health? </vt:lpstr>
      <vt:lpstr>Topic 1: What is mental health ? </vt:lpstr>
      <vt:lpstr>Presentation: What does mental health mean? - 1</vt:lpstr>
      <vt:lpstr>Presentation: What does mental health mean? - 2</vt:lpstr>
      <vt:lpstr>Presentation: What does mental health mean? - 3</vt:lpstr>
      <vt:lpstr>Presentation: What does mental health mean? – 4</vt:lpstr>
      <vt:lpstr>Presentation: What does mental health mean? – 5</vt:lpstr>
      <vt:lpstr>Presentation: What does mental health mean? – 6</vt:lpstr>
      <vt:lpstr>Presentation: What does mental health mean? – 7</vt:lpstr>
      <vt:lpstr>Presentation: What does mental health mean? – 8</vt:lpstr>
      <vt:lpstr>Presentation: What does mental health mean? – 9</vt:lpstr>
      <vt:lpstr>Exercise 1.1: What helps you to enjoy mental health and well-being? - 1 </vt:lpstr>
      <vt:lpstr>Exercise 1.1: What helps you to enjoy mental health and well-being? -2</vt:lpstr>
      <vt:lpstr>Presentation: Protecting and promoting mental health and well-being -1</vt:lpstr>
      <vt:lpstr>Presentation: Protecting and promoting mental health and well-being -2</vt:lpstr>
      <vt:lpstr>Presentation: Protecting and promoting mental health and well-being -3</vt:lpstr>
      <vt:lpstr>Presentation: Protecting and promoting mental health and well-being - 4</vt:lpstr>
      <vt:lpstr>Presentation: Protecting and promoting mental health and well-being - 5</vt:lpstr>
      <vt:lpstr>Presentation: Protecting and promoting mental health and well-being - 6</vt:lpstr>
      <vt:lpstr>Presentation: Protecting and promoting mental health and well-being - 7</vt:lpstr>
      <vt:lpstr>Presentation: Protecting and promoting mental health and well-being - 8</vt:lpstr>
      <vt:lpstr>Presentation: Protecting and promoting mental health and well-being - 9</vt:lpstr>
      <vt:lpstr>Topic 2: Promoting the right to health in mental health and social services </vt:lpstr>
      <vt:lpstr>Exercise 2.1: Grand designs - 1</vt:lpstr>
      <vt:lpstr>Exercise 2.1: Grand designs - 2</vt:lpstr>
      <vt:lpstr>Exercise 2.1: Grand designs - 3</vt:lpstr>
      <vt:lpstr>Exercise 2.1: Grand designs - 4</vt:lpstr>
      <vt:lpstr>Exercise 2.1: Grand designs - 5</vt:lpstr>
      <vt:lpstr>Exercise 2.1: Grand designs - 6</vt:lpstr>
      <vt:lpstr>Exercise 2.2: Does this service adequately support mental health? - 1</vt:lpstr>
      <vt:lpstr>Exercise 2.2: Does this service adequately support mental health? - 2</vt:lpstr>
      <vt:lpstr>Presentation: The role of mental health and social services in promoting physical health - 1</vt:lpstr>
      <vt:lpstr>Presentation: The role of mental health and social services in promoting physical health - 2</vt:lpstr>
      <vt:lpstr>Exercise 2.3: Does my service adequately support physical health? - 1</vt:lpstr>
      <vt:lpstr>Exercise 2.3: Does my service adequately support physical health? - 2</vt:lpstr>
      <vt:lpstr>Topic 3: What is recovery? </vt:lpstr>
      <vt:lpstr>Exercise 3.1: Feeling better - 1</vt:lpstr>
      <vt:lpstr>Exercise 3.1: Feeling better - 2</vt:lpstr>
      <vt:lpstr>Exercise 3.1: Feeling better - 3</vt:lpstr>
      <vt:lpstr>Exercise 3.1: Feeling better - 4</vt:lpstr>
      <vt:lpstr>Presentation: Recovery – 1</vt:lpstr>
      <vt:lpstr>Presentation: Recovery – 2</vt:lpstr>
      <vt:lpstr>Presentation: Recovery – 3</vt:lpstr>
      <vt:lpstr>Presentation: Recovery – 4</vt:lpstr>
      <vt:lpstr>Presentation: Recovery – 5</vt:lpstr>
      <vt:lpstr>Presentation: Recovery – 6</vt:lpstr>
      <vt:lpstr>Presentation: Recovery – 7</vt:lpstr>
      <vt:lpstr>Presentation: Recovery – 8</vt:lpstr>
      <vt:lpstr>Presentation: Recovery – 9</vt:lpstr>
      <vt:lpstr>Presentation: Recovery – 10</vt:lpstr>
      <vt:lpstr>Presentation: Recovery – 11</vt:lpstr>
      <vt:lpstr>Presentation: Recovery – 12</vt:lpstr>
      <vt:lpstr>Presentation: Recovery – 13</vt:lpstr>
      <vt:lpstr>Presentation: Recovery – 14</vt:lpstr>
      <vt:lpstr>Presentation: Recovery – 15</vt:lpstr>
      <vt:lpstr>Topic 4: Promoting recovery </vt:lpstr>
      <vt:lpstr>Presentation: What supports recovery? - 1</vt:lpstr>
      <vt:lpstr>Presentation: What supports recovery? – 2</vt:lpstr>
      <vt:lpstr>Presentation: What supports recovery? – 3</vt:lpstr>
      <vt:lpstr>Presentation: What supports recovery? – 4</vt:lpstr>
      <vt:lpstr>Exercise 4.1: The role of the individual as well as families, friends and other supporters in promoting recovery - 1</vt:lpstr>
      <vt:lpstr>Exercise 4.1: The role of the individual as well as families, friends and other supporters in promoting recovery - 2</vt:lpstr>
      <vt:lpstr>Exercise 4.2: Personal recovery stories</vt:lpstr>
      <vt:lpstr>Topic 5: The role of practitioners and mental health and social services in promoting recovery </vt:lpstr>
      <vt:lpstr>Exercise 5.1: Improving practices to promote recovery in mental health and social services - 1</vt:lpstr>
      <vt:lpstr>Exercise 5.1: Improving practices to promote recovery in mental health and social services - 2</vt:lpstr>
      <vt:lpstr>Exercise 5.1: Improving practices to promote recovery in mental health and social services - 3</vt:lpstr>
      <vt:lpstr>Exercise 5.1: Improving practices to promote recovery in mental health and social services - 4</vt:lpstr>
      <vt:lpstr>Exercise 5.1: Improving practices to promote recovery in mental health and social services - 5</vt:lpstr>
      <vt:lpstr>Exercise 5.1: Improving practices to promote recovery in mental health and social services - 6</vt:lpstr>
      <vt:lpstr>Exercise 5.1: Improving practices to promote recovery in mental health and social services - 7</vt:lpstr>
      <vt:lpstr>Exercise 5.1: Improving practices to promote recovery in mental health and social services - 8</vt:lpstr>
      <vt:lpstr>Exercise 5.1: Improving practices to promote recovery in mental health and social services - 9</vt:lpstr>
      <vt:lpstr>Exercise 5.1: Improving practices to promote recovery in mental health and social services - 10</vt:lpstr>
      <vt:lpstr>Concluding the training - 1</vt:lpstr>
      <vt:lpstr>Concluding the training - 2</vt:lpstr>
      <vt:lpstr>Acknowledgements (1)</vt:lpstr>
      <vt:lpstr>Acknowledgements (2)</vt:lpstr>
      <vt:lpstr>Acknowledgements (3)</vt:lpstr>
      <vt:lpstr>Acknowledgements (4)</vt:lpstr>
      <vt:lpstr>Acknowledgements (5)</vt:lpstr>
      <vt:lpstr>Acknowledgements (6)</vt:lpstr>
      <vt:lpstr>Acknowledgements (7)</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Bramley</dc:creator>
  <cp:lastModifiedBy>REYES LANDAVERDE, Roberto Arnulfo</cp:lastModifiedBy>
  <cp:revision>285</cp:revision>
  <cp:lastPrinted>2019-10-27T14:20:13Z</cp:lastPrinted>
  <dcterms:created xsi:type="dcterms:W3CDTF">2019-01-06T13:00:55Z</dcterms:created>
  <dcterms:modified xsi:type="dcterms:W3CDTF">2019-11-04T15:09:23Z</dcterms:modified>
</cp:coreProperties>
</file>

<file path=docProps/thumbnail.jpeg>
</file>